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3D9A"/>
    <a:srgbClr val="9A3D71"/>
    <a:srgbClr val="CC0066"/>
    <a:srgbClr val="1C4372"/>
    <a:srgbClr val="C637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766" autoAdjust="0"/>
  </p:normalViewPr>
  <p:slideViewPr>
    <p:cSldViewPr>
      <p:cViewPr>
        <p:scale>
          <a:sx n="200" d="100"/>
          <a:sy n="200" d="100"/>
        </p:scale>
        <p:origin x="-570" y="6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88CC7-C436-42E8-BD39-48CD8E32A751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4D30E-C9BA-4964-8120-5B09B792C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219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C45D-4DA5-4790-8E14-200D5848CEF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6442-DC1B-46A5-8F6E-D57F35714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778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8EA9-F637-4392-B132-2CF1B788990F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5353-ED5E-4AB8-883E-3E692854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0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A1F0-CE75-4698-8B1E-4C7570689E2C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6F05-6CBF-4DCE-BB44-D2863E9C7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53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9895-A067-4079-B802-A23B5467050C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DE1DF-DB7B-4E2C-8D75-0A8CFEBA7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039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F2108-2E9E-4041-BA8B-1BE642396F1C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ED03-13B0-4092-8827-4F0D88A37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03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D1D7C-04A5-4027-9CDA-15D57AAB046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D421-CAA4-4FC6-B792-F47198D35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254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E156-E6B9-4589-928D-29E6AEA6453F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E1973-0AD4-47A8-95BC-9AB7164C7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025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A74D4-BCD0-43C9-A0F8-72305FE214A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09C5A-DA91-4385-A7E3-B67A7CB36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486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1CD1-1507-4398-99BC-975D371E264A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5796-E712-4F70-B500-772FD9921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648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37FE-4736-42DA-838E-30CD585E2840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C1B0-DBD9-4FD7-91E6-F65A10C07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88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545180-FB59-45A3-9E8C-F883A5997ABD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77A104-1C71-47F4-913A-5D809EFC2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F3D9A">
                <a:alpha val="7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9A3D71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Скругленный прямоугольник 72"/>
          <p:cNvSpPr/>
          <p:nvPr/>
        </p:nvSpPr>
        <p:spPr>
          <a:xfrm>
            <a:off x="147614" y="4514850"/>
            <a:ext cx="2571768" cy="3476644"/>
          </a:xfrm>
          <a:prstGeom prst="roundRect">
            <a:avLst/>
          </a:prstGeom>
          <a:ln>
            <a:solidFill>
              <a:srgbClr val="9A3D7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A3D7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786058" y="1928794"/>
            <a:ext cx="3929114" cy="6072230"/>
          </a:xfrm>
          <a:prstGeom prst="roundRect">
            <a:avLst>
              <a:gd name="adj" fmla="val 11213"/>
            </a:avLst>
          </a:prstGeom>
          <a:ln>
            <a:solidFill>
              <a:srgbClr val="9A3D7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95" y="642910"/>
            <a:ext cx="6072205" cy="407988"/>
          </a:xfrm>
        </p:spPr>
        <p:txBody>
          <a:bodyPr/>
          <a:lstStyle/>
          <a:p>
            <a:r>
              <a:rPr lang="ru-RU" sz="1800" b="1" dirty="0" smtClean="0"/>
              <a:t>     </a:t>
            </a:r>
            <a:r>
              <a:rPr lang="en-US" sz="1800" b="1" dirty="0" smtClean="0"/>
              <a:t>The recent </a:t>
            </a:r>
            <a:r>
              <a:rPr lang="en-US" sz="1800" b="1" dirty="0" err="1" smtClean="0"/>
              <a:t>anomalities</a:t>
            </a:r>
            <a:r>
              <a:rPr lang="en-US" sz="1800" b="1" dirty="0" smtClean="0"/>
              <a:t> </a:t>
            </a:r>
            <a:r>
              <a:rPr lang="en-US" sz="1800" b="1" dirty="0"/>
              <a:t>of space weather characteristics fixed by the </a:t>
            </a:r>
            <a:r>
              <a:rPr lang="en-US" sz="1800" b="1" dirty="0" smtClean="0"/>
              <a:t>Russian Federal Space Agency monitoring system</a:t>
            </a:r>
            <a:endParaRPr lang="ru-RU" sz="1800" dirty="0"/>
          </a:p>
        </p:txBody>
      </p:sp>
      <p:pic>
        <p:nvPicPr>
          <p:cNvPr id="2052" name="Рисунок 41" descr="флаг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7" r="4530" b="36813"/>
          <a:stretch>
            <a:fillRect/>
          </a:stretch>
        </p:blipFill>
        <p:spPr bwMode="auto">
          <a:xfrm>
            <a:off x="2564904" y="40258"/>
            <a:ext cx="74453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43" descr="Безымянный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3071"/>
          <a:stretch>
            <a:fillRect/>
          </a:stretch>
        </p:blipFill>
        <p:spPr bwMode="auto">
          <a:xfrm>
            <a:off x="1694171" y="40289"/>
            <a:ext cx="438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Прямоугольник 35"/>
          <p:cNvSpPr>
            <a:spLocks noChangeArrowheads="1"/>
          </p:cNvSpPr>
          <p:nvPr/>
        </p:nvSpPr>
        <p:spPr bwMode="auto">
          <a:xfrm>
            <a:off x="2786058" y="3428992"/>
            <a:ext cx="1428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Fig.</a:t>
            </a:r>
            <a:r>
              <a:rPr lang="ru-RU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Flight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TID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sensor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MEO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electron  integral </a:t>
            </a:r>
            <a:r>
              <a:rPr lang="en-US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2 MeV)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in GEO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September 2013</a:t>
            </a:r>
            <a:r>
              <a:rPr lang="ru-RU" sz="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Прямоугольник 29"/>
          <p:cNvSpPr>
            <a:spLocks noChangeArrowheads="1"/>
          </p:cNvSpPr>
          <p:nvPr/>
        </p:nvSpPr>
        <p:spPr bwMode="auto">
          <a:xfrm>
            <a:off x="0" y="1214414"/>
            <a:ext cx="685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V. Anashin</a:t>
            </a:r>
            <a:r>
              <a:rPr lang="en-US" sz="7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00" u="sng" dirty="0" smtClean="0">
                <a:latin typeface="Times New Roman" pitchFamily="18" charset="0"/>
                <a:cs typeface="Times New Roman" pitchFamily="18" charset="0"/>
              </a:rPr>
              <a:t>G. Protopopov</a:t>
            </a:r>
            <a:r>
              <a:rPr lang="en-US" sz="7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I. Elushov</a:t>
            </a:r>
            <a:r>
              <a:rPr lang="en-US" sz="700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S. Balashov</a:t>
            </a:r>
            <a:r>
              <a:rPr lang="en-US" sz="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S. Gaidash</a:t>
            </a:r>
            <a:r>
              <a:rPr lang="en-US" sz="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S. Tasenko</a:t>
            </a:r>
            <a:r>
              <a:rPr lang="en-US" sz="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Shatov</a:t>
            </a:r>
            <a:r>
              <a:rPr lang="en-US" sz="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" i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Institute of Space Device Engineering (Moscow, Russia); </a:t>
            </a:r>
            <a:r>
              <a:rPr lang="en-US" sz="600" i="1" u="sng" dirty="0" smtClean="0">
                <a:latin typeface="Times New Roman" pitchFamily="18" charset="0"/>
              </a:rPr>
              <a:t>npk1@niikp.org; </a:t>
            </a:r>
            <a:r>
              <a:rPr lang="en-US" sz="6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Information Satellite 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600" i="1" dirty="0" err="1" smtClean="0">
                <a:latin typeface="Times New Roman" pitchFamily="18" charset="0"/>
                <a:cs typeface="Times New Roman" pitchFamily="18" charset="0"/>
              </a:rPr>
              <a:t>Reshetnev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 Company, (</a:t>
            </a:r>
            <a:r>
              <a:rPr lang="en-US" sz="600" i="1" dirty="0" err="1" smtClean="0">
                <a:latin typeface="Times New Roman" pitchFamily="18" charset="0"/>
                <a:cs typeface="Times New Roman" pitchFamily="18" charset="0"/>
              </a:rPr>
              <a:t>Zheleznogorsk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, Russia); </a:t>
            </a:r>
            <a:r>
              <a:rPr lang="en-US" sz="6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Pushkov institute of terrestrial magnetism, ionosphere and radio wave propagation (IZMIRAN) (</a:t>
            </a:r>
            <a:r>
              <a:rPr lang="en-US" sz="600" i="1" dirty="0" err="1" smtClean="0">
                <a:latin typeface="Times New Roman" pitchFamily="18" charset="0"/>
                <a:cs typeface="Times New Roman" pitchFamily="18" charset="0"/>
              </a:rPr>
              <a:t>Troitsk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, Russia</a:t>
            </a:r>
            <a:r>
              <a:rPr lang="ru-RU" sz="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6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i="1" dirty="0" err="1" smtClean="0">
                <a:latin typeface="Times New Roman" pitchFamily="18" charset="0"/>
                <a:cs typeface="Times New Roman" pitchFamily="18" charset="0"/>
              </a:rPr>
              <a:t>Fiodorov</a:t>
            </a:r>
            <a:r>
              <a:rPr lang="en-US" sz="600" i="1" dirty="0" smtClean="0">
                <a:latin typeface="Times New Roman" pitchFamily="18" charset="0"/>
                <a:cs typeface="Times New Roman" pitchFamily="18" charset="0"/>
              </a:rPr>
              <a:t> Institute of applied geophysics (Moscow, Russia)</a:t>
            </a:r>
            <a:endParaRPr lang="ru-RU" sz="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7" name="Picture 46" descr="izmiran-logo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64071"/>
            <a:ext cx="6492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1306" descr="reshetne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7" y="64071"/>
            <a:ext cx="576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72" y="35496"/>
            <a:ext cx="364674" cy="367104"/>
          </a:xfrm>
          <a:prstGeom prst="rect">
            <a:avLst/>
          </a:prstGeom>
        </p:spPr>
      </p:pic>
      <p:sp>
        <p:nvSpPr>
          <p:cNvPr id="65" name="Прямоугольник 34"/>
          <p:cNvSpPr>
            <a:spLocks noChangeArrowheads="1"/>
          </p:cNvSpPr>
          <p:nvPr/>
        </p:nvSpPr>
        <p:spPr bwMode="auto">
          <a:xfrm>
            <a:off x="2786058" y="5786446"/>
            <a:ext cx="1428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Fig.</a:t>
            </a:r>
            <a:r>
              <a:rPr lang="ru-RU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Flight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TID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sensor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MEO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and ELECTRO (GEO) electron integral flux with E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1.5 MeV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September 2013.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38"/>
          <p:cNvSpPr>
            <a:spLocks noChangeArrowheads="1"/>
          </p:cNvSpPr>
          <p:nvPr/>
        </p:nvSpPr>
        <p:spPr bwMode="auto">
          <a:xfrm>
            <a:off x="257164" y="6500826"/>
            <a:ext cx="2285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Fig.5.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Comparison of experimental (1) and calculated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accumulated dose values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: 2 - AE8, </a:t>
            </a:r>
            <a:r>
              <a:rPr lang="en-US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Nymmik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model, half-plane shielding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3 – DSG calculation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[1] considering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shielding chemical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properties.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35"/>
          <p:cNvSpPr>
            <a:spLocks noChangeArrowheads="1"/>
          </p:cNvSpPr>
          <p:nvPr/>
        </p:nvSpPr>
        <p:spPr bwMode="auto">
          <a:xfrm>
            <a:off x="2786058" y="4714876"/>
            <a:ext cx="1428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Fig.</a:t>
            </a:r>
            <a:r>
              <a:rPr lang="ru-RU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Flight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TID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sensor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MEO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electron  integral </a:t>
            </a:r>
            <a:r>
              <a:rPr lang="en-US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(E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0.8 </a:t>
            </a:r>
            <a:r>
              <a:rPr lang="en-US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MeV)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Рисунок 44" descr="Pic2V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4818" y="3428992"/>
            <a:ext cx="2357454" cy="1217275"/>
          </a:xfrm>
          <a:prstGeom prst="rect">
            <a:avLst/>
          </a:prstGeom>
        </p:spPr>
      </p:pic>
      <p:pic>
        <p:nvPicPr>
          <p:cNvPr id="46" name="Рисунок 45" descr="Pic3V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14818" y="4643438"/>
            <a:ext cx="2357454" cy="1217275"/>
          </a:xfrm>
          <a:prstGeom prst="rect">
            <a:avLst/>
          </a:prstGeom>
        </p:spPr>
      </p:pic>
      <p:pic>
        <p:nvPicPr>
          <p:cNvPr id="47" name="Рисунок 46" descr="Pic4V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14818" y="2214546"/>
            <a:ext cx="2357454" cy="122896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28565" y="61880"/>
            <a:ext cx="720080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" name="Рисунок 50" descr="Pic1V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4818" y="5857884"/>
            <a:ext cx="2357454" cy="1240616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0" y="928663"/>
            <a:ext cx="10715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u="sng" dirty="0" smtClean="0">
                <a:latin typeface="Arial" pitchFamily="34" charset="0"/>
                <a:cs typeface="Arial" pitchFamily="34" charset="0"/>
              </a:rPr>
              <a:t>g.a.protopopov@mail.ru</a:t>
            </a:r>
            <a:endParaRPr lang="ru-RU" sz="6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" name="Рисунок 55" descr="фотка3.jpg"/>
          <p:cNvPicPr>
            <a:picLocks noChangeAspect="1"/>
          </p:cNvPicPr>
          <p:nvPr/>
        </p:nvPicPr>
        <p:blipFill>
          <a:blip r:embed="rId11" cstate="print"/>
          <a:srcRect l="10253" t="8035" r="14354" b="2009"/>
          <a:stretch>
            <a:fillRect/>
          </a:stretch>
        </p:blipFill>
        <p:spPr>
          <a:xfrm>
            <a:off x="142852" y="71406"/>
            <a:ext cx="700093" cy="8469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7" name="Прямоугольник 5"/>
          <p:cNvSpPr>
            <a:spLocks noChangeArrowheads="1"/>
          </p:cNvSpPr>
          <p:nvPr/>
        </p:nvSpPr>
        <p:spPr bwMode="auto">
          <a:xfrm>
            <a:off x="2857496" y="3857620"/>
            <a:ext cx="12858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Correlation  coefficient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from  January 2012 to September 2013 is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0.95</a:t>
            </a:r>
            <a:r>
              <a:rPr lang="ru-RU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0" y="8715404"/>
            <a:ext cx="6858000" cy="3175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38"/>
          <p:cNvSpPr>
            <a:spLocks noChangeArrowheads="1"/>
          </p:cNvSpPr>
          <p:nvPr/>
        </p:nvSpPr>
        <p:spPr bwMode="auto">
          <a:xfrm>
            <a:off x="0" y="8867001"/>
            <a:ext cx="6858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[1] V.S.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Anashin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, V. V.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Emeliyanov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, I. O.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Ishutin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, N. V.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Kuznetsov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, G. A.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Protopopov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, G. I.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Zebrev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 “The software complex for SEU rate and radiation dose calculation”, The conference on Radiation and its Effects on Components and Systems, </a:t>
            </a:r>
            <a:r>
              <a:rPr lang="en-US" sz="600" dirty="0" err="1" smtClean="0">
                <a:latin typeface="Times New Roman" pitchFamily="18" charset="0"/>
                <a:cs typeface="Times New Roman" pitchFamily="18" charset="0"/>
              </a:rPr>
              <a:t>Langenfeld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, Austria, 20-24 September 2010, RADECS 2010 – Technical Program, PG3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0" y="8715404"/>
            <a:ext cx="6857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ru-RU" sz="8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643042"/>
            <a:ext cx="6858000" cy="0"/>
          </a:xfrm>
          <a:prstGeom prst="line">
            <a:avLst/>
          </a:prstGeom>
          <a:ln/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31"/>
          <p:cNvSpPr>
            <a:spLocks noChangeArrowheads="1"/>
          </p:cNvSpPr>
          <p:nvPr/>
        </p:nvSpPr>
        <p:spPr bwMode="auto">
          <a:xfrm>
            <a:off x="0" y="8320113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700" b="1" dirty="0">
                <a:latin typeface="Times New Roman" pitchFamily="18" charset="0"/>
                <a:cs typeface="Times New Roman" pitchFamily="18" charset="0"/>
              </a:rPr>
              <a:t>The space 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radiation </a:t>
            </a:r>
            <a:r>
              <a:rPr lang="en-US" sz="700" b="1" dirty="0">
                <a:latin typeface="Times New Roman" pitchFamily="18" charset="0"/>
                <a:cs typeface="Times New Roman" pitchFamily="18" charset="0"/>
              </a:rPr>
              <a:t>exposure on electronic components 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Russian </a:t>
            </a:r>
            <a:r>
              <a:rPr lang="en-US" sz="700" b="1" dirty="0">
                <a:latin typeface="Times New Roman" pitchFamily="18" charset="0"/>
                <a:cs typeface="Times New Roman" pitchFamily="18" charset="0"/>
              </a:rPr>
              <a:t>Federal Space Agency Monitoring System 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elements were </a:t>
            </a:r>
            <a:r>
              <a:rPr lang="en-US" sz="700" b="1" dirty="0">
                <a:latin typeface="Times New Roman" pitchFamily="18" charset="0"/>
                <a:cs typeface="Times New Roman" pitchFamily="18" charset="0"/>
              </a:rPr>
              <a:t>developed and 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operates successfully. Monitoring System </a:t>
            </a:r>
            <a:r>
              <a:rPr lang="en-US" sz="700" b="1" dirty="0">
                <a:latin typeface="Times New Roman" pitchFamily="18" charset="0"/>
                <a:cs typeface="Times New Roman" pitchFamily="18" charset="0"/>
              </a:rPr>
              <a:t>provides correct 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detection of space weather characteristics anomalous dose rate increasing. These increasing can be explained by the electron </a:t>
            </a:r>
            <a:r>
              <a:rPr lang="en-US" sz="700" b="1" dirty="0" err="1" smtClean="0"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 increasing caused by Van Allen Belts compression. The</a:t>
            </a:r>
            <a:r>
              <a:rPr lang="ru-RU" sz="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latin typeface="Times New Roman" pitchFamily="18" charset="0"/>
                <a:cs typeface="Times New Roman" pitchFamily="18" charset="0"/>
              </a:rPr>
              <a:t>AE8 space model updating is required.</a:t>
            </a:r>
            <a:endParaRPr lang="ru-RU" sz="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28934" y="8143900"/>
            <a:ext cx="1000132" cy="21544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ru-RU" sz="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000372" y="1785918"/>
            <a:ext cx="3428999" cy="338554"/>
          </a:xfrm>
          <a:prstGeom prst="rect">
            <a:avLst/>
          </a:prstGeom>
          <a:ln>
            <a:solidFill>
              <a:srgbClr val="9A3D7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 OF ABNORMAL INCREASE FIXED BY THE MONITORING SYSTEM</a:t>
            </a:r>
            <a:r>
              <a:rPr lang="en-US" sz="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OTHER SPACE CHARACTERISTICS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" name="Рисунок 53" descr="Pic0V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4289" y="5048248"/>
            <a:ext cx="2428868" cy="1372909"/>
          </a:xfrm>
          <a:prstGeom prst="rect">
            <a:avLst/>
          </a:prstGeom>
        </p:spPr>
      </p:pic>
      <p:sp>
        <p:nvSpPr>
          <p:cNvPr id="75" name="Прямоугольник 7"/>
          <p:cNvSpPr>
            <a:spLocks noChangeArrowheads="1"/>
          </p:cNvSpPr>
          <p:nvPr/>
        </p:nvSpPr>
        <p:spPr bwMode="auto">
          <a:xfrm>
            <a:off x="285728" y="7000892"/>
            <a:ext cx="2286016" cy="646331"/>
          </a:xfrm>
          <a:prstGeom prst="rect">
            <a:avLst/>
          </a:prstGeom>
          <a:noFill/>
          <a:ln>
            <a:solidFill>
              <a:srgbClr val="3F3D9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ru-RU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more than a year</a:t>
            </a:r>
            <a:r>
              <a:rPr lang="ru-RU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curved lines</a:t>
            </a:r>
            <a:r>
              <a:rPr lang="ru-RU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where experimental and calculated dose rate values </a:t>
            </a:r>
            <a:r>
              <a:rPr lang="en-US" sz="6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vary significantly</a:t>
            </a:r>
            <a:r>
              <a:rPr lang="ru-RU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" b="1" dirty="0" smtClean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Since electrons contribute primarily to the accumulated dose value in MEO the main reason for these differences is AE8 model imperfections</a:t>
            </a:r>
            <a:r>
              <a:rPr lang="ru-RU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There are plans </a:t>
            </a:r>
            <a:r>
              <a:rPr lang="en-US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to compare experimental and calculated data by using AE9 model.</a:t>
            </a:r>
            <a:r>
              <a:rPr lang="ru-RU" sz="6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" b="1" dirty="0" smtClean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14290" y="4429124"/>
            <a:ext cx="2357454" cy="461665"/>
          </a:xfrm>
          <a:prstGeom prst="rect">
            <a:avLst/>
          </a:prstGeom>
          <a:ln>
            <a:solidFill>
              <a:srgbClr val="9A3D7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 AND </a:t>
            </a:r>
            <a:r>
              <a:rPr lang="en-US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CALCULATED ACCUMULATED DOSE VALUES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42852" y="1928794"/>
            <a:ext cx="2571768" cy="2428892"/>
          </a:xfrm>
          <a:prstGeom prst="roundRect">
            <a:avLst/>
          </a:prstGeom>
          <a:ln>
            <a:solidFill>
              <a:srgbClr val="9A3D7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4" name="Таблица 83"/>
          <p:cNvGraphicFramePr>
            <a:graphicFrameLocks noGrp="1"/>
          </p:cNvGraphicFramePr>
          <p:nvPr/>
        </p:nvGraphicFramePr>
        <p:xfrm>
          <a:off x="214290" y="2928926"/>
          <a:ext cx="2428893" cy="11809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334"/>
                <a:gridCol w="546120"/>
                <a:gridCol w="432048"/>
                <a:gridCol w="297002"/>
                <a:gridCol w="789389"/>
              </a:tblGrid>
              <a:tr h="336786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ru-RU" sz="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D9A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Dose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Rate 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Increase (TID sensor measurements)</a:t>
                      </a:r>
                      <a:endParaRPr lang="ru-RU" sz="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D9A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Geomagnetic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Storms (</a:t>
                      </a:r>
                      <a:r>
                        <a:rPr lang="en-US" sz="600" baseline="0" dirty="0" err="1" smtClean="0">
                          <a:solidFill>
                            <a:schemeClr val="tx1"/>
                          </a:solidFill>
                        </a:rPr>
                        <a:t>Kp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Index)</a:t>
                      </a:r>
                      <a:endParaRPr lang="ru-RU" sz="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D9A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Solar X-Ray Flares</a:t>
                      </a:r>
                      <a:endParaRPr lang="ru-RU" sz="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D9A">
                        <a:alpha val="3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Solar Radiation Storms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600" baseline="0" dirty="0" err="1" smtClean="0">
                          <a:solidFill>
                            <a:schemeClr val="tx1"/>
                          </a:solidFill>
                        </a:rPr>
                        <a:t>Ep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&gt;10 </a:t>
                      </a:r>
                      <a:r>
                        <a:rPr lang="en-US" sz="600" baseline="0" dirty="0" err="1" smtClean="0">
                          <a:solidFill>
                            <a:schemeClr val="tx1"/>
                          </a:solidFill>
                        </a:rPr>
                        <a:t>MeV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, 1/(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-day-sr))</a:t>
                      </a:r>
                      <a:endParaRPr lang="ru-RU" sz="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D9A">
                        <a:alpha val="34118"/>
                      </a:srgbClr>
                    </a:solidFill>
                  </a:tcPr>
                </a:tc>
              </a:tr>
              <a:tr h="16304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7.03.2012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~50 times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Severe (</a:t>
                      </a:r>
                      <a:r>
                        <a:rPr lang="en-US" sz="600" dirty="0" err="1" smtClean="0">
                          <a:solidFill>
                            <a:schemeClr val="tx1"/>
                          </a:solidFill>
                        </a:rPr>
                        <a:t>Kp</a:t>
                      </a: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=8)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Extreme (6.1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∙10</a:t>
                      </a:r>
                      <a:r>
                        <a:rPr lang="en-US" sz="600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04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17.07.2012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9 times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Strong (</a:t>
                      </a:r>
                      <a:r>
                        <a:rPr lang="en-US" sz="600" dirty="0" err="1" smtClean="0">
                          <a:solidFill>
                            <a:schemeClr val="tx1"/>
                          </a:solidFill>
                        </a:rPr>
                        <a:t>Kp</a:t>
                      </a: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=7)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1 M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04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12.10.2012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9 times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Severe 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04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18.03.2013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~8 times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Strong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043"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27.05.2013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5 times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3D71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Strong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ru-RU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Extreme (5.2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∙10</a:t>
                      </a:r>
                      <a:r>
                        <a:rPr lang="en-US" sz="600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" name="Прямоугольник 84"/>
          <p:cNvSpPr/>
          <p:nvPr/>
        </p:nvSpPr>
        <p:spPr>
          <a:xfrm>
            <a:off x="188640" y="2214546"/>
            <a:ext cx="244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Russian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Federal Space Agency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space radiation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exposure on electronic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components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Monitoring System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elements operates successfully. </a:t>
            </a:r>
            <a:endParaRPr lang="ru-RU" sz="700" b="1" dirty="0" smtClean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TID sensors</a:t>
            </a:r>
            <a:r>
              <a:rPr lang="en-US" sz="7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operate on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board of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spacecrafts in circular MEO (Middle Earth Orbit) ~20000 km with inclination of ~65º. </a:t>
            </a:r>
            <a:endParaRPr lang="ru-RU" sz="700" dirty="0">
              <a:solidFill>
                <a:srgbClr val="3F3D9A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85728" y="1785918"/>
            <a:ext cx="2357454" cy="338554"/>
          </a:xfrm>
          <a:prstGeom prst="rect">
            <a:avLst/>
          </a:prstGeom>
          <a:ln>
            <a:solidFill>
              <a:srgbClr val="9A3D7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ANOMALITIES FIXED BY THE MONITORING SYSTEM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0" y="8143900"/>
            <a:ext cx="6858000" cy="3175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3" name="Прямоугольник 4"/>
          <p:cNvSpPr>
            <a:spLocks noChangeArrowheads="1"/>
          </p:cNvSpPr>
          <p:nvPr/>
        </p:nvSpPr>
        <p:spPr bwMode="auto">
          <a:xfrm>
            <a:off x="4221088" y="7092280"/>
            <a:ext cx="2376264" cy="738664"/>
          </a:xfrm>
          <a:prstGeom prst="rect">
            <a:avLst/>
          </a:prstGeom>
          <a:noFill/>
          <a:ln>
            <a:solidFill>
              <a:srgbClr val="3F3D9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High-energy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electron impact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contributes mainly to the accumulated dose 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(E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0.8-1.5 </a:t>
            </a:r>
            <a:r>
              <a:rPr lang="en-US" sz="700" b="1" dirty="0" err="1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abnormal increasing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(E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700" b="1" dirty="0" err="1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) in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MEO.</a:t>
            </a:r>
          </a:p>
          <a:p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Abrupt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dose rate increasing can be explained </a:t>
            </a:r>
            <a:r>
              <a:rPr lang="en-US" sz="700" b="1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by the electron </a:t>
            </a:r>
            <a:r>
              <a:rPr lang="en-US" sz="700" b="1" dirty="0" err="1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fluence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increasing in MEO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followed by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the Van Allen Belts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compression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during geomagnetic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storms.</a:t>
            </a:r>
            <a:endParaRPr lang="ru-RU" sz="700" dirty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9" name="Прямоугольник 7"/>
          <p:cNvSpPr>
            <a:spLocks noChangeArrowheads="1"/>
          </p:cNvSpPr>
          <p:nvPr/>
        </p:nvSpPr>
        <p:spPr bwMode="auto">
          <a:xfrm>
            <a:off x="2924944" y="7092280"/>
            <a:ext cx="1217866" cy="738664"/>
          </a:xfrm>
          <a:prstGeom prst="rect">
            <a:avLst/>
          </a:prstGeom>
          <a:noFill/>
          <a:ln>
            <a:solidFill>
              <a:srgbClr val="3F3D9A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Sensitive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volume shielding of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TID sensor stops electrons with energy up to 1-1.2 MeV, according to DSG calculations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[1], based on GEANT4.</a:t>
            </a:r>
            <a:endParaRPr lang="ru-RU" sz="700" b="1" dirty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5"/>
          <p:cNvSpPr>
            <a:spLocks noChangeArrowheads="1"/>
          </p:cNvSpPr>
          <p:nvPr/>
        </p:nvSpPr>
        <p:spPr bwMode="auto">
          <a:xfrm>
            <a:off x="2857496" y="5148064"/>
            <a:ext cx="12858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Correlation  coefficient from January 2012 to September 2013 is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ru-RU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7" name="Прямоугольник 5"/>
          <p:cNvSpPr>
            <a:spLocks noChangeArrowheads="1"/>
          </p:cNvSpPr>
          <p:nvPr/>
        </p:nvSpPr>
        <p:spPr bwMode="auto">
          <a:xfrm>
            <a:off x="2857496" y="6228184"/>
            <a:ext cx="128586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Correlation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coefficient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from  January 2012 to September 2013 is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ru-RU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700" b="1" u="sng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8" name="Прямоугольник 5"/>
          <p:cNvSpPr>
            <a:spLocks noChangeArrowheads="1"/>
          </p:cNvSpPr>
          <p:nvPr/>
        </p:nvSpPr>
        <p:spPr bwMode="auto">
          <a:xfrm>
            <a:off x="2786058" y="2843808"/>
            <a:ext cx="1500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Dates of accumulated dose abnormal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in MEO correlates with ground-level cosmic rays decreasing dates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00" b="1" dirty="0" smtClean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39"/>
          <p:cNvSpPr>
            <a:spLocks noChangeArrowheads="1"/>
          </p:cNvSpPr>
          <p:nvPr/>
        </p:nvSpPr>
        <p:spPr bwMode="auto">
          <a:xfrm>
            <a:off x="2857496" y="2214546"/>
            <a:ext cx="13573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Fig.</a:t>
            </a:r>
            <a:r>
              <a:rPr lang="ru-RU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" b="1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Flight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TID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sensor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MEO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cosmic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rays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variations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ground-level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measurements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Moscow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Neutron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600" dirty="0" err="1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ru-RU" sz="600" dirty="0" err="1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600" dirty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en-US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" dirty="0" smtClean="0">
                <a:solidFill>
                  <a:srgbClr val="9A3D7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" dirty="0">
              <a:solidFill>
                <a:srgbClr val="9A3D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5"/>
          <p:cNvSpPr>
            <a:spLocks noChangeArrowheads="1"/>
          </p:cNvSpPr>
          <p:nvPr/>
        </p:nvSpPr>
        <p:spPr bwMode="auto">
          <a:xfrm>
            <a:off x="2786058" y="4214810"/>
            <a:ext cx="1500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Dates of accumulated dose abnormal increasing in MEO correlates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with sudden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electron with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Е ≥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700" b="1" dirty="0" err="1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dates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00" b="1" dirty="0" smtClean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5"/>
          <p:cNvSpPr>
            <a:spLocks noChangeArrowheads="1"/>
          </p:cNvSpPr>
          <p:nvPr/>
        </p:nvSpPr>
        <p:spPr bwMode="auto">
          <a:xfrm>
            <a:off x="2786058" y="6588224"/>
            <a:ext cx="15790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Dates of accumulated dose abnormal increasing in MEO correlates with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the dates of </a:t>
            </a:r>
            <a:r>
              <a:rPr lang="en-US" sz="700" b="1" dirty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sudden electron increasing 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Е≥</a:t>
            </a:r>
            <a:r>
              <a:rPr lang="en-US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700" b="1" dirty="0" err="1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ru-RU" sz="700" b="1" dirty="0" smtClean="0">
                <a:solidFill>
                  <a:srgbClr val="3F3D9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00" b="1" dirty="0" smtClean="0">
              <a:solidFill>
                <a:srgbClr val="3F3D9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</Template>
  <TotalTime>3984</TotalTime>
  <Words>776</Words>
  <Application>Microsoft Office PowerPoint</Application>
  <PresentationFormat>Экран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poster</vt:lpstr>
      <vt:lpstr>     The recent anomalities of space weather characteristics fixed by the Russian Federal Space Agency monitoring system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Exploitation of Space Ionizing Radiation Monitoring System in Russian Federal Space Agency</dc:title>
  <dc:creator>Ольга</dc:creator>
  <cp:lastModifiedBy>master</cp:lastModifiedBy>
  <cp:revision>240</cp:revision>
  <dcterms:created xsi:type="dcterms:W3CDTF">2011-11-13T10:43:22Z</dcterms:created>
  <dcterms:modified xsi:type="dcterms:W3CDTF">2013-11-11T09:49:23Z</dcterms:modified>
</cp:coreProperties>
</file>