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Default Extension="tiff" ContentType="image/tiff"/>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305" r:id="rId2"/>
    <p:sldId id="306" r:id="rId3"/>
    <p:sldId id="318" r:id="rId4"/>
    <p:sldId id="322" r:id="rId5"/>
    <p:sldId id="321" r:id="rId6"/>
    <p:sldId id="353" r:id="rId7"/>
    <p:sldId id="327" r:id="rId8"/>
    <p:sldId id="307" r:id="rId9"/>
    <p:sldId id="273" r:id="rId10"/>
    <p:sldId id="274" r:id="rId11"/>
    <p:sldId id="330" r:id="rId12"/>
    <p:sldId id="332" r:id="rId13"/>
    <p:sldId id="289" r:id="rId14"/>
    <p:sldId id="292" r:id="rId15"/>
    <p:sldId id="337" r:id="rId16"/>
    <p:sldId id="334" r:id="rId17"/>
    <p:sldId id="335" r:id="rId18"/>
    <p:sldId id="336" r:id="rId19"/>
    <p:sldId id="342" r:id="rId20"/>
    <p:sldId id="345" r:id="rId21"/>
    <p:sldId id="349" r:id="rId22"/>
    <p:sldId id="344" r:id="rId23"/>
    <p:sldId id="350" r:id="rId24"/>
    <p:sldId id="346" r:id="rId25"/>
    <p:sldId id="331" r:id="rId26"/>
    <p:sldId id="343" r:id="rId27"/>
    <p:sldId id="347" r:id="rId28"/>
    <p:sldId id="348" r:id="rId29"/>
    <p:sldId id="340" r:id="rId30"/>
    <p:sldId id="351" r:id="rId31"/>
    <p:sldId id="302" r:id="rId32"/>
    <p:sldId id="304" r:id="rId33"/>
    <p:sldId id="303" r:id="rId34"/>
    <p:sldId id="310" r:id="rId35"/>
    <p:sldId id="320" r:id="rId36"/>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p:clrMru>
</p:presentationPr>
</file>

<file path=ppt/tableStyles.xml><?xml version="1.0" encoding="utf-8"?>
<a:tblStyleLst xmlns:a="http://schemas.openxmlformats.org/drawingml/2006/main" def="{5C22544A-7EE6-4342-B048-85BDC9FD1C3A}">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952" autoAdjust="0"/>
  </p:normalViewPr>
  <p:slideViewPr>
    <p:cSldViewPr>
      <p:cViewPr>
        <p:scale>
          <a:sx n="59" d="100"/>
          <a:sy n="59" d="100"/>
        </p:scale>
        <p:origin x="-942" y="24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B6829F-4950-4BFC-9469-041504F5ADDD}" type="datetimeFigureOut">
              <a:rPr lang="el-GR" smtClean="0"/>
              <a:pPr/>
              <a:t>11/12/2013</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73E6E6-8EA7-474B-B1A6-7436E19525F2}"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7173E6E6-8EA7-474B-B1A6-7436E19525F2}" type="slidenum">
              <a:rPr lang="el-GR" smtClean="0"/>
              <a:pPr/>
              <a:t>1</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7173E6E6-8EA7-474B-B1A6-7436E19525F2}" type="slidenum">
              <a:rPr lang="el-GR" smtClean="0"/>
              <a:pPr/>
              <a:t>10</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7173E6E6-8EA7-474B-B1A6-7436E19525F2}" type="slidenum">
              <a:rPr lang="el-GR" smtClean="0"/>
              <a:pPr/>
              <a:t>11</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7173E6E6-8EA7-474B-B1A6-7436E19525F2}" type="slidenum">
              <a:rPr lang="el-GR" smtClean="0"/>
              <a:pPr/>
              <a:t>12</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solidFill>
                  <a:srgbClr val="FF0000"/>
                </a:solidFill>
              </a:rPr>
              <a:t>The basis of the GLE alert algorithm is in principle similar to the one appearing in</a:t>
            </a:r>
          </a:p>
          <a:p>
            <a:r>
              <a:rPr lang="en-US" b="0" dirty="0" smtClean="0">
                <a:solidFill>
                  <a:srgbClr val="FF0000"/>
                </a:solidFill>
              </a:rPr>
              <a:t>earlier work </a:t>
            </a:r>
            <a:r>
              <a:rPr lang="en-US" b="0" dirty="0" err="1" smtClean="0">
                <a:solidFill>
                  <a:srgbClr val="FF0000"/>
                </a:solidFill>
              </a:rPr>
              <a:t>e.g</a:t>
            </a:r>
            <a:r>
              <a:rPr lang="en-US" b="0" dirty="0" smtClean="0">
                <a:solidFill>
                  <a:srgbClr val="FF0000"/>
                </a:solidFill>
              </a:rPr>
              <a:t> Dorman et</a:t>
            </a:r>
            <a:r>
              <a:rPr lang="en-US" b="0" baseline="0" dirty="0" smtClean="0">
                <a:solidFill>
                  <a:srgbClr val="FF0000"/>
                </a:solidFill>
              </a:rPr>
              <a:t> al., </a:t>
            </a:r>
            <a:r>
              <a:rPr lang="en-US" b="0" baseline="0" dirty="0" err="1" smtClean="0">
                <a:solidFill>
                  <a:srgbClr val="FF0000"/>
                </a:solidFill>
              </a:rPr>
              <a:t>Kuwabara</a:t>
            </a:r>
            <a:r>
              <a:rPr lang="en-US" b="0" baseline="0" dirty="0" smtClean="0">
                <a:solidFill>
                  <a:srgbClr val="FF0000"/>
                </a:solidFill>
              </a:rPr>
              <a:t> et al. </a:t>
            </a:r>
          </a:p>
          <a:p>
            <a:endParaRPr lang="en-US" b="0" baseline="0" dirty="0" smtClean="0">
              <a:solidFill>
                <a:srgbClr val="FF0000"/>
              </a:solidFill>
            </a:endParaRPr>
          </a:p>
          <a:p>
            <a:r>
              <a:rPr lang="en-US" b="0" dirty="0" smtClean="0">
                <a:solidFill>
                  <a:srgbClr val="FF0000"/>
                </a:solidFill>
              </a:rPr>
              <a:t>First we focus on each neutron monitor separately and the objective is to issue a Station Alert for this</a:t>
            </a:r>
          </a:p>
          <a:p>
            <a:r>
              <a:rPr lang="en-US" b="0" dirty="0" smtClean="0">
                <a:solidFill>
                  <a:srgbClr val="FF0000"/>
                </a:solidFill>
              </a:rPr>
              <a:t>particular neutron monitor. That means that we seek for a persistent increase in the</a:t>
            </a:r>
          </a:p>
          <a:p>
            <a:r>
              <a:rPr lang="en-US" b="0" dirty="0" smtClean="0">
                <a:solidFill>
                  <a:srgbClr val="FF0000"/>
                </a:solidFill>
              </a:rPr>
              <a:t>counting rate of the station.</a:t>
            </a:r>
          </a:p>
          <a:p>
            <a:endParaRPr lang="en-US" b="1" dirty="0" smtClean="0">
              <a:solidFill>
                <a:srgbClr val="FF0000"/>
              </a:solidFill>
            </a:endParaRPr>
          </a:p>
          <a:p>
            <a:r>
              <a:rPr lang="en-US" b="0" dirty="0" smtClean="0">
                <a:solidFill>
                  <a:srgbClr val="FF0000"/>
                </a:solidFill>
              </a:rPr>
              <a:t>A</a:t>
            </a:r>
            <a:r>
              <a:rPr lang="en-US" b="0" baseline="0" dirty="0" smtClean="0">
                <a:solidFill>
                  <a:srgbClr val="FF0000"/>
                </a:solidFill>
              </a:rPr>
              <a:t> moving threshold of a NM based upon the counting rate of the NM station is introduced. </a:t>
            </a:r>
          </a:p>
          <a:p>
            <a:r>
              <a:rPr lang="en-US" b="0" baseline="0" dirty="0" smtClean="0">
                <a:solidFill>
                  <a:srgbClr val="FF0000"/>
                </a:solidFill>
              </a:rPr>
              <a:t> </a:t>
            </a:r>
            <a:endParaRPr lang="en-US" b="0" dirty="0" smtClean="0">
              <a:solidFill>
                <a:srgbClr val="FF0000"/>
              </a:solidFill>
            </a:endParaRPr>
          </a:p>
          <a:p>
            <a:r>
              <a:rPr lang="en-US" b="0" dirty="0" smtClean="0">
                <a:solidFill>
                  <a:srgbClr val="FF0000"/>
                </a:solidFill>
              </a:rPr>
              <a:t>We define four levels of alert (quiet, watch, warning and alert) based on the subsequent number of counts that exceed the </a:t>
            </a:r>
            <a:r>
              <a:rPr lang="en-US" b="0" dirty="0" err="1" smtClean="0">
                <a:solidFill>
                  <a:srgbClr val="FF0000"/>
                </a:solidFill>
              </a:rPr>
              <a:t>Tht</a:t>
            </a:r>
            <a:endParaRPr lang="en-US" b="0" dirty="0" smtClean="0">
              <a:solidFill>
                <a:srgbClr val="FF0000"/>
              </a:solidFill>
            </a:endParaRPr>
          </a:p>
          <a:p>
            <a:r>
              <a:rPr lang="en-US" b="0" dirty="0" smtClean="0">
                <a:solidFill>
                  <a:srgbClr val="FF0000"/>
                </a:solidFill>
              </a:rPr>
              <a:t>of this neutron monitor station in succession</a:t>
            </a:r>
          </a:p>
          <a:p>
            <a:endParaRPr lang="en-US" b="1" dirty="0" smtClean="0">
              <a:solidFill>
                <a:srgbClr val="FF0000"/>
              </a:solidFill>
            </a:endParaRPr>
          </a:p>
          <a:p>
            <a:r>
              <a:rPr lang="en-US" b="1" dirty="0" smtClean="0">
                <a:solidFill>
                  <a:srgbClr val="FF0000"/>
                </a:solidFill>
              </a:rPr>
              <a:t>Baseline: </a:t>
            </a:r>
            <a:r>
              <a:rPr lang="en-US" dirty="0" smtClean="0"/>
              <a:t>we have set the end of the baseline in some time earlier than</a:t>
            </a:r>
          </a:p>
          <a:p>
            <a:r>
              <a:rPr lang="en-US" dirty="0" smtClean="0"/>
              <a:t>the current time in order to ensure that all neutron monitor stations have provided their</a:t>
            </a:r>
          </a:p>
          <a:p>
            <a:r>
              <a:rPr lang="en-US" dirty="0" smtClean="0"/>
              <a:t>measurement in time into NMDB and at the same time that the selected baseline does</a:t>
            </a:r>
          </a:p>
          <a:p>
            <a:r>
              <a:rPr lang="en-US" dirty="0" smtClean="0"/>
              <a:t>not include the period when SEPs are present</a:t>
            </a:r>
            <a:endParaRPr lang="el-GR" dirty="0"/>
          </a:p>
        </p:txBody>
      </p:sp>
      <p:sp>
        <p:nvSpPr>
          <p:cNvPr id="4" name="Slide Number Placeholder 3"/>
          <p:cNvSpPr>
            <a:spLocks noGrp="1"/>
          </p:cNvSpPr>
          <p:nvPr>
            <p:ph type="sldNum" sz="quarter" idx="10"/>
          </p:nvPr>
        </p:nvSpPr>
        <p:spPr/>
        <p:txBody>
          <a:bodyPr/>
          <a:lstStyle/>
          <a:p>
            <a:fld id="{7173E6E6-8EA7-474B-B1A6-7436E19525F2}" type="slidenum">
              <a:rPr lang="el-GR" smtClean="0"/>
              <a:pPr/>
              <a:t>13</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second step is the establishment of the General Alert which is subject to the number of neutron monitor stations that enter </a:t>
            </a:r>
          </a:p>
          <a:p>
            <a:r>
              <a:rPr lang="en-US" dirty="0" smtClean="0"/>
              <a:t>the Station Alert mode independently of each other but within a fixed time window of Td= 15min </a:t>
            </a:r>
            <a:endParaRPr lang="el-GR" dirty="0"/>
          </a:p>
        </p:txBody>
      </p:sp>
      <p:sp>
        <p:nvSpPr>
          <p:cNvPr id="4" name="Slide Number Placeholder 3"/>
          <p:cNvSpPr>
            <a:spLocks noGrp="1"/>
          </p:cNvSpPr>
          <p:nvPr>
            <p:ph type="sldNum" sz="quarter" idx="10"/>
          </p:nvPr>
        </p:nvSpPr>
        <p:spPr/>
        <p:txBody>
          <a:bodyPr/>
          <a:lstStyle/>
          <a:p>
            <a:fld id="{7173E6E6-8EA7-474B-B1A6-7436E19525F2}" type="slidenum">
              <a:rPr lang="el-GR" smtClean="0"/>
              <a:pPr/>
              <a:t>14</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7173E6E6-8EA7-474B-B1A6-7436E19525F2}" type="slidenum">
              <a:rPr lang="el-GR" smtClean="0"/>
              <a:pPr/>
              <a:t>15</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Cambria" pitchFamily="18" charset="0"/>
              </a:rPr>
              <a:t> This is a feature that we could not support in the older version of implementation and it is very helpful in order to be able to explain the differences in the time that a General GLE Alert is produced running historical data from the database and running the real time data</a:t>
            </a:r>
            <a:endParaRPr lang="el-GR" sz="1200" dirty="0" smtClean="0">
              <a:latin typeface="Cambria" pitchFamily="18" charset="0"/>
            </a:endParaRPr>
          </a:p>
          <a:p>
            <a:endParaRPr lang="el-GR" dirty="0"/>
          </a:p>
        </p:txBody>
      </p:sp>
      <p:sp>
        <p:nvSpPr>
          <p:cNvPr id="4" name="Slide Number Placeholder 3"/>
          <p:cNvSpPr>
            <a:spLocks noGrp="1"/>
          </p:cNvSpPr>
          <p:nvPr>
            <p:ph type="sldNum" sz="quarter" idx="10"/>
          </p:nvPr>
        </p:nvSpPr>
        <p:spPr/>
        <p:txBody>
          <a:bodyPr/>
          <a:lstStyle/>
          <a:p>
            <a:fld id="{7173E6E6-8EA7-474B-B1A6-7436E19525F2}" type="slidenum">
              <a:rPr lang="el-GR" smtClean="0"/>
              <a:pPr/>
              <a:t>16</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Cambria" pitchFamily="18" charset="0"/>
              </a:rPr>
              <a:t>In the new software, every minute, the algorithm is able to go back in time for a number of N minutes in order to evaluate the delayed data.  The number of N minutes is programmable and depends on the uploading behavior of each NM station.  In this way we increase the amount of usable data from all stations. The procedure is implemented with such a way that does not affect the effectiveness of the hard real time functionality of the older version of the GLE Alert system. </a:t>
            </a:r>
            <a:endParaRPr lang="el-GR" sz="1200" dirty="0" smtClean="0">
              <a:latin typeface="Cambria" pitchFamily="18" charset="0"/>
            </a:endParaRPr>
          </a:p>
          <a:p>
            <a:endParaRPr lang="el-GR" dirty="0"/>
          </a:p>
        </p:txBody>
      </p:sp>
      <p:sp>
        <p:nvSpPr>
          <p:cNvPr id="4" name="Slide Number Placeholder 3"/>
          <p:cNvSpPr>
            <a:spLocks noGrp="1"/>
          </p:cNvSpPr>
          <p:nvPr>
            <p:ph type="sldNum" sz="quarter" idx="10"/>
          </p:nvPr>
        </p:nvSpPr>
        <p:spPr/>
        <p:txBody>
          <a:bodyPr/>
          <a:lstStyle/>
          <a:p>
            <a:fld id="{7173E6E6-8EA7-474B-B1A6-7436E19525F2}" type="slidenum">
              <a:rPr lang="el-GR" smtClean="0"/>
              <a:pPr/>
              <a:t>17</a:t>
            </a:fld>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7173E6E6-8EA7-474B-B1A6-7436E19525F2}" type="slidenum">
              <a:rPr lang="el-GR" smtClean="0"/>
              <a:pPr/>
              <a:t>18</a:t>
            </a:fld>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smtClean="0"/>
              <a:t>It is noteworthy that each neutron monitor station that contributes to the establishment of the General</a:t>
            </a:r>
          </a:p>
          <a:p>
            <a:r>
              <a:rPr lang="en-US" dirty="0" smtClean="0"/>
              <a:t>Alert follows an independent climax since it exceeded its very own threshold </a:t>
            </a:r>
            <a:r>
              <a:rPr lang="en-US" dirty="0" err="1" smtClean="0"/>
              <a:t>Tht</a:t>
            </a:r>
            <a:r>
              <a:rPr lang="en-US" dirty="0" smtClean="0"/>
              <a:t> as this</a:t>
            </a:r>
          </a:p>
          <a:p>
            <a:r>
              <a:rPr lang="en-US" dirty="0" smtClean="0"/>
              <a:t>is demonstrated in the</a:t>
            </a:r>
            <a:r>
              <a:rPr lang="en-US" baseline="0" dirty="0" smtClean="0"/>
              <a:t> upper figure and in the bottom right one</a:t>
            </a:r>
            <a:r>
              <a:rPr lang="en-US" dirty="0" smtClean="0"/>
              <a:t> </a:t>
            </a:r>
          </a:p>
          <a:p>
            <a:endParaRPr lang="en-US" dirty="0" smtClean="0"/>
          </a:p>
          <a:p>
            <a:r>
              <a:rPr lang="en-US" dirty="0" smtClean="0"/>
              <a:t>The red line (vector) in the Figure marks the timestamp at which the thee NM stations are all in </a:t>
            </a:r>
          </a:p>
          <a:p>
            <a:r>
              <a:rPr lang="en-US" dirty="0" smtClean="0"/>
              <a:t>Station Alert mode so that the General Alert is produced.</a:t>
            </a:r>
            <a:endParaRPr lang="en-US" dirty="0"/>
          </a:p>
        </p:txBody>
      </p:sp>
      <p:sp>
        <p:nvSpPr>
          <p:cNvPr id="4" name="3 - Θέση αριθμού διαφάνειας"/>
          <p:cNvSpPr>
            <a:spLocks noGrp="1"/>
          </p:cNvSpPr>
          <p:nvPr>
            <p:ph type="sldNum" sz="quarter" idx="10"/>
          </p:nvPr>
        </p:nvSpPr>
        <p:spPr/>
        <p:txBody>
          <a:bodyPr/>
          <a:lstStyle/>
          <a:p>
            <a:fld id="{7173E6E6-8EA7-474B-B1A6-7436E19525F2}" type="slidenum">
              <a:rPr lang="el-GR" smtClean="0"/>
              <a:pPr/>
              <a:t>19</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brief introduction to NMs, their Global distribution and to the establishment of the</a:t>
            </a:r>
            <a:r>
              <a:rPr lang="en-US" baseline="0" dirty="0" smtClean="0"/>
              <a:t> recent Neutron monitor database (NMDB) </a:t>
            </a:r>
          </a:p>
          <a:p>
            <a:endParaRPr lang="en-US" baseline="0" dirty="0" smtClean="0"/>
          </a:p>
          <a:p>
            <a:r>
              <a:rPr lang="en-US" baseline="0" dirty="0" smtClean="0"/>
              <a:t>Further to that we will discuss the Motivation of the NM Service, its architecture and the two products that constitute this service: the multi-station data </a:t>
            </a:r>
            <a:r>
              <a:rPr lang="en-US" baseline="0" dirty="0" err="1" smtClean="0"/>
              <a:t>abd</a:t>
            </a:r>
            <a:r>
              <a:rPr lang="en-US" baseline="0" dirty="0" smtClean="0"/>
              <a:t> the new GLE alert, GLE Alert +</a:t>
            </a:r>
            <a:endParaRPr lang="el-GR" dirty="0"/>
          </a:p>
        </p:txBody>
      </p:sp>
      <p:sp>
        <p:nvSpPr>
          <p:cNvPr id="4" name="Slide Number Placeholder 3"/>
          <p:cNvSpPr>
            <a:spLocks noGrp="1"/>
          </p:cNvSpPr>
          <p:nvPr>
            <p:ph type="sldNum" sz="quarter" idx="10"/>
          </p:nvPr>
        </p:nvSpPr>
        <p:spPr/>
        <p:txBody>
          <a:bodyPr/>
          <a:lstStyle/>
          <a:p>
            <a:fld id="{7173E6E6-8EA7-474B-B1A6-7436E19525F2}" type="slidenum">
              <a:rPr lang="el-GR" smtClean="0"/>
              <a:pPr/>
              <a:t>2</a:t>
            </a:fld>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7173E6E6-8EA7-474B-B1A6-7436E19525F2}" type="slidenum">
              <a:rPr lang="el-GR" smtClean="0"/>
              <a:pPr/>
              <a:t>20</a:t>
            </a:fld>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7173E6E6-8EA7-474B-B1A6-7436E19525F2}" type="slidenum">
              <a:rPr lang="el-GR" smtClean="0"/>
              <a:pPr/>
              <a:t>21</a:t>
            </a:fld>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7173E6E6-8EA7-474B-B1A6-7436E19525F2}" type="slidenum">
              <a:rPr lang="el-GR" smtClean="0"/>
              <a:pPr/>
              <a:t>22</a:t>
            </a:fld>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7173E6E6-8EA7-474B-B1A6-7436E19525F2}" type="slidenum">
              <a:rPr lang="el-GR" smtClean="0"/>
              <a:pPr/>
              <a:t>23</a:t>
            </a:fld>
            <a:endParaRPr lang="el-G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7173E6E6-8EA7-474B-B1A6-7436E19525F2}" type="slidenum">
              <a:rPr lang="el-GR" smtClean="0"/>
              <a:pPr/>
              <a:t>24</a:t>
            </a:fld>
            <a:endParaRPr lang="el-G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7173E6E6-8EA7-474B-B1A6-7436E19525F2}" type="slidenum">
              <a:rPr lang="el-GR" smtClean="0"/>
              <a:pPr/>
              <a:t>25</a:t>
            </a:fld>
            <a:endParaRPr 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7173E6E6-8EA7-474B-B1A6-7436E19525F2}" type="slidenum">
              <a:rPr lang="el-GR" smtClean="0"/>
              <a:pPr/>
              <a:t>26</a:t>
            </a:fld>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7173E6E6-8EA7-474B-B1A6-7436E19525F2}" type="slidenum">
              <a:rPr lang="el-GR" smtClean="0"/>
              <a:pPr/>
              <a:t>27</a:t>
            </a:fld>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7173E6E6-8EA7-474B-B1A6-7436E19525F2}" type="slidenum">
              <a:rPr lang="el-GR" smtClean="0"/>
              <a:pPr/>
              <a:t>28</a:t>
            </a:fld>
            <a:endParaRPr 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7173E6E6-8EA7-474B-B1A6-7436E19525F2}" type="slidenum">
              <a:rPr lang="el-GR" smtClean="0"/>
              <a:pPr/>
              <a:t>29</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dirty="0" smtClean="0"/>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0C85917-03C2-4B62-AED6-42381BA349E9}" type="slidenum">
              <a:rPr lang="el-GR"/>
              <a:pPr/>
              <a:t>3</a:t>
            </a:fld>
            <a:endParaRPr lang="el-G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7173E6E6-8EA7-474B-B1A6-7436E19525F2}" type="slidenum">
              <a:rPr lang="el-GR" smtClean="0"/>
              <a:pPr/>
              <a:t>30</a:t>
            </a:fld>
            <a:endParaRPr 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7173E6E6-8EA7-474B-B1A6-7436E19525F2}" type="slidenum">
              <a:rPr lang="el-GR" smtClean="0"/>
              <a:pPr/>
              <a:t>31</a:t>
            </a:fld>
            <a:endParaRPr 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7173E6E6-8EA7-474B-B1A6-7436E19525F2}" type="slidenum">
              <a:rPr lang="el-GR" smtClean="0"/>
              <a:pPr/>
              <a:t>32</a:t>
            </a:fld>
            <a:endParaRPr lang="el-G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7173E6E6-8EA7-474B-B1A6-7436E19525F2}" type="slidenum">
              <a:rPr lang="el-GR" smtClean="0"/>
              <a:pPr/>
              <a:t>33</a:t>
            </a:fld>
            <a:endParaRPr lang="el-G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7173E6E6-8EA7-474B-B1A6-7436E19525F2}" type="slidenum">
              <a:rPr lang="el-GR" smtClean="0"/>
              <a:pPr/>
              <a:t>34</a:t>
            </a:fld>
            <a:endParaRPr lang="el-G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7173E6E6-8EA7-474B-B1A6-7436E19525F2}" type="slidenum">
              <a:rPr lang="el-GR" smtClean="0"/>
              <a:pPr/>
              <a:t>35</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low rigidity cutoff (or low energy cutoff), below which particles coming from the Universe cannot reach the atmosphere above the neutron monitor,</a:t>
            </a:r>
          </a:p>
          <a:p>
            <a:r>
              <a:rPr lang="en-US" sz="1200" b="0" i="0" kern="1200" dirty="0" smtClean="0">
                <a:solidFill>
                  <a:schemeClr val="tx1"/>
                </a:solidFill>
                <a:latin typeface="+mn-lt"/>
                <a:ea typeface="+mn-ea"/>
                <a:cs typeface="+mn-cs"/>
              </a:rPr>
              <a:t>a narrow cone of viewing directions, within which the primary cosmic rays must impinge on the magnetosphere in order to reach the neutron monitor</a:t>
            </a:r>
          </a:p>
          <a:p>
            <a:endParaRPr lang="en-US" sz="1200" b="0" i="0" kern="1200" dirty="0" smtClean="0">
              <a:solidFill>
                <a:schemeClr val="tx1"/>
              </a:solidFill>
              <a:latin typeface="+mn-lt"/>
              <a:ea typeface="+mn-ea"/>
              <a:cs typeface="+mn-cs"/>
            </a:endParaRP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Because of these specificities, a network of neutron monitor stations located at different geographical positions is necessary to </a:t>
            </a:r>
            <a:r>
              <a:rPr lang="en-US" sz="1200" b="0" i="0" kern="1200" dirty="0" err="1" smtClean="0">
                <a:solidFill>
                  <a:schemeClr val="tx1"/>
                </a:solidFill>
                <a:latin typeface="+mn-lt"/>
                <a:ea typeface="+mn-ea"/>
                <a:cs typeface="+mn-cs"/>
              </a:rPr>
              <a:t>characterise</a:t>
            </a:r>
            <a:r>
              <a:rPr lang="en-US" sz="1200" b="0" i="0" kern="1200" dirty="0" smtClean="0">
                <a:solidFill>
                  <a:schemeClr val="tx1"/>
                </a:solidFill>
                <a:latin typeface="+mn-lt"/>
                <a:ea typeface="+mn-ea"/>
                <a:cs typeface="+mn-cs"/>
              </a:rPr>
              <a:t> the flux of charged particles arriving at the magnetosphere, both in arrival direction and as a function of rigidity or energy.</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combination of the worldwide network of neutron monitors with the Earth's atmosphere and magnetosphere can be considered as a unique instrument with directional resolution and energy resolution. </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This is why neutron monitors have been historically conceived with a standard design. </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use of all stations as a unified multidirectional detector also makes the accuracy substantially higher (&lt; 0.1% for hourly data) than for a single instrument. </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above map shows the distribution of neutron monitors around the world.</a:t>
            </a:r>
            <a:endParaRPr lang="el-GR" dirty="0"/>
          </a:p>
        </p:txBody>
      </p:sp>
      <p:sp>
        <p:nvSpPr>
          <p:cNvPr id="4" name="Slide Number Placeholder 3"/>
          <p:cNvSpPr>
            <a:spLocks noGrp="1"/>
          </p:cNvSpPr>
          <p:nvPr>
            <p:ph type="sldNum" sz="quarter" idx="10"/>
          </p:nvPr>
        </p:nvSpPr>
        <p:spPr/>
        <p:txBody>
          <a:bodyPr/>
          <a:lstStyle/>
          <a:p>
            <a:fld id="{7173E6E6-8EA7-474B-B1A6-7436E19525F2}" type="slidenum">
              <a:rPr lang="el-GR" smtClean="0"/>
              <a:pPr/>
              <a:t>4</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NMDB was initiated in 2008 and currently is the single easy-to-use point of access for NM data. Its basic design shows that apart</a:t>
            </a:r>
            <a:r>
              <a:rPr lang="en-US" baseline="0" dirty="0" smtClean="0"/>
              <a:t> from the master Server which is operated in Kiel, there are two mirror databases operated at Moscow and Athens.</a:t>
            </a:r>
            <a:endParaRPr lang="el-GR" dirty="0" smtClean="0"/>
          </a:p>
        </p:txBody>
      </p:sp>
      <p:sp>
        <p:nvSpPr>
          <p:cNvPr id="45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EBB9AA2-751F-40B7-97F9-36B974C7B3E6}" type="slidenum">
              <a:rPr lang="el-GR"/>
              <a:pPr/>
              <a:t>5</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7E87A569-931F-4429-90BA-1CB5DE8D1C13}" type="slidenum">
              <a:rPr lang="el-GR" smtClean="0"/>
              <a:pPr/>
              <a:t>6</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7173E6E6-8EA7-474B-B1A6-7436E19525F2}" type="slidenum">
              <a:rPr lang="el-GR" smtClean="0"/>
              <a:pPr/>
              <a:t>7</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7173E6E6-8EA7-474B-B1A6-7436E19525F2}" type="slidenum">
              <a:rPr lang="el-GR" smtClean="0"/>
              <a:pPr/>
              <a:t>8</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7173E6E6-8EA7-474B-B1A6-7436E19525F2}" type="slidenum">
              <a:rPr lang="el-GR" smtClean="0"/>
              <a:pPr/>
              <a:t>9</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D010CD8A-9F86-45A2-91B0-C850A64207D9}" type="datetimeFigureOut">
              <a:rPr lang="el-GR" smtClean="0"/>
              <a:pPr/>
              <a:t>11/12/2013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E8552CA-F67F-466C-9445-40E057596FDA}"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D010CD8A-9F86-45A2-91B0-C850A64207D9}" type="datetimeFigureOut">
              <a:rPr lang="el-GR" smtClean="0"/>
              <a:pPr/>
              <a:t>11/12/2013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E8552CA-F67F-466C-9445-40E057596FDA}"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D010CD8A-9F86-45A2-91B0-C850A64207D9}" type="datetimeFigureOut">
              <a:rPr lang="el-GR" smtClean="0"/>
              <a:pPr/>
              <a:t>11/12/2013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E8552CA-F67F-466C-9445-40E057596FDA}"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D010CD8A-9F86-45A2-91B0-C850A64207D9}" type="datetimeFigureOut">
              <a:rPr lang="el-GR" smtClean="0"/>
              <a:pPr/>
              <a:t>11/12/2013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E8552CA-F67F-466C-9445-40E057596FDA}"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10CD8A-9F86-45A2-91B0-C850A64207D9}" type="datetimeFigureOut">
              <a:rPr lang="el-GR" smtClean="0"/>
              <a:pPr/>
              <a:t>11/12/2013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E8552CA-F67F-466C-9445-40E057596FDA}"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D010CD8A-9F86-45A2-91B0-C850A64207D9}" type="datetimeFigureOut">
              <a:rPr lang="el-GR" smtClean="0"/>
              <a:pPr/>
              <a:t>11/12/2013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6E8552CA-F67F-466C-9445-40E057596FDA}"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D010CD8A-9F86-45A2-91B0-C850A64207D9}" type="datetimeFigureOut">
              <a:rPr lang="el-GR" smtClean="0"/>
              <a:pPr/>
              <a:t>11/12/2013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6E8552CA-F67F-466C-9445-40E057596FDA}"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D010CD8A-9F86-45A2-91B0-C850A64207D9}" type="datetimeFigureOut">
              <a:rPr lang="el-GR" smtClean="0"/>
              <a:pPr/>
              <a:t>11/12/2013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6E8552CA-F67F-466C-9445-40E057596FDA}"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10CD8A-9F86-45A2-91B0-C850A64207D9}" type="datetimeFigureOut">
              <a:rPr lang="el-GR" smtClean="0"/>
              <a:pPr/>
              <a:t>11/12/2013</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6E8552CA-F67F-466C-9445-40E057596FDA}"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10CD8A-9F86-45A2-91B0-C850A64207D9}" type="datetimeFigureOut">
              <a:rPr lang="el-GR" smtClean="0"/>
              <a:pPr/>
              <a:t>11/12/2013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6E8552CA-F67F-466C-9445-40E057596FDA}"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10CD8A-9F86-45A2-91B0-C850A64207D9}" type="datetimeFigureOut">
              <a:rPr lang="el-GR" smtClean="0"/>
              <a:pPr/>
              <a:t>11/12/2013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6E8552CA-F67F-466C-9445-40E057596FDA}"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10CD8A-9F86-45A2-91B0-C850A64207D9}" type="datetimeFigureOut">
              <a:rPr lang="el-GR" smtClean="0"/>
              <a:pPr/>
              <a:t>11/12/2013</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8552CA-F67F-466C-9445-40E057596FDA}"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6.png"/><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3.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emf"/><Relationship Id="rId9"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28.emf"/></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image" Target="../media/image28.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notesSlide" Target="../notesSlides/notesSlide20.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6.png"/><Relationship Id="rId5" Type="http://schemas.openxmlformats.org/officeDocument/2006/relationships/oleObject" Target="../embeddings/oleObject3.bin"/><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www.swpc.noaa.gov/alerts/description.html" TargetMode="External"/><Relationship Id="rId4" Type="http://schemas.openxmlformats.org/officeDocument/2006/relationships/image" Target="../media/image47.gif"/></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8.png"/><Relationship Id="rId7" Type="http://schemas.openxmlformats.org/officeDocument/2006/relationships/hyperlink" Target="http://cosray.phys.uoa.gr/index.php/glealertplus"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www.swpc.noaa.gov/alerts/warnings_timeline.html" TargetMode="External"/><Relationship Id="rId5" Type="http://schemas.openxmlformats.org/officeDocument/2006/relationships/image" Target="../media/image50.gif"/><Relationship Id="rId4" Type="http://schemas.openxmlformats.org/officeDocument/2006/relationships/image" Target="../media/image49.jpeg"/><Relationship Id="rId9"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52.tiff"/></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4.png"/><Relationship Id="rId7" Type="http://schemas.openxmlformats.org/officeDocument/2006/relationships/image" Target="../media/image55.gi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cosray.phys.uoa.gr/index.php/glealertplus" TargetMode="External"/><Relationship Id="rId5" Type="http://schemas.openxmlformats.org/officeDocument/2006/relationships/hyperlink" Target="http://spaceweather.uma.es/performance_results_100mev.html" TargetMode="External"/><Relationship Id="rId4" Type="http://schemas.openxmlformats.org/officeDocument/2006/relationships/image" Target="../media/image50.gif"/><Relationship Id="rId9"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3.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notesSlide" Target="../notesSlides/notesSlide4.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8.jpeg"/><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228600" y="1828800"/>
            <a:ext cx="8915400" cy="1323439"/>
          </a:xfrm>
          <a:prstGeom prst="rect">
            <a:avLst/>
          </a:prstGeom>
          <a:noFill/>
          <a:ln>
            <a:miter lim="800000"/>
            <a:headEnd/>
            <a:tailEnd/>
          </a:ln>
        </p:spPr>
        <p:txBody>
          <a:bodyPr>
            <a:normAutofit/>
          </a:bodyPr>
          <a:lstStyle/>
          <a:p>
            <a:pPr algn="ctr">
              <a:spcBef>
                <a:spcPct val="20000"/>
              </a:spcBef>
              <a:defRPr/>
            </a:pPr>
            <a:r>
              <a:rPr lang="en-US" sz="3000" b="1" dirty="0" smtClean="0">
                <a:solidFill>
                  <a:srgbClr val="FF0000"/>
                </a:solidFill>
              </a:rPr>
              <a:t>E</a:t>
            </a:r>
            <a:r>
              <a:rPr lang="en-US" sz="3000" b="1" dirty="0" smtClean="0"/>
              <a:t>stablishing a </a:t>
            </a:r>
            <a:r>
              <a:rPr lang="en-US" sz="3000" b="1" dirty="0" smtClean="0">
                <a:solidFill>
                  <a:srgbClr val="FF0000"/>
                </a:solidFill>
              </a:rPr>
              <a:t>S</a:t>
            </a:r>
            <a:r>
              <a:rPr lang="en-US" sz="3000" b="1" dirty="0" smtClean="0"/>
              <a:t>pace </a:t>
            </a:r>
            <a:r>
              <a:rPr lang="en-US" sz="3000" b="1" dirty="0" smtClean="0">
                <a:solidFill>
                  <a:srgbClr val="FF0000"/>
                </a:solidFill>
              </a:rPr>
              <a:t>W</a:t>
            </a:r>
            <a:r>
              <a:rPr lang="en-US" sz="3000" b="1" dirty="0" smtClean="0"/>
              <a:t>eather </a:t>
            </a:r>
            <a:r>
              <a:rPr lang="en-US" sz="3000" b="1" dirty="0" smtClean="0">
                <a:solidFill>
                  <a:srgbClr val="FF0000"/>
                </a:solidFill>
              </a:rPr>
              <a:t>S</a:t>
            </a:r>
            <a:r>
              <a:rPr lang="en-US" sz="3000" b="1" dirty="0" smtClean="0"/>
              <a:t>ervice </a:t>
            </a:r>
            <a:r>
              <a:rPr lang="en-US" sz="3000" b="1" dirty="0" smtClean="0">
                <a:solidFill>
                  <a:srgbClr val="FF0000"/>
                </a:solidFill>
              </a:rPr>
              <a:t>b</a:t>
            </a:r>
            <a:r>
              <a:rPr lang="en-US" sz="3000" b="1" dirty="0" smtClean="0"/>
              <a:t>ased </a:t>
            </a:r>
            <a:r>
              <a:rPr lang="en-US" sz="3000" b="1" dirty="0" smtClean="0">
                <a:solidFill>
                  <a:srgbClr val="FF0000"/>
                </a:solidFill>
              </a:rPr>
              <a:t>u</a:t>
            </a:r>
            <a:r>
              <a:rPr lang="en-US" sz="3000" b="1" dirty="0" smtClean="0"/>
              <a:t>pon </a:t>
            </a:r>
            <a:r>
              <a:rPr lang="en-US" sz="3000" b="1" dirty="0" smtClean="0">
                <a:solidFill>
                  <a:srgbClr val="FF0000"/>
                </a:solidFill>
              </a:rPr>
              <a:t>N</a:t>
            </a:r>
            <a:r>
              <a:rPr lang="en-US" sz="3000" b="1" dirty="0" smtClean="0"/>
              <a:t>eutron </a:t>
            </a:r>
            <a:r>
              <a:rPr lang="en-US" sz="3000" b="1" dirty="0" smtClean="0">
                <a:solidFill>
                  <a:srgbClr val="FF0000"/>
                </a:solidFill>
              </a:rPr>
              <a:t>M</a:t>
            </a:r>
            <a:r>
              <a:rPr lang="en-US" sz="3000" b="1" dirty="0" smtClean="0"/>
              <a:t>onitors for the </a:t>
            </a:r>
            <a:r>
              <a:rPr lang="en-US" sz="3000" b="1" dirty="0" smtClean="0">
                <a:solidFill>
                  <a:schemeClr val="accent1">
                    <a:lumMod val="75000"/>
                  </a:schemeClr>
                </a:solidFill>
              </a:rPr>
              <a:t>E</a:t>
            </a:r>
            <a:r>
              <a:rPr lang="en-US" sz="3000" b="1" dirty="0" smtClean="0"/>
              <a:t>SA </a:t>
            </a:r>
            <a:r>
              <a:rPr lang="en-US" sz="3000" b="1" dirty="0" smtClean="0">
                <a:solidFill>
                  <a:schemeClr val="accent1">
                    <a:lumMod val="75000"/>
                  </a:schemeClr>
                </a:solidFill>
              </a:rPr>
              <a:t>S</a:t>
            </a:r>
            <a:r>
              <a:rPr lang="en-US" sz="3000" b="1" dirty="0" smtClean="0"/>
              <a:t>SA </a:t>
            </a:r>
            <a:r>
              <a:rPr lang="en-US" sz="3000" b="1" dirty="0" smtClean="0">
                <a:solidFill>
                  <a:schemeClr val="accent1">
                    <a:lumMod val="75000"/>
                  </a:schemeClr>
                </a:solidFill>
              </a:rPr>
              <a:t>P</a:t>
            </a:r>
            <a:r>
              <a:rPr lang="en-US" sz="3000" b="1" dirty="0" smtClean="0"/>
              <a:t>rogram</a:t>
            </a:r>
            <a:endParaRPr lang="en-US" sz="3000" b="1" dirty="0" smtClean="0">
              <a:latin typeface="+mn-lt"/>
              <a:cs typeface="+mn-cs"/>
            </a:endParaRPr>
          </a:p>
        </p:txBody>
      </p:sp>
      <p:sp>
        <p:nvSpPr>
          <p:cNvPr id="8" name="Text Box 17"/>
          <p:cNvSpPr txBox="1">
            <a:spLocks noChangeArrowheads="1"/>
          </p:cNvSpPr>
          <p:nvPr/>
        </p:nvSpPr>
        <p:spPr bwMode="auto">
          <a:xfrm>
            <a:off x="1295400" y="4343400"/>
            <a:ext cx="7315200" cy="1077218"/>
          </a:xfrm>
          <a:prstGeom prst="rect">
            <a:avLst/>
          </a:prstGeom>
          <a:noFill/>
          <a:ln w="12700" cap="sq" algn="ctr">
            <a:noFill/>
            <a:miter lim="800000"/>
            <a:headEnd/>
            <a:tailEnd/>
          </a:ln>
        </p:spPr>
        <p:txBody>
          <a:bodyPr wrap="square">
            <a:spAutoFit/>
          </a:bodyPr>
          <a:lstStyle/>
          <a:p>
            <a:pPr algn="ctr"/>
            <a:r>
              <a:rPr lang="en-US" sz="1600" baseline="30000" dirty="0" smtClean="0">
                <a:latin typeface="Calibri" pitchFamily="34" charset="0"/>
              </a:rPr>
              <a:t>1</a:t>
            </a:r>
            <a:r>
              <a:rPr lang="en-US" sz="1600" b="1" dirty="0" smtClean="0">
                <a:solidFill>
                  <a:schemeClr val="tx2">
                    <a:lumMod val="50000"/>
                  </a:schemeClr>
                </a:solidFill>
                <a:latin typeface="Calibri" pitchFamily="34" charset="0"/>
              </a:rPr>
              <a:t>N</a:t>
            </a:r>
            <a:r>
              <a:rPr lang="en-US" sz="1600" dirty="0" smtClean="0">
                <a:latin typeface="Calibri" pitchFamily="34" charset="0"/>
              </a:rPr>
              <a:t>uclear </a:t>
            </a:r>
            <a:r>
              <a:rPr lang="en-US" sz="1600" dirty="0">
                <a:latin typeface="Calibri" pitchFamily="34" charset="0"/>
              </a:rPr>
              <a:t>&amp; </a:t>
            </a:r>
            <a:r>
              <a:rPr lang="en-US" sz="1600" b="1" dirty="0">
                <a:solidFill>
                  <a:schemeClr val="tx2">
                    <a:lumMod val="50000"/>
                  </a:schemeClr>
                </a:solidFill>
                <a:latin typeface="Calibri" pitchFamily="34" charset="0"/>
              </a:rPr>
              <a:t>P</a:t>
            </a:r>
            <a:r>
              <a:rPr lang="en-US" sz="1600" dirty="0">
                <a:latin typeface="Calibri" pitchFamily="34" charset="0"/>
              </a:rPr>
              <a:t>article </a:t>
            </a:r>
            <a:r>
              <a:rPr lang="en-US" sz="1600" b="1" dirty="0">
                <a:solidFill>
                  <a:schemeClr val="tx2">
                    <a:lumMod val="50000"/>
                  </a:schemeClr>
                </a:solidFill>
                <a:latin typeface="Calibri" pitchFamily="34" charset="0"/>
              </a:rPr>
              <a:t>P</a:t>
            </a:r>
            <a:r>
              <a:rPr lang="en-US" sz="1600" dirty="0">
                <a:latin typeface="Calibri" pitchFamily="34" charset="0"/>
              </a:rPr>
              <a:t>hysics </a:t>
            </a:r>
            <a:r>
              <a:rPr lang="en-US" sz="1600" b="1" dirty="0">
                <a:solidFill>
                  <a:schemeClr val="tx2">
                    <a:lumMod val="50000"/>
                  </a:schemeClr>
                </a:solidFill>
                <a:latin typeface="Calibri" pitchFamily="34" charset="0"/>
              </a:rPr>
              <a:t>S</a:t>
            </a:r>
            <a:r>
              <a:rPr lang="en-US" sz="1600" dirty="0">
                <a:latin typeface="Calibri" pitchFamily="34" charset="0"/>
              </a:rPr>
              <a:t>ection</a:t>
            </a:r>
            <a:r>
              <a:rPr lang="en-US" sz="1600" dirty="0">
                <a:latin typeface="+mj-lt"/>
              </a:rPr>
              <a:t>, </a:t>
            </a:r>
            <a:r>
              <a:rPr lang="en-US" sz="1600" b="1" dirty="0">
                <a:solidFill>
                  <a:schemeClr val="tx2">
                    <a:lumMod val="50000"/>
                  </a:schemeClr>
                </a:solidFill>
                <a:latin typeface="+mj-lt"/>
              </a:rPr>
              <a:t>P</a:t>
            </a:r>
            <a:r>
              <a:rPr lang="en-US" sz="1600" dirty="0">
                <a:latin typeface="+mj-lt"/>
              </a:rPr>
              <a:t>hysics </a:t>
            </a:r>
            <a:r>
              <a:rPr lang="en-US" sz="1600" b="1" dirty="0">
                <a:solidFill>
                  <a:schemeClr val="tx2">
                    <a:lumMod val="50000"/>
                  </a:schemeClr>
                </a:solidFill>
                <a:latin typeface="+mj-lt"/>
              </a:rPr>
              <a:t>D</a:t>
            </a:r>
            <a:r>
              <a:rPr lang="en-US" sz="1600" dirty="0">
                <a:latin typeface="+mj-lt"/>
              </a:rPr>
              <a:t>epartment</a:t>
            </a:r>
          </a:p>
          <a:p>
            <a:pPr algn="ctr"/>
            <a:r>
              <a:rPr lang="en-US" sz="1600" b="1" dirty="0">
                <a:solidFill>
                  <a:schemeClr val="tx2">
                    <a:lumMod val="50000"/>
                  </a:schemeClr>
                </a:solidFill>
                <a:latin typeface="+mj-lt"/>
              </a:rPr>
              <a:t>N</a:t>
            </a:r>
            <a:r>
              <a:rPr lang="en-US" sz="1600" dirty="0">
                <a:latin typeface="+mj-lt"/>
              </a:rPr>
              <a:t>ational &amp; </a:t>
            </a:r>
            <a:r>
              <a:rPr lang="en-US" sz="1600" b="1" dirty="0" err="1">
                <a:solidFill>
                  <a:schemeClr val="tx2">
                    <a:lumMod val="50000"/>
                  </a:schemeClr>
                </a:solidFill>
                <a:latin typeface="+mj-lt"/>
              </a:rPr>
              <a:t>K</a:t>
            </a:r>
            <a:r>
              <a:rPr lang="en-US" sz="1600" dirty="0" err="1">
                <a:latin typeface="+mj-lt"/>
              </a:rPr>
              <a:t>apodistrian</a:t>
            </a:r>
            <a:r>
              <a:rPr lang="en-US" sz="1600" dirty="0">
                <a:latin typeface="+mj-lt"/>
              </a:rPr>
              <a:t> </a:t>
            </a:r>
            <a:r>
              <a:rPr lang="en-US" sz="1600" b="1" dirty="0">
                <a:solidFill>
                  <a:schemeClr val="tx2">
                    <a:lumMod val="50000"/>
                  </a:schemeClr>
                </a:solidFill>
                <a:latin typeface="+mj-lt"/>
              </a:rPr>
              <a:t>U</a:t>
            </a:r>
            <a:r>
              <a:rPr lang="en-US" sz="1600" dirty="0">
                <a:latin typeface="+mj-lt"/>
              </a:rPr>
              <a:t>niversity of </a:t>
            </a:r>
            <a:r>
              <a:rPr lang="en-US" sz="1600" b="1" dirty="0" smtClean="0">
                <a:solidFill>
                  <a:schemeClr val="tx2">
                    <a:lumMod val="50000"/>
                  </a:schemeClr>
                </a:solidFill>
                <a:latin typeface="+mj-lt"/>
              </a:rPr>
              <a:t>A</a:t>
            </a:r>
            <a:r>
              <a:rPr lang="en-US" sz="1600" dirty="0" smtClean="0">
                <a:latin typeface="+mj-lt"/>
              </a:rPr>
              <a:t>thens</a:t>
            </a:r>
          </a:p>
          <a:p>
            <a:pPr algn="ctr"/>
            <a:r>
              <a:rPr lang="en-US" sz="1600" baseline="30000" dirty="0" smtClean="0">
                <a:latin typeface="+mj-lt"/>
              </a:rPr>
              <a:t>2</a:t>
            </a:r>
            <a:r>
              <a:rPr lang="en-US" sz="1600" b="1" dirty="0" smtClean="0">
                <a:solidFill>
                  <a:schemeClr val="tx2">
                    <a:lumMod val="50000"/>
                  </a:schemeClr>
                </a:solidFill>
              </a:rPr>
              <a:t>I</a:t>
            </a:r>
            <a:r>
              <a:rPr lang="en-US" sz="1600" dirty="0" smtClean="0"/>
              <a:t>SNET </a:t>
            </a:r>
            <a:r>
              <a:rPr lang="en-US" sz="1600" b="1" dirty="0" smtClean="0">
                <a:solidFill>
                  <a:schemeClr val="tx2">
                    <a:lumMod val="50000"/>
                  </a:schemeClr>
                </a:solidFill>
              </a:rPr>
              <a:t>C</a:t>
            </a:r>
            <a:r>
              <a:rPr lang="en-US" sz="1600" dirty="0" smtClean="0"/>
              <a:t>o, </a:t>
            </a:r>
            <a:r>
              <a:rPr lang="en-US" sz="1600" b="1" dirty="0" smtClean="0">
                <a:solidFill>
                  <a:schemeClr val="tx2">
                    <a:lumMod val="50000"/>
                  </a:schemeClr>
                </a:solidFill>
              </a:rPr>
              <a:t>A</a:t>
            </a:r>
            <a:r>
              <a:rPr lang="en-US" sz="1600" dirty="0" smtClean="0"/>
              <a:t>thens</a:t>
            </a:r>
            <a:endParaRPr lang="en-US" sz="1600" dirty="0" smtClean="0">
              <a:latin typeface="+mj-lt"/>
            </a:endParaRPr>
          </a:p>
          <a:p>
            <a:pPr algn="ctr"/>
            <a:r>
              <a:rPr lang="en-US" sz="1600" baseline="30000" dirty="0" smtClean="0">
                <a:latin typeface="+mj-lt"/>
              </a:rPr>
              <a:t>*</a:t>
            </a:r>
            <a:r>
              <a:rPr lang="en-US" sz="1600" dirty="0" smtClean="0">
                <a:latin typeface="+mj-lt"/>
              </a:rPr>
              <a:t> </a:t>
            </a:r>
            <a:r>
              <a:rPr lang="en-US" sz="1600" i="1" dirty="0" smtClean="0">
                <a:latin typeface="+mj-lt"/>
              </a:rPr>
              <a:t>also at</a:t>
            </a:r>
            <a:r>
              <a:rPr lang="en-US" sz="1600" dirty="0" smtClean="0">
                <a:latin typeface="+mj-lt"/>
              </a:rPr>
              <a:t> </a:t>
            </a:r>
            <a:r>
              <a:rPr lang="en-US" sz="1600" b="1" i="1" dirty="0" smtClean="0">
                <a:solidFill>
                  <a:schemeClr val="tx2">
                    <a:lumMod val="50000"/>
                  </a:schemeClr>
                </a:solidFill>
                <a:latin typeface="+mj-lt"/>
              </a:rPr>
              <a:t>I</a:t>
            </a:r>
            <a:r>
              <a:rPr lang="en-US" sz="1600" i="1" dirty="0" smtClean="0"/>
              <a:t>AASARS, </a:t>
            </a:r>
            <a:r>
              <a:rPr lang="en-US" sz="1600" b="1" i="1" dirty="0" smtClean="0">
                <a:solidFill>
                  <a:schemeClr val="tx2">
                    <a:lumMod val="50000"/>
                  </a:schemeClr>
                </a:solidFill>
              </a:rPr>
              <a:t>N</a:t>
            </a:r>
            <a:r>
              <a:rPr lang="en-US" sz="1600" i="1" dirty="0" smtClean="0"/>
              <a:t>ational </a:t>
            </a:r>
            <a:r>
              <a:rPr lang="en-US" sz="1600" i="1" dirty="0" smtClean="0"/>
              <a:t> </a:t>
            </a:r>
            <a:r>
              <a:rPr lang="en-US" sz="1600" b="1" i="1" dirty="0" smtClean="0">
                <a:solidFill>
                  <a:schemeClr val="tx2">
                    <a:lumMod val="50000"/>
                  </a:schemeClr>
                </a:solidFill>
              </a:rPr>
              <a:t>O</a:t>
            </a:r>
            <a:r>
              <a:rPr lang="en-US" sz="1600" i="1" dirty="0" smtClean="0"/>
              <a:t>bservatory </a:t>
            </a:r>
            <a:r>
              <a:rPr lang="en-US" sz="1600" i="1" dirty="0" smtClean="0"/>
              <a:t>of </a:t>
            </a:r>
            <a:r>
              <a:rPr lang="en-US" sz="1600" b="1" i="1" dirty="0" smtClean="0">
                <a:solidFill>
                  <a:schemeClr val="tx2">
                    <a:lumMod val="50000"/>
                  </a:schemeClr>
                </a:solidFill>
              </a:rPr>
              <a:t>A</a:t>
            </a:r>
            <a:r>
              <a:rPr lang="en-US" sz="1600" i="1" dirty="0" smtClean="0"/>
              <a:t>thens</a:t>
            </a:r>
            <a:endParaRPr lang="en-US" sz="1600" i="1" dirty="0">
              <a:latin typeface="Calibri" pitchFamily="34" charset="0"/>
            </a:endParaRPr>
          </a:p>
        </p:txBody>
      </p:sp>
      <p:sp>
        <p:nvSpPr>
          <p:cNvPr id="11" name="Text Box 17"/>
          <p:cNvSpPr txBox="1">
            <a:spLocks noChangeArrowheads="1"/>
          </p:cNvSpPr>
          <p:nvPr/>
        </p:nvSpPr>
        <p:spPr bwMode="auto">
          <a:xfrm>
            <a:off x="1371600" y="3200399"/>
            <a:ext cx="7315200" cy="707886"/>
          </a:xfrm>
          <a:prstGeom prst="rect">
            <a:avLst/>
          </a:prstGeom>
          <a:noFill/>
          <a:ln w="12700" cap="sq" algn="ctr">
            <a:noFill/>
            <a:miter lim="800000"/>
            <a:headEnd/>
            <a:tailEnd/>
          </a:ln>
        </p:spPr>
        <p:txBody>
          <a:bodyPr wrap="square">
            <a:spAutoFit/>
          </a:bodyPr>
          <a:lstStyle/>
          <a:p>
            <a:pPr marL="457200" indent="-457200" algn="ctr"/>
            <a:r>
              <a:rPr lang="en-US" sz="2000" b="1" dirty="0" smtClean="0">
                <a:latin typeface="Calibri" pitchFamily="34" charset="0"/>
              </a:rPr>
              <a:t>H. Mavromichalaki</a:t>
            </a:r>
            <a:r>
              <a:rPr lang="en-US" sz="2000" b="1" baseline="30000" dirty="0" smtClean="0">
                <a:latin typeface="Calibri" pitchFamily="34" charset="0"/>
              </a:rPr>
              <a:t>1</a:t>
            </a:r>
            <a:r>
              <a:rPr lang="en-US" sz="2000" b="1" dirty="0" smtClean="0">
                <a:latin typeface="Calibri" pitchFamily="34" charset="0"/>
              </a:rPr>
              <a:t>, </a:t>
            </a:r>
            <a:r>
              <a:rPr lang="en-US" sz="2000" b="1" u="sng" dirty="0" smtClean="0">
                <a:latin typeface="Calibri" pitchFamily="34" charset="0"/>
              </a:rPr>
              <a:t>A. Papaioannou</a:t>
            </a:r>
            <a:r>
              <a:rPr lang="en-US" sz="2000" b="1" baseline="30000" dirty="0" smtClean="0">
                <a:latin typeface="Calibri" pitchFamily="34" charset="0"/>
              </a:rPr>
              <a:t>1,*</a:t>
            </a:r>
            <a:r>
              <a:rPr lang="en-US" sz="2000" b="1" dirty="0" smtClean="0">
                <a:latin typeface="Calibri" pitchFamily="34" charset="0"/>
              </a:rPr>
              <a:t>, G. Souvatzoglou</a:t>
            </a:r>
            <a:r>
              <a:rPr lang="en-US" sz="2000" b="1" baseline="30000" dirty="0" smtClean="0">
                <a:latin typeface="Calibri" pitchFamily="34" charset="0"/>
              </a:rPr>
              <a:t>1,2</a:t>
            </a:r>
            <a:r>
              <a:rPr lang="en-US" sz="2000" b="1" dirty="0" smtClean="0">
                <a:latin typeface="Calibri" pitchFamily="34" charset="0"/>
              </a:rPr>
              <a:t>, </a:t>
            </a:r>
          </a:p>
          <a:p>
            <a:pPr marL="457200" indent="-457200" algn="ctr"/>
            <a:r>
              <a:rPr lang="en-US" sz="2000" b="1" dirty="0" smtClean="0">
                <a:latin typeface="Calibri" pitchFamily="34" charset="0"/>
              </a:rPr>
              <a:t>J. Dimitroulakos</a:t>
            </a:r>
            <a:r>
              <a:rPr lang="en-US" sz="2000" b="1" baseline="30000" dirty="0" smtClean="0">
                <a:latin typeface="Calibri" pitchFamily="34" charset="0"/>
              </a:rPr>
              <a:t>2</a:t>
            </a:r>
            <a:r>
              <a:rPr lang="en-US" sz="2000" b="1" dirty="0" smtClean="0">
                <a:latin typeface="Calibri" pitchFamily="34" charset="0"/>
              </a:rPr>
              <a:t>, P. Paschalis</a:t>
            </a:r>
            <a:r>
              <a:rPr lang="en-US" sz="2000" b="1" baseline="30000" dirty="0" smtClean="0">
                <a:latin typeface="Calibri" pitchFamily="34" charset="0"/>
              </a:rPr>
              <a:t>1</a:t>
            </a:r>
            <a:r>
              <a:rPr lang="en-US" sz="2000" b="1" dirty="0" smtClean="0">
                <a:latin typeface="Calibri" pitchFamily="34" charset="0"/>
              </a:rPr>
              <a:t>, M. Gerontidou</a:t>
            </a:r>
            <a:r>
              <a:rPr lang="en-US" sz="2000" b="1" baseline="30000" dirty="0" smtClean="0">
                <a:latin typeface="Calibri" pitchFamily="34" charset="0"/>
              </a:rPr>
              <a:t>1</a:t>
            </a:r>
            <a:r>
              <a:rPr lang="en-US" sz="2000" b="1" dirty="0" smtClean="0">
                <a:latin typeface="Calibri" pitchFamily="34" charset="0"/>
              </a:rPr>
              <a:t>, C. Sarlanis</a:t>
            </a:r>
            <a:r>
              <a:rPr lang="en-US" sz="2000" b="1" baseline="30000" dirty="0" smtClean="0">
                <a:latin typeface="Calibri" pitchFamily="34" charset="0"/>
              </a:rPr>
              <a:t>2</a:t>
            </a:r>
            <a:r>
              <a:rPr lang="en-US" sz="2000" b="1" dirty="0" smtClean="0">
                <a:latin typeface="Calibri" pitchFamily="34" charset="0"/>
              </a:rPr>
              <a:t> </a:t>
            </a:r>
            <a:endParaRPr lang="en-US" sz="2000" b="1" baseline="30000" dirty="0">
              <a:latin typeface="Calibri" pitchFamily="34" charset="0"/>
            </a:endParaRPr>
          </a:p>
        </p:txBody>
      </p:sp>
      <p:grpSp>
        <p:nvGrpSpPr>
          <p:cNvPr id="15" name="Group 14"/>
          <p:cNvGrpSpPr/>
          <p:nvPr/>
        </p:nvGrpSpPr>
        <p:grpSpPr>
          <a:xfrm>
            <a:off x="216118" y="381000"/>
            <a:ext cx="8820150" cy="981075"/>
            <a:chOff x="152400" y="4724400"/>
            <a:chExt cx="8820150" cy="981075"/>
          </a:xfrm>
        </p:grpSpPr>
        <p:sp>
          <p:nvSpPr>
            <p:cNvPr id="10" name="Rounded Rectangle 9"/>
            <p:cNvSpPr/>
            <p:nvPr/>
          </p:nvSpPr>
          <p:spPr>
            <a:xfrm>
              <a:off x="152400" y="4724400"/>
              <a:ext cx="8820150" cy="98107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cap="all" dirty="0"/>
            </a:p>
            <a:p>
              <a:pPr algn="r">
                <a:defRPr/>
              </a:pPr>
              <a:r>
                <a:rPr lang="en-US" sz="2400" dirty="0">
                  <a:solidFill>
                    <a:srgbClr val="F8F8F8"/>
                  </a:solidFill>
                  <a:latin typeface="Pristina" pitchFamily="66" charset="0"/>
                </a:rPr>
                <a:t>ESWW10 </a:t>
              </a:r>
              <a:r>
                <a:rPr lang="en-US" sz="2400" dirty="0" smtClean="0">
                  <a:solidFill>
                    <a:srgbClr val="F8F8F8"/>
                  </a:solidFill>
                  <a:latin typeface="Pristina" pitchFamily="66" charset="0"/>
                </a:rPr>
                <a:t>Session 13</a:t>
              </a:r>
              <a:endParaRPr lang="en-US" sz="2400" dirty="0">
                <a:solidFill>
                  <a:srgbClr val="F8F8F8"/>
                </a:solidFill>
                <a:latin typeface="Pristina" pitchFamily="66" charset="0"/>
              </a:endParaRPr>
            </a:p>
            <a:p>
              <a:pPr algn="r">
                <a:defRPr/>
              </a:pPr>
              <a:r>
                <a:rPr lang="en-US" sz="2400" dirty="0" smtClean="0">
                  <a:solidFill>
                    <a:srgbClr val="F8F8F8"/>
                  </a:solidFill>
                  <a:latin typeface="Pristina" pitchFamily="66" charset="0"/>
                </a:rPr>
                <a:t>Cosmic Ray Detectors</a:t>
              </a:r>
              <a:endParaRPr lang="en-US" sz="2400" dirty="0">
                <a:solidFill>
                  <a:srgbClr val="F8F8F8"/>
                </a:solidFill>
                <a:latin typeface="Pristina" pitchFamily="66" charset="0"/>
              </a:endParaRPr>
            </a:p>
            <a:p>
              <a:pPr algn="ctr">
                <a:defRPr/>
              </a:pPr>
              <a:endParaRPr lang="el-GR" dirty="0"/>
            </a:p>
          </p:txBody>
        </p:sp>
        <p:pic>
          <p:nvPicPr>
            <p:cNvPr id="16" name="Picture 12" descr="http://www.stce.be/esww10/images/esww10datesmall.png"/>
            <p:cNvPicPr>
              <a:picLocks noChangeAspect="1" noChangeArrowheads="1"/>
            </p:cNvPicPr>
            <p:nvPr/>
          </p:nvPicPr>
          <p:blipFill>
            <a:blip r:embed="rId3" cstate="print"/>
            <a:srcRect/>
            <a:stretch>
              <a:fillRect/>
            </a:stretch>
          </p:blipFill>
          <p:spPr bwMode="auto">
            <a:xfrm>
              <a:off x="152711" y="4724524"/>
              <a:ext cx="4582844" cy="9807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9" name="Group 18"/>
          <p:cNvGrpSpPr/>
          <p:nvPr/>
        </p:nvGrpSpPr>
        <p:grpSpPr>
          <a:xfrm>
            <a:off x="0" y="6038196"/>
            <a:ext cx="9144000" cy="722907"/>
            <a:chOff x="0" y="6038196"/>
            <a:chExt cx="9144000" cy="722907"/>
          </a:xfrm>
        </p:grpSpPr>
        <p:sp>
          <p:nvSpPr>
            <p:cNvPr id="13" name="TextBox 19"/>
            <p:cNvSpPr txBox="1">
              <a:spLocks noChangeArrowheads="1"/>
            </p:cNvSpPr>
            <p:nvPr/>
          </p:nvSpPr>
          <p:spPr bwMode="auto">
            <a:xfrm>
              <a:off x="2819400" y="6172200"/>
              <a:ext cx="3886200" cy="584775"/>
            </a:xfrm>
            <a:prstGeom prst="rect">
              <a:avLst/>
            </a:prstGeom>
            <a:noFill/>
            <a:ln w="9525">
              <a:noFill/>
              <a:miter lim="800000"/>
              <a:headEnd/>
              <a:tailEnd/>
            </a:ln>
          </p:spPr>
          <p:txBody>
            <a:bodyPr wrap="square">
              <a:spAutoFit/>
            </a:bodyPr>
            <a:lstStyle/>
            <a:p>
              <a:pPr algn="just">
                <a:defRPr/>
              </a:pPr>
              <a:r>
                <a:rPr lang="en-US" sz="1600" b="1" dirty="0" smtClean="0">
                  <a:solidFill>
                    <a:schemeClr val="accent1">
                      <a:lumMod val="50000"/>
                    </a:schemeClr>
                  </a:solidFill>
                  <a:latin typeface="Pristina" pitchFamily="66" charset="0"/>
                </a:rPr>
                <a:t>ESWW10 Session 13 ,Cosmic Ray Detectors</a:t>
              </a:r>
            </a:p>
            <a:p>
              <a:pPr algn="ctr">
                <a:defRPr/>
              </a:pPr>
              <a:r>
                <a:rPr lang="en-US" sz="1600" b="1" dirty="0" smtClean="0">
                  <a:latin typeface="Pristina" pitchFamily="66" charset="0"/>
                </a:rPr>
                <a:t>Antwerp | 22.11.2013</a:t>
              </a:r>
            </a:p>
          </p:txBody>
        </p:sp>
        <p:pic>
          <p:nvPicPr>
            <p:cNvPr id="14" name="Picture 2" descr="C:\Research\Work\ESA\SN4\logo (2)\logo\cosray1.png"/>
            <p:cNvPicPr>
              <a:picLocks noChangeAspect="1" noChangeArrowheads="1"/>
            </p:cNvPicPr>
            <p:nvPr/>
          </p:nvPicPr>
          <p:blipFill>
            <a:blip r:embed="rId4" cstate="print"/>
            <a:srcRect/>
            <a:stretch>
              <a:fillRect/>
            </a:stretch>
          </p:blipFill>
          <p:spPr bwMode="auto">
            <a:xfrm>
              <a:off x="260132" y="6174830"/>
              <a:ext cx="1981200" cy="586273"/>
            </a:xfrm>
            <a:prstGeom prst="rect">
              <a:avLst/>
            </a:prstGeom>
            <a:noFill/>
          </p:spPr>
        </p:pic>
        <p:pic>
          <p:nvPicPr>
            <p:cNvPr id="12" name="Picture 4" descr="http://www.isnet.gr/images/logo.jpg"/>
            <p:cNvPicPr>
              <a:picLocks noChangeAspect="1" noChangeArrowheads="1"/>
            </p:cNvPicPr>
            <p:nvPr/>
          </p:nvPicPr>
          <p:blipFill>
            <a:blip r:embed="rId5" cstate="print"/>
            <a:srcRect/>
            <a:stretch>
              <a:fillRect/>
            </a:stretch>
          </p:blipFill>
          <p:spPr bwMode="auto">
            <a:xfrm>
              <a:off x="7194332" y="6174830"/>
              <a:ext cx="1676400" cy="553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8" name="Straight Connector 17"/>
            <p:cNvCxnSpPr/>
            <p:nvPr/>
          </p:nvCxnSpPr>
          <p:spPr>
            <a:xfrm>
              <a:off x="0" y="603819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
          <p:cNvSpPr txBox="1">
            <a:spLocks noChangeArrowheads="1"/>
          </p:cNvSpPr>
          <p:nvPr/>
        </p:nvSpPr>
        <p:spPr bwMode="auto">
          <a:xfrm>
            <a:off x="26505" y="990600"/>
            <a:ext cx="9144000" cy="646331"/>
          </a:xfrm>
          <a:prstGeom prst="rect">
            <a:avLst/>
          </a:prstGeom>
          <a:noFill/>
          <a:ln w="9525">
            <a:noFill/>
            <a:miter lim="800000"/>
            <a:headEnd/>
            <a:tailEnd/>
          </a:ln>
        </p:spPr>
        <p:txBody>
          <a:bodyPr>
            <a:spAutoFit/>
          </a:bodyPr>
          <a:lstStyle/>
          <a:p>
            <a:pPr>
              <a:buFont typeface="Wingdings" pitchFamily="2" charset="2"/>
              <a:buChar char="ü"/>
            </a:pPr>
            <a:r>
              <a:rPr lang="en-US" b="1" dirty="0" smtClean="0">
                <a:solidFill>
                  <a:srgbClr val="0070C0"/>
                </a:solidFill>
                <a:effectLst>
                  <a:outerShdw blurRad="38100" dist="38100" dir="2700000" algn="tl">
                    <a:srgbClr val="000000">
                      <a:alpha val="43137"/>
                    </a:srgbClr>
                  </a:outerShdw>
                </a:effectLst>
                <a:latin typeface="Calibri" pitchFamily="34" charset="0"/>
              </a:rPr>
              <a:t>Selection </a:t>
            </a:r>
            <a:r>
              <a:rPr lang="en-US" b="1" dirty="0">
                <a:solidFill>
                  <a:srgbClr val="0070C0"/>
                </a:solidFill>
                <a:effectLst>
                  <a:outerShdw blurRad="38100" dist="38100" dir="2700000" algn="tl">
                    <a:srgbClr val="000000">
                      <a:alpha val="43137"/>
                    </a:srgbClr>
                  </a:outerShdw>
                </a:effectLst>
                <a:latin typeface="Calibri" pitchFamily="34" charset="0"/>
              </a:rPr>
              <a:t>of the output </a:t>
            </a:r>
            <a:r>
              <a:rPr lang="en-US" b="1" dirty="0" smtClean="0">
                <a:solidFill>
                  <a:srgbClr val="0070C0"/>
                </a:solidFill>
                <a:effectLst>
                  <a:outerShdw blurRad="38100" dist="38100" dir="2700000" algn="tl">
                    <a:srgbClr val="000000">
                      <a:alpha val="43137"/>
                    </a:srgbClr>
                  </a:outerShdw>
                </a:effectLst>
                <a:latin typeface="Calibri" pitchFamily="34" charset="0"/>
              </a:rPr>
              <a:t>resolution  </a:t>
            </a:r>
          </a:p>
          <a:p>
            <a:pPr>
              <a:buFont typeface="Wingdings" pitchFamily="2" charset="2"/>
              <a:buChar char="ü"/>
            </a:pPr>
            <a:r>
              <a:rPr lang="en-US" b="1" dirty="0" smtClean="0">
                <a:solidFill>
                  <a:srgbClr val="0070C0"/>
                </a:solidFill>
                <a:effectLst>
                  <a:outerShdw blurRad="38100" dist="38100" dir="2700000" algn="tl">
                    <a:srgbClr val="000000">
                      <a:alpha val="43137"/>
                    </a:srgbClr>
                  </a:outerShdw>
                </a:effectLst>
                <a:latin typeface="Calibri" pitchFamily="34" charset="0"/>
              </a:rPr>
              <a:t>Three </a:t>
            </a:r>
            <a:r>
              <a:rPr lang="en-US" b="1" dirty="0">
                <a:solidFill>
                  <a:srgbClr val="0070C0"/>
                </a:solidFill>
                <a:effectLst>
                  <a:outerShdw blurRad="38100" dist="38100" dir="2700000" algn="tl">
                    <a:srgbClr val="000000">
                      <a:alpha val="43137"/>
                    </a:srgbClr>
                  </a:outerShdw>
                </a:effectLst>
                <a:latin typeface="Calibri" pitchFamily="34" charset="0"/>
              </a:rPr>
              <a:t>types of output (Plot – </a:t>
            </a:r>
            <a:r>
              <a:rPr lang="en-US" b="1" dirty="0" smtClean="0">
                <a:solidFill>
                  <a:srgbClr val="0070C0"/>
                </a:solidFill>
                <a:effectLst>
                  <a:outerShdw blurRad="38100" dist="38100" dir="2700000" algn="tl">
                    <a:srgbClr val="000000">
                      <a:alpha val="43137"/>
                    </a:srgbClr>
                  </a:outerShdw>
                </a:effectLst>
                <a:latin typeface="Calibri" pitchFamily="34" charset="0"/>
              </a:rPr>
              <a:t>ASCII </a:t>
            </a:r>
            <a:r>
              <a:rPr lang="en-US" b="1" dirty="0">
                <a:solidFill>
                  <a:srgbClr val="0070C0"/>
                </a:solidFill>
                <a:effectLst>
                  <a:outerShdw blurRad="38100" dist="38100" dir="2700000" algn="tl">
                    <a:srgbClr val="000000">
                      <a:alpha val="43137"/>
                    </a:srgbClr>
                  </a:outerShdw>
                </a:effectLst>
                <a:latin typeface="Calibri" pitchFamily="34" charset="0"/>
              </a:rPr>
              <a:t>– File)</a:t>
            </a:r>
            <a:endParaRPr lang="el-GR" b="1" dirty="0">
              <a:solidFill>
                <a:srgbClr val="0070C0"/>
              </a:solidFill>
              <a:effectLst>
                <a:outerShdw blurRad="38100" dist="38100" dir="2700000" algn="tl">
                  <a:srgbClr val="000000">
                    <a:alpha val="43137"/>
                  </a:srgbClr>
                </a:outerShdw>
              </a:effectLst>
              <a:latin typeface="Calibri" pitchFamily="34" charset="0"/>
            </a:endParaRPr>
          </a:p>
        </p:txBody>
      </p:sp>
      <p:sp>
        <p:nvSpPr>
          <p:cNvPr id="15" name="Rectangle 2"/>
          <p:cNvSpPr>
            <a:spLocks noChangeArrowheads="1"/>
          </p:cNvSpPr>
          <p:nvPr/>
        </p:nvSpPr>
        <p:spPr bwMode="auto">
          <a:xfrm>
            <a:off x="0" y="0"/>
            <a:ext cx="9144000" cy="798513"/>
          </a:xfrm>
          <a:prstGeom prst="rect">
            <a:avLst/>
          </a:prstGeom>
          <a:solidFill>
            <a:srgbClr val="D9D9D9"/>
          </a:solidFill>
          <a:ln w="9525">
            <a:noFill/>
            <a:round/>
            <a:headEnd/>
            <a:tailEnd/>
          </a:ln>
        </p:spPr>
        <p:txBody>
          <a:bodyPr wrap="none"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b="1" dirty="0" smtClean="0">
                <a:solidFill>
                  <a:srgbClr val="FF0000"/>
                </a:solidFill>
                <a:latin typeface="Calibri" pitchFamily="34" charset="0"/>
              </a:rPr>
              <a:t>Provision of Multi-station NM data</a:t>
            </a:r>
            <a:endParaRPr lang="en-GB" sz="3600" b="1" dirty="0">
              <a:solidFill>
                <a:srgbClr val="FF0000"/>
              </a:solidFill>
              <a:latin typeface="Calibri" pitchFamily="34" charset="0"/>
            </a:endParaRPr>
          </a:p>
        </p:txBody>
      </p:sp>
      <p:pic>
        <p:nvPicPr>
          <p:cNvPr id="24577" name="Picture 4"/>
          <p:cNvPicPr>
            <a:picLocks noChangeAspect="1" noChangeArrowheads="1"/>
          </p:cNvPicPr>
          <p:nvPr/>
        </p:nvPicPr>
        <p:blipFill>
          <a:blip r:embed="rId3" cstate="print"/>
          <a:srcRect l="35437" t="10548" r="36687" b="40383"/>
          <a:stretch>
            <a:fillRect/>
          </a:stretch>
        </p:blipFill>
        <p:spPr bwMode="auto">
          <a:xfrm>
            <a:off x="6648450" y="1371600"/>
            <a:ext cx="2114550" cy="2306782"/>
          </a:xfrm>
          <a:prstGeom prst="rect">
            <a:avLst/>
          </a:prstGeom>
          <a:noFill/>
          <a:ln w="9525">
            <a:noFill/>
            <a:miter lim="800000"/>
            <a:headEnd/>
            <a:tailEnd/>
          </a:ln>
        </p:spPr>
      </p:pic>
      <p:pic>
        <p:nvPicPr>
          <p:cNvPr id="24578" name="Picture 5"/>
          <p:cNvPicPr>
            <a:picLocks noChangeAspect="1" noChangeArrowheads="1"/>
          </p:cNvPicPr>
          <p:nvPr/>
        </p:nvPicPr>
        <p:blipFill>
          <a:blip r:embed="rId4" cstate="print"/>
          <a:srcRect t="10548" r="76310" b="57580"/>
          <a:stretch>
            <a:fillRect/>
          </a:stretch>
        </p:blipFill>
        <p:spPr bwMode="auto">
          <a:xfrm>
            <a:off x="6477000" y="3754582"/>
            <a:ext cx="2362200" cy="1981200"/>
          </a:xfrm>
          <a:prstGeom prst="rect">
            <a:avLst/>
          </a:prstGeom>
          <a:noFill/>
          <a:ln w="9525">
            <a:noFill/>
            <a:miter lim="800000"/>
            <a:headEnd/>
            <a:tailEnd/>
          </a:ln>
        </p:spPr>
      </p:pic>
      <p:pic>
        <p:nvPicPr>
          <p:cNvPr id="24580" name="Picture 3"/>
          <p:cNvPicPr>
            <a:picLocks noChangeAspect="1" noChangeArrowheads="1"/>
          </p:cNvPicPr>
          <p:nvPr/>
        </p:nvPicPr>
        <p:blipFill>
          <a:blip r:embed="rId5" cstate="print"/>
          <a:srcRect b="11029"/>
          <a:stretch>
            <a:fillRect/>
          </a:stretch>
        </p:blipFill>
        <p:spPr bwMode="auto">
          <a:xfrm>
            <a:off x="914400" y="3555925"/>
            <a:ext cx="5372100" cy="2343150"/>
          </a:xfrm>
          <a:prstGeom prst="rect">
            <a:avLst/>
          </a:prstGeom>
          <a:noFill/>
          <a:ln w="9525">
            <a:noFill/>
            <a:miter lim="800000"/>
            <a:headEnd/>
            <a:tailEnd/>
          </a:ln>
        </p:spPr>
      </p:pic>
      <p:pic>
        <p:nvPicPr>
          <p:cNvPr id="24579" name="Picture 2"/>
          <p:cNvPicPr>
            <a:picLocks noChangeAspect="1" noChangeArrowheads="1"/>
          </p:cNvPicPr>
          <p:nvPr/>
        </p:nvPicPr>
        <p:blipFill>
          <a:blip r:embed="rId6" cstate="print"/>
          <a:srcRect b="7761"/>
          <a:stretch>
            <a:fillRect/>
          </a:stretch>
        </p:blipFill>
        <p:spPr bwMode="auto">
          <a:xfrm>
            <a:off x="1143000" y="1659128"/>
            <a:ext cx="4953000" cy="2106347"/>
          </a:xfrm>
          <a:prstGeom prst="rect">
            <a:avLst/>
          </a:prstGeom>
          <a:noFill/>
          <a:ln w="9525">
            <a:noFill/>
            <a:miter lim="800000"/>
            <a:headEnd/>
            <a:tailEnd/>
          </a:ln>
        </p:spPr>
      </p:pic>
      <p:grpSp>
        <p:nvGrpSpPr>
          <p:cNvPr id="16" name="Group 15"/>
          <p:cNvGrpSpPr/>
          <p:nvPr/>
        </p:nvGrpSpPr>
        <p:grpSpPr>
          <a:xfrm>
            <a:off x="0" y="6038196"/>
            <a:ext cx="9144000" cy="722907"/>
            <a:chOff x="0" y="6038196"/>
            <a:chExt cx="9144000" cy="722907"/>
          </a:xfrm>
        </p:grpSpPr>
        <p:sp>
          <p:nvSpPr>
            <p:cNvPr id="17" name="TextBox 19"/>
            <p:cNvSpPr txBox="1">
              <a:spLocks noChangeArrowheads="1"/>
            </p:cNvSpPr>
            <p:nvPr/>
          </p:nvSpPr>
          <p:spPr bwMode="auto">
            <a:xfrm>
              <a:off x="2819400" y="6172200"/>
              <a:ext cx="3886200" cy="584775"/>
            </a:xfrm>
            <a:prstGeom prst="rect">
              <a:avLst/>
            </a:prstGeom>
            <a:noFill/>
            <a:ln w="9525">
              <a:noFill/>
              <a:miter lim="800000"/>
              <a:headEnd/>
              <a:tailEnd/>
            </a:ln>
          </p:spPr>
          <p:txBody>
            <a:bodyPr wrap="square">
              <a:spAutoFit/>
            </a:bodyPr>
            <a:lstStyle/>
            <a:p>
              <a:pPr algn="just">
                <a:defRPr/>
              </a:pPr>
              <a:r>
                <a:rPr lang="en-US" sz="1600" b="1" dirty="0" smtClean="0">
                  <a:solidFill>
                    <a:schemeClr val="accent1">
                      <a:lumMod val="50000"/>
                    </a:schemeClr>
                  </a:solidFill>
                  <a:latin typeface="Pristina" pitchFamily="66" charset="0"/>
                </a:rPr>
                <a:t>ESWW10 Session 13 ,Cosmic Ray Detectors</a:t>
              </a:r>
            </a:p>
            <a:p>
              <a:pPr algn="ctr">
                <a:defRPr/>
              </a:pPr>
              <a:r>
                <a:rPr lang="en-US" sz="1600" b="1" dirty="0" smtClean="0">
                  <a:latin typeface="Pristina" pitchFamily="66" charset="0"/>
                </a:rPr>
                <a:t>Antwerp | 22.11.2013</a:t>
              </a:r>
            </a:p>
          </p:txBody>
        </p:sp>
        <p:pic>
          <p:nvPicPr>
            <p:cNvPr id="18" name="Picture 2" descr="C:\Research\Work\ESA\SN4\logo (2)\logo\cosray1.png"/>
            <p:cNvPicPr>
              <a:picLocks noChangeAspect="1" noChangeArrowheads="1"/>
            </p:cNvPicPr>
            <p:nvPr/>
          </p:nvPicPr>
          <p:blipFill>
            <a:blip r:embed="rId7" cstate="print"/>
            <a:srcRect/>
            <a:stretch>
              <a:fillRect/>
            </a:stretch>
          </p:blipFill>
          <p:spPr bwMode="auto">
            <a:xfrm>
              <a:off x="260132" y="6174830"/>
              <a:ext cx="1981200" cy="586273"/>
            </a:xfrm>
            <a:prstGeom prst="rect">
              <a:avLst/>
            </a:prstGeom>
            <a:noFill/>
          </p:spPr>
        </p:pic>
        <p:pic>
          <p:nvPicPr>
            <p:cNvPr id="19" name="Picture 4" descr="http://www.isnet.gr/images/logo.jpg"/>
            <p:cNvPicPr>
              <a:picLocks noChangeAspect="1" noChangeArrowheads="1"/>
            </p:cNvPicPr>
            <p:nvPr/>
          </p:nvPicPr>
          <p:blipFill>
            <a:blip r:embed="rId8" cstate="print"/>
            <a:srcRect/>
            <a:stretch>
              <a:fillRect/>
            </a:stretch>
          </p:blipFill>
          <p:spPr bwMode="auto">
            <a:xfrm>
              <a:off x="7194332" y="6174830"/>
              <a:ext cx="1676400" cy="553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20" name="Straight Connector 19"/>
            <p:cNvCxnSpPr/>
            <p:nvPr/>
          </p:nvCxnSpPr>
          <p:spPr>
            <a:xfrm>
              <a:off x="0" y="603819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8" name="Picture 6"/>
          <p:cNvPicPr>
            <a:picLocks noChangeAspect="1" noChangeArrowheads="1"/>
          </p:cNvPicPr>
          <p:nvPr/>
        </p:nvPicPr>
        <p:blipFill>
          <a:blip r:embed="rId3" cstate="print"/>
          <a:srcRect l="19524" t="15714" r="16667" b="19524"/>
          <a:stretch>
            <a:fillRect/>
          </a:stretch>
        </p:blipFill>
        <p:spPr bwMode="auto">
          <a:xfrm>
            <a:off x="5410200" y="745733"/>
            <a:ext cx="3505200" cy="2223447"/>
          </a:xfrm>
          <a:prstGeom prst="rect">
            <a:avLst/>
          </a:prstGeom>
          <a:noFill/>
          <a:ln w="9525">
            <a:noFill/>
            <a:miter lim="800000"/>
            <a:headEnd/>
            <a:tailEnd/>
          </a:ln>
        </p:spPr>
      </p:pic>
      <p:pic>
        <p:nvPicPr>
          <p:cNvPr id="4" name="Picture 4"/>
          <p:cNvPicPr>
            <a:picLocks noChangeArrowheads="1"/>
          </p:cNvPicPr>
          <p:nvPr/>
        </p:nvPicPr>
        <p:blipFill>
          <a:blip r:embed="rId4" cstate="print"/>
          <a:srcRect/>
          <a:stretch>
            <a:fillRect/>
          </a:stretch>
        </p:blipFill>
        <p:spPr bwMode="auto">
          <a:xfrm>
            <a:off x="5410200" y="3200400"/>
            <a:ext cx="3505200" cy="2362200"/>
          </a:xfrm>
          <a:prstGeom prst="rect">
            <a:avLst/>
          </a:prstGeom>
          <a:noFill/>
          <a:ln w="9525">
            <a:noFill/>
            <a:round/>
            <a:headEnd/>
            <a:tailEnd/>
          </a:ln>
        </p:spPr>
      </p:pic>
      <p:sp>
        <p:nvSpPr>
          <p:cNvPr id="10" name="Rectangle 2"/>
          <p:cNvSpPr>
            <a:spLocks/>
          </p:cNvSpPr>
          <p:nvPr/>
        </p:nvSpPr>
        <p:spPr bwMode="auto">
          <a:xfrm>
            <a:off x="152400" y="838200"/>
            <a:ext cx="4876800" cy="5270500"/>
          </a:xfrm>
          <a:prstGeom prst="rect">
            <a:avLst/>
          </a:prstGeom>
          <a:noFill/>
          <a:ln w="12700">
            <a:noFill/>
            <a:miter lim="800000"/>
            <a:headEnd/>
            <a:tailEnd/>
          </a:ln>
        </p:spPr>
        <p:txBody>
          <a:bodyPr lIns="0" tIns="0" rIns="39200" bIns="0">
            <a:prstTxWarp prst="textNoShape">
              <a:avLst/>
            </a:prstTxWarp>
          </a:bodyPr>
          <a:lstStyle/>
          <a:p>
            <a:pPr marL="38100">
              <a:lnSpc>
                <a:spcPct val="100000"/>
              </a:lnSpc>
              <a:tabLst>
                <a:tab pos="762000" algn="l"/>
                <a:tab pos="1485900" algn="l"/>
                <a:tab pos="2209800" algn="l"/>
                <a:tab pos="2933700" algn="l"/>
                <a:tab pos="3657600" algn="l"/>
                <a:tab pos="4381500" algn="l"/>
                <a:tab pos="5105400" algn="l"/>
                <a:tab pos="5829300" algn="l"/>
                <a:tab pos="6553200" algn="l"/>
                <a:tab pos="7277100" algn="l"/>
                <a:tab pos="8001000" algn="l"/>
                <a:tab pos="8267700" algn="l"/>
              </a:tabLst>
            </a:pPr>
            <a:endParaRPr lang="en-US" dirty="0" smtClean="0">
              <a:solidFill>
                <a:schemeClr val="tx1"/>
              </a:solidFill>
              <a:ea typeface="Lucida Grande" charset="0"/>
              <a:cs typeface="Lucida Grande" charset="0"/>
            </a:endParaRPr>
          </a:p>
          <a:p>
            <a:pPr marL="38100" algn="just">
              <a:lnSpc>
                <a:spcPct val="100000"/>
              </a:lnSpc>
              <a:buFontTx/>
              <a:buChar char="-"/>
              <a:tabLst>
                <a:tab pos="762000" algn="l"/>
                <a:tab pos="1485900" algn="l"/>
                <a:tab pos="2209800" algn="l"/>
                <a:tab pos="2933700" algn="l"/>
                <a:tab pos="3657600" algn="l"/>
                <a:tab pos="4381500" algn="l"/>
                <a:tab pos="5105400" algn="l"/>
                <a:tab pos="5829300" algn="l"/>
                <a:tab pos="6553200" algn="l"/>
                <a:tab pos="7277100" algn="l"/>
                <a:tab pos="8001000" algn="l"/>
                <a:tab pos="8267700" algn="l"/>
              </a:tabLst>
            </a:pPr>
            <a:r>
              <a:rPr lang="en-US" dirty="0" smtClean="0">
                <a:solidFill>
                  <a:schemeClr val="tx1"/>
                </a:solidFill>
                <a:ea typeface="Arial" charset="0"/>
                <a:cs typeface="Arial" charset="0"/>
              </a:rPr>
              <a:t> Solar Energetic Particles </a:t>
            </a:r>
            <a:r>
              <a:rPr lang="en-US" dirty="0" smtClean="0">
                <a:ea typeface="Arial" charset="0"/>
                <a:cs typeface="Arial" charset="0"/>
              </a:rPr>
              <a:t>(SEPs) are t</a:t>
            </a:r>
            <a:r>
              <a:rPr lang="en-US" dirty="0" smtClean="0">
                <a:solidFill>
                  <a:schemeClr val="tx1"/>
                </a:solidFill>
                <a:ea typeface="Arial" charset="0"/>
                <a:cs typeface="Arial" charset="0"/>
              </a:rPr>
              <a:t>ransient </a:t>
            </a:r>
            <a:r>
              <a:rPr lang="en-US" dirty="0">
                <a:solidFill>
                  <a:schemeClr val="tx1"/>
                </a:solidFill>
                <a:ea typeface="Arial" charset="0"/>
                <a:cs typeface="Arial" charset="0"/>
              </a:rPr>
              <a:t>particle </a:t>
            </a:r>
            <a:r>
              <a:rPr lang="en-US" dirty="0" smtClean="0">
                <a:solidFill>
                  <a:schemeClr val="tx1"/>
                </a:solidFill>
                <a:ea typeface="Arial" charset="0"/>
                <a:cs typeface="Arial" charset="0"/>
              </a:rPr>
              <a:t>enhancements </a:t>
            </a:r>
            <a:r>
              <a:rPr lang="en-US" dirty="0">
                <a:solidFill>
                  <a:schemeClr val="tx1"/>
                </a:solidFill>
                <a:ea typeface="Arial" charset="0"/>
                <a:cs typeface="Arial" charset="0"/>
              </a:rPr>
              <a:t>generated</a:t>
            </a:r>
            <a:r>
              <a:rPr lang="en-US" dirty="0" smtClean="0">
                <a:solidFill>
                  <a:schemeClr val="tx1"/>
                </a:solidFill>
                <a:ea typeface="Arial" charset="0"/>
                <a:cs typeface="Arial" charset="0"/>
              </a:rPr>
              <a:t> by </a:t>
            </a:r>
            <a:r>
              <a:rPr lang="en-US" dirty="0">
                <a:solidFill>
                  <a:schemeClr val="tx1"/>
                </a:solidFill>
                <a:ea typeface="Arial" charset="0"/>
                <a:cs typeface="Arial" charset="0"/>
              </a:rPr>
              <a:t>solar activity regularly detected in space and</a:t>
            </a:r>
            <a:r>
              <a:rPr lang="en-US" dirty="0" smtClean="0">
                <a:solidFill>
                  <a:schemeClr val="tx1"/>
                </a:solidFill>
                <a:ea typeface="Arial" charset="0"/>
                <a:cs typeface="Arial" charset="0"/>
              </a:rPr>
              <a:t> (sometimes) at Earth as Ground Level Enhancements (GLEs)</a:t>
            </a:r>
            <a:endParaRPr lang="en-US" dirty="0">
              <a:solidFill>
                <a:schemeClr val="tx1"/>
              </a:solidFill>
              <a:ea typeface="Arial" charset="0"/>
              <a:cs typeface="Arial" charset="0"/>
            </a:endParaRPr>
          </a:p>
          <a:p>
            <a:pPr marL="38100">
              <a:lnSpc>
                <a:spcPct val="100000"/>
              </a:lnSpc>
              <a:tabLst>
                <a:tab pos="762000" algn="l"/>
                <a:tab pos="1485900" algn="l"/>
                <a:tab pos="2209800" algn="l"/>
                <a:tab pos="2933700" algn="l"/>
                <a:tab pos="3657600" algn="l"/>
                <a:tab pos="4381500" algn="l"/>
                <a:tab pos="5105400" algn="l"/>
                <a:tab pos="5829300" algn="l"/>
                <a:tab pos="6553200" algn="l"/>
                <a:tab pos="7277100" algn="l"/>
                <a:tab pos="8001000" algn="l"/>
                <a:tab pos="8267700" algn="l"/>
              </a:tabLst>
            </a:pPr>
            <a:endParaRPr lang="en-US" dirty="0">
              <a:solidFill>
                <a:schemeClr val="tx1"/>
              </a:solidFill>
              <a:ea typeface="Lucida Grande" charset="0"/>
              <a:cs typeface="Lucida Grande" charset="0"/>
            </a:endParaRPr>
          </a:p>
          <a:p>
            <a:pPr marL="38100">
              <a:lnSpc>
                <a:spcPct val="100000"/>
              </a:lnSpc>
              <a:tabLst>
                <a:tab pos="762000" algn="l"/>
                <a:tab pos="1485900" algn="l"/>
                <a:tab pos="2209800" algn="l"/>
                <a:tab pos="2933700" algn="l"/>
                <a:tab pos="3657600" algn="l"/>
                <a:tab pos="4381500" algn="l"/>
                <a:tab pos="5105400" algn="l"/>
                <a:tab pos="5829300" algn="l"/>
                <a:tab pos="6553200" algn="l"/>
                <a:tab pos="7277100" algn="l"/>
                <a:tab pos="8001000" algn="l"/>
                <a:tab pos="8267700" algn="l"/>
              </a:tabLst>
            </a:pPr>
            <a:r>
              <a:rPr lang="en-US" dirty="0">
                <a:solidFill>
                  <a:schemeClr val="tx1"/>
                </a:solidFill>
                <a:ea typeface="Lucida Grande" charset="0"/>
                <a:cs typeface="Lucida Grande" charset="0"/>
              </a:rPr>
              <a:t>- </a:t>
            </a:r>
            <a:r>
              <a:rPr lang="en-US" dirty="0" smtClean="0">
                <a:solidFill>
                  <a:schemeClr val="tx1"/>
                </a:solidFill>
                <a:ea typeface="Lucida Grande" charset="0"/>
                <a:cs typeface="Lucida Grande" charset="0"/>
              </a:rPr>
              <a:t>Particle </a:t>
            </a:r>
            <a:r>
              <a:rPr lang="en-US" dirty="0">
                <a:solidFill>
                  <a:schemeClr val="tx1"/>
                </a:solidFill>
                <a:ea typeface="Lucida Grande" charset="0"/>
                <a:cs typeface="Lucida Grande" charset="0"/>
              </a:rPr>
              <a:t>energies involved from hundreds </a:t>
            </a:r>
            <a:r>
              <a:rPr lang="en-US" dirty="0" smtClean="0">
                <a:solidFill>
                  <a:schemeClr val="tx1"/>
                </a:solidFill>
                <a:ea typeface="Lucida Grande" charset="0"/>
                <a:cs typeface="Lucida Grande" charset="0"/>
              </a:rPr>
              <a:t>of </a:t>
            </a:r>
            <a:r>
              <a:rPr lang="en-US" dirty="0" err="1" smtClean="0">
                <a:solidFill>
                  <a:schemeClr val="tx1"/>
                </a:solidFill>
                <a:ea typeface="Lucida Grande" charset="0"/>
                <a:cs typeface="Lucida Grande" charset="0"/>
              </a:rPr>
              <a:t>keVs</a:t>
            </a:r>
            <a:r>
              <a:rPr lang="en-US" dirty="0" smtClean="0">
                <a:solidFill>
                  <a:schemeClr val="tx1"/>
                </a:solidFill>
                <a:ea typeface="Lucida Grande" charset="0"/>
                <a:cs typeface="Lucida Grande" charset="0"/>
              </a:rPr>
              <a:t> </a:t>
            </a:r>
            <a:r>
              <a:rPr lang="en-US" dirty="0">
                <a:solidFill>
                  <a:schemeClr val="tx1"/>
                </a:solidFill>
                <a:ea typeface="Lucida Grande" charset="0"/>
                <a:cs typeface="Lucida Grande" charset="0"/>
              </a:rPr>
              <a:t>up to a few </a:t>
            </a:r>
            <a:r>
              <a:rPr lang="en-US" dirty="0" smtClean="0">
                <a:solidFill>
                  <a:schemeClr val="tx1"/>
                </a:solidFill>
                <a:ea typeface="Lucida Grande" charset="0"/>
                <a:cs typeface="Lucida Grande" charset="0"/>
              </a:rPr>
              <a:t>GeVs</a:t>
            </a:r>
          </a:p>
          <a:p>
            <a:pPr marL="38100">
              <a:lnSpc>
                <a:spcPct val="100000"/>
              </a:lnSpc>
              <a:tabLst>
                <a:tab pos="762000" algn="l"/>
                <a:tab pos="1485900" algn="l"/>
                <a:tab pos="2209800" algn="l"/>
                <a:tab pos="2933700" algn="l"/>
                <a:tab pos="3657600" algn="l"/>
                <a:tab pos="4381500" algn="l"/>
                <a:tab pos="5105400" algn="l"/>
                <a:tab pos="5829300" algn="l"/>
                <a:tab pos="6553200" algn="l"/>
                <a:tab pos="7277100" algn="l"/>
                <a:tab pos="8001000" algn="l"/>
                <a:tab pos="8267700" algn="l"/>
              </a:tabLst>
            </a:pPr>
            <a:endParaRPr lang="en-US" dirty="0" smtClean="0">
              <a:solidFill>
                <a:schemeClr val="tx1"/>
              </a:solidFill>
              <a:ea typeface="Lucida Grande" charset="0"/>
              <a:cs typeface="Lucida Grande" charset="0"/>
            </a:endParaRPr>
          </a:p>
          <a:p>
            <a:pPr marL="38100">
              <a:lnSpc>
                <a:spcPct val="100000"/>
              </a:lnSpc>
              <a:tabLst>
                <a:tab pos="762000" algn="l"/>
                <a:tab pos="1485900" algn="l"/>
                <a:tab pos="2209800" algn="l"/>
                <a:tab pos="2933700" algn="l"/>
                <a:tab pos="3657600" algn="l"/>
                <a:tab pos="4381500" algn="l"/>
                <a:tab pos="5105400" algn="l"/>
                <a:tab pos="5829300" algn="l"/>
                <a:tab pos="6553200" algn="l"/>
                <a:tab pos="7277100" algn="l"/>
                <a:tab pos="8001000" algn="l"/>
                <a:tab pos="8267700" algn="l"/>
              </a:tabLst>
            </a:pPr>
            <a:r>
              <a:rPr lang="en-US" dirty="0" smtClean="0">
                <a:solidFill>
                  <a:schemeClr val="tx1"/>
                </a:solidFill>
                <a:ea typeface="Lucida Grande" charset="0"/>
                <a:cs typeface="Lucida Grande" charset="0"/>
              </a:rPr>
              <a:t>- Two principal sources of energetic particles: </a:t>
            </a:r>
          </a:p>
          <a:p>
            <a:pPr marL="38100">
              <a:lnSpc>
                <a:spcPct val="100000"/>
              </a:lnSpc>
              <a:tabLst>
                <a:tab pos="762000" algn="l"/>
                <a:tab pos="1485900" algn="l"/>
                <a:tab pos="2209800" algn="l"/>
                <a:tab pos="2933700" algn="l"/>
                <a:tab pos="3657600" algn="l"/>
                <a:tab pos="4381500" algn="l"/>
                <a:tab pos="5105400" algn="l"/>
                <a:tab pos="5829300" algn="l"/>
                <a:tab pos="6553200" algn="l"/>
                <a:tab pos="7277100" algn="l"/>
                <a:tab pos="8001000" algn="l"/>
                <a:tab pos="8267700" algn="l"/>
              </a:tabLst>
            </a:pPr>
            <a:r>
              <a:rPr lang="en-US" dirty="0" smtClean="0">
                <a:ea typeface="Lucida Grande" charset="0"/>
                <a:cs typeface="Lucida Grande" charset="0"/>
              </a:rPr>
              <a:t>           </a:t>
            </a:r>
            <a:r>
              <a:rPr lang="en-US" dirty="0" smtClean="0">
                <a:solidFill>
                  <a:schemeClr val="tx1"/>
                </a:solidFill>
                <a:ea typeface="Lucida Grande" charset="0"/>
                <a:cs typeface="Lucida Grande" charset="0"/>
              </a:rPr>
              <a:t>- a flare  (inset 1)</a:t>
            </a:r>
          </a:p>
          <a:p>
            <a:pPr marL="38100">
              <a:lnSpc>
                <a:spcPct val="100000"/>
              </a:lnSpc>
              <a:tabLst>
                <a:tab pos="762000" algn="l"/>
                <a:tab pos="1485900" algn="l"/>
                <a:tab pos="2209800" algn="l"/>
                <a:tab pos="2933700" algn="l"/>
                <a:tab pos="3657600" algn="l"/>
                <a:tab pos="4381500" algn="l"/>
                <a:tab pos="5105400" algn="l"/>
                <a:tab pos="5829300" algn="l"/>
                <a:tab pos="6553200" algn="l"/>
                <a:tab pos="7277100" algn="l"/>
                <a:tab pos="8001000" algn="l"/>
                <a:tab pos="8267700" algn="l"/>
              </a:tabLst>
            </a:pPr>
            <a:r>
              <a:rPr lang="en-US" dirty="0" smtClean="0">
                <a:solidFill>
                  <a:schemeClr val="tx1"/>
                </a:solidFill>
                <a:ea typeface="Arial" charset="0"/>
                <a:cs typeface="Arial" charset="0"/>
              </a:rPr>
              <a:t>           - a CME-driven shock (inset 2)</a:t>
            </a:r>
          </a:p>
          <a:p>
            <a:pPr marL="38100">
              <a:lnSpc>
                <a:spcPct val="92000"/>
              </a:lnSpc>
              <a:tabLst>
                <a:tab pos="762000" algn="l"/>
                <a:tab pos="1485900" algn="l"/>
                <a:tab pos="2209800" algn="l"/>
                <a:tab pos="2933700" algn="l"/>
                <a:tab pos="3657600" algn="l"/>
                <a:tab pos="4381500" algn="l"/>
                <a:tab pos="5105400" algn="l"/>
                <a:tab pos="5829300" algn="l"/>
                <a:tab pos="6553200" algn="l"/>
                <a:tab pos="7277100" algn="l"/>
                <a:tab pos="8001000" algn="l"/>
                <a:tab pos="8267700" algn="l"/>
              </a:tabLst>
            </a:pPr>
            <a:endParaRPr lang="en-US" dirty="0" smtClean="0">
              <a:solidFill>
                <a:schemeClr val="tx1"/>
              </a:solidFill>
              <a:ea typeface="Lucida Grande" charset="0"/>
              <a:cs typeface="Lucida Grande" charset="0"/>
            </a:endParaRPr>
          </a:p>
          <a:p>
            <a:pPr marL="38100">
              <a:lnSpc>
                <a:spcPct val="92000"/>
              </a:lnSpc>
              <a:tabLst>
                <a:tab pos="762000" algn="l"/>
                <a:tab pos="1485900" algn="l"/>
                <a:tab pos="2209800" algn="l"/>
                <a:tab pos="2933700" algn="l"/>
                <a:tab pos="3657600" algn="l"/>
                <a:tab pos="4381500" algn="l"/>
                <a:tab pos="5105400" algn="l"/>
                <a:tab pos="5829300" algn="l"/>
                <a:tab pos="6553200" algn="l"/>
                <a:tab pos="7277100" algn="l"/>
                <a:tab pos="8001000" algn="l"/>
                <a:tab pos="8267700" algn="l"/>
              </a:tabLst>
            </a:pPr>
            <a:r>
              <a:rPr lang="en-US" dirty="0" smtClean="0">
                <a:solidFill>
                  <a:schemeClr val="tx1"/>
                </a:solidFill>
                <a:ea typeface="Lucida Grande" charset="0"/>
                <a:cs typeface="Lucida Grande" charset="0"/>
              </a:rPr>
              <a:t>both responsible of the accelerated particles </a:t>
            </a:r>
          </a:p>
          <a:p>
            <a:pPr marL="38100">
              <a:lnSpc>
                <a:spcPct val="92000"/>
              </a:lnSpc>
              <a:tabLst>
                <a:tab pos="762000" algn="l"/>
                <a:tab pos="1485900" algn="l"/>
                <a:tab pos="2209800" algn="l"/>
                <a:tab pos="2933700" algn="l"/>
                <a:tab pos="3657600" algn="l"/>
                <a:tab pos="4381500" algn="l"/>
                <a:tab pos="5105400" algn="l"/>
                <a:tab pos="5829300" algn="l"/>
                <a:tab pos="6553200" algn="l"/>
                <a:tab pos="7277100" algn="l"/>
                <a:tab pos="8001000" algn="l"/>
                <a:tab pos="8267700" algn="l"/>
              </a:tabLst>
            </a:pPr>
            <a:r>
              <a:rPr lang="en-US" dirty="0" smtClean="0">
                <a:solidFill>
                  <a:schemeClr val="tx1"/>
                </a:solidFill>
                <a:ea typeface="Arial" charset="0"/>
                <a:cs typeface="Arial" charset="0"/>
              </a:rPr>
              <a:t>that propagate along the IMF lines</a:t>
            </a:r>
            <a:r>
              <a:rPr lang="en-US" b="1" dirty="0" smtClean="0">
                <a:latin typeface="Calibri" pitchFamily="34" charset="0"/>
              </a:rPr>
              <a:t>  </a:t>
            </a:r>
            <a:r>
              <a:rPr lang="en-US" dirty="0" smtClean="0">
                <a:latin typeface="Calibri" pitchFamily="34" charset="0"/>
              </a:rPr>
              <a:t>and reach the observer (for GLEs that is Earth )</a:t>
            </a:r>
          </a:p>
          <a:p>
            <a:pPr marL="38100">
              <a:lnSpc>
                <a:spcPct val="92000"/>
              </a:lnSpc>
              <a:tabLst>
                <a:tab pos="762000" algn="l"/>
                <a:tab pos="1485900" algn="l"/>
                <a:tab pos="2209800" algn="l"/>
                <a:tab pos="2933700" algn="l"/>
                <a:tab pos="3657600" algn="l"/>
                <a:tab pos="4381500" algn="l"/>
                <a:tab pos="5105400" algn="l"/>
                <a:tab pos="5829300" algn="l"/>
                <a:tab pos="6553200" algn="l"/>
                <a:tab pos="7277100" algn="l"/>
                <a:tab pos="8001000" algn="l"/>
                <a:tab pos="8267700" algn="l"/>
              </a:tabLst>
            </a:pPr>
            <a:endParaRPr lang="en-US" b="1" dirty="0" smtClean="0">
              <a:latin typeface="Calibri" pitchFamily="34" charset="0"/>
            </a:endParaRPr>
          </a:p>
          <a:p>
            <a:pPr marL="38100">
              <a:lnSpc>
                <a:spcPct val="92000"/>
              </a:lnSpc>
              <a:tabLst>
                <a:tab pos="762000" algn="l"/>
                <a:tab pos="1485900" algn="l"/>
                <a:tab pos="2209800" algn="l"/>
                <a:tab pos="2933700" algn="l"/>
                <a:tab pos="3657600" algn="l"/>
                <a:tab pos="4381500" algn="l"/>
                <a:tab pos="5105400" algn="l"/>
                <a:tab pos="5829300" algn="l"/>
                <a:tab pos="6553200" algn="l"/>
                <a:tab pos="7277100" algn="l"/>
                <a:tab pos="8001000" algn="l"/>
                <a:tab pos="8267700" algn="l"/>
              </a:tabLst>
            </a:pPr>
            <a:endParaRPr lang="en-US" dirty="0" smtClean="0">
              <a:solidFill>
                <a:schemeClr val="tx1"/>
              </a:solidFill>
              <a:ea typeface="Arial" charset="0"/>
              <a:cs typeface="Arial" charset="0"/>
            </a:endParaRPr>
          </a:p>
          <a:p>
            <a:pPr marL="38100">
              <a:lnSpc>
                <a:spcPct val="92000"/>
              </a:lnSpc>
              <a:tabLst>
                <a:tab pos="762000" algn="l"/>
                <a:tab pos="1485900" algn="l"/>
                <a:tab pos="2209800" algn="l"/>
                <a:tab pos="2933700" algn="l"/>
                <a:tab pos="3657600" algn="l"/>
                <a:tab pos="4381500" algn="l"/>
                <a:tab pos="5105400" algn="l"/>
                <a:tab pos="5829300" algn="l"/>
                <a:tab pos="6553200" algn="l"/>
                <a:tab pos="7277100" algn="l"/>
                <a:tab pos="8001000" algn="l"/>
                <a:tab pos="8267700" algn="l"/>
              </a:tabLst>
            </a:pPr>
            <a:endParaRPr lang="en-US" dirty="0" smtClean="0">
              <a:solidFill>
                <a:schemeClr val="tx1"/>
              </a:solidFill>
              <a:ea typeface="Lucida Grande" charset="0"/>
              <a:cs typeface="Lucida Grande" charset="0"/>
            </a:endParaRPr>
          </a:p>
        </p:txBody>
      </p:sp>
      <p:sp>
        <p:nvSpPr>
          <p:cNvPr id="8" name="Rectangle 2"/>
          <p:cNvSpPr>
            <a:spLocks noChangeArrowheads="1"/>
          </p:cNvSpPr>
          <p:nvPr/>
        </p:nvSpPr>
        <p:spPr bwMode="auto">
          <a:xfrm>
            <a:off x="0" y="0"/>
            <a:ext cx="9144000" cy="798513"/>
          </a:xfrm>
          <a:prstGeom prst="rect">
            <a:avLst/>
          </a:prstGeom>
          <a:solidFill>
            <a:srgbClr val="D9D9D9"/>
          </a:solidFill>
          <a:ln w="9525">
            <a:noFill/>
            <a:round/>
            <a:headEnd/>
            <a:tailEnd/>
          </a:ln>
        </p:spPr>
        <p:txBody>
          <a:bodyPr wrap="none"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600" b="1" dirty="0">
                <a:solidFill>
                  <a:srgbClr val="FF0000"/>
                </a:solidFill>
                <a:latin typeface="Calibri" pitchFamily="34" charset="0"/>
              </a:rPr>
              <a:t>GLE </a:t>
            </a:r>
            <a:r>
              <a:rPr lang="en-US" sz="3600" b="1" dirty="0" smtClean="0">
                <a:solidFill>
                  <a:srgbClr val="FF0000"/>
                </a:solidFill>
                <a:latin typeface="Calibri" pitchFamily="34" charset="0"/>
              </a:rPr>
              <a:t>Alert: </a:t>
            </a:r>
            <a:r>
              <a:rPr lang="en-US" sz="3600" b="1" dirty="0">
                <a:solidFill>
                  <a:srgbClr val="FF0000"/>
                </a:solidFill>
                <a:latin typeface="Calibri" pitchFamily="34" charset="0"/>
              </a:rPr>
              <a:t>Physical Concept</a:t>
            </a:r>
            <a:endParaRPr lang="en-GB" sz="3600" b="1" dirty="0">
              <a:solidFill>
                <a:srgbClr val="FF0000"/>
              </a:solidFill>
              <a:latin typeface="Calibri" pitchFamily="34" charset="0"/>
            </a:endParaRPr>
          </a:p>
        </p:txBody>
      </p:sp>
      <p:sp>
        <p:nvSpPr>
          <p:cNvPr id="27" name="17 - Ορθογώνιο"/>
          <p:cNvSpPr/>
          <p:nvPr/>
        </p:nvSpPr>
        <p:spPr>
          <a:xfrm>
            <a:off x="5105400" y="5486400"/>
            <a:ext cx="4191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1200" b="1" dirty="0" smtClean="0">
                <a:solidFill>
                  <a:schemeClr val="bg1">
                    <a:lumMod val="75000"/>
                  </a:schemeClr>
                </a:solidFill>
              </a:rPr>
              <a:t>Figure  credit: </a:t>
            </a:r>
            <a:r>
              <a:rPr lang="en-US" sz="1200" b="1" i="1" dirty="0" smtClean="0">
                <a:solidFill>
                  <a:schemeClr val="bg1">
                    <a:lumMod val="75000"/>
                  </a:schemeClr>
                </a:solidFill>
              </a:rPr>
              <a:t>Sentinels mission; Rodriguez-</a:t>
            </a:r>
            <a:r>
              <a:rPr lang="en-US" sz="1200" b="1" i="1" dirty="0" err="1" smtClean="0">
                <a:solidFill>
                  <a:schemeClr val="bg1">
                    <a:lumMod val="75000"/>
                  </a:schemeClr>
                </a:solidFill>
              </a:rPr>
              <a:t>Gasen</a:t>
            </a:r>
            <a:r>
              <a:rPr lang="en-US" sz="1200" b="1" i="1" dirty="0" smtClean="0">
                <a:solidFill>
                  <a:schemeClr val="bg1">
                    <a:lumMod val="75000"/>
                  </a:schemeClr>
                </a:solidFill>
              </a:rPr>
              <a:t> et al., 2013</a:t>
            </a:r>
            <a:endParaRPr lang="en-US" sz="1200" b="1" i="1" dirty="0">
              <a:solidFill>
                <a:schemeClr val="bg1">
                  <a:lumMod val="75000"/>
                </a:schemeClr>
              </a:solidFill>
              <a:effectLst>
                <a:outerShdw blurRad="38100" dist="38100" dir="2700000" algn="tl">
                  <a:srgbClr val="000000">
                    <a:alpha val="43137"/>
                  </a:srgbClr>
                </a:outerShdw>
              </a:effectLst>
            </a:endParaRPr>
          </a:p>
        </p:txBody>
      </p:sp>
      <p:sp>
        <p:nvSpPr>
          <p:cNvPr id="28" name="17 - Ορθογώνιο"/>
          <p:cNvSpPr/>
          <p:nvPr/>
        </p:nvSpPr>
        <p:spPr>
          <a:xfrm>
            <a:off x="6131104" y="2844230"/>
            <a:ext cx="23622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1200" b="1" dirty="0" smtClean="0">
                <a:solidFill>
                  <a:schemeClr val="bg1">
                    <a:lumMod val="75000"/>
                  </a:schemeClr>
                </a:solidFill>
              </a:rPr>
              <a:t>Figure  credit: </a:t>
            </a:r>
            <a:r>
              <a:rPr lang="en-US" sz="1200" b="1" i="1" dirty="0" err="1" smtClean="0">
                <a:solidFill>
                  <a:schemeClr val="bg1">
                    <a:lumMod val="75000"/>
                  </a:schemeClr>
                </a:solidFill>
              </a:rPr>
              <a:t>Anashin</a:t>
            </a:r>
            <a:r>
              <a:rPr lang="en-US" sz="1200" b="1" i="1" dirty="0" smtClean="0">
                <a:solidFill>
                  <a:schemeClr val="bg1">
                    <a:lumMod val="75000"/>
                  </a:schemeClr>
                </a:solidFill>
              </a:rPr>
              <a:t> et al., 2009</a:t>
            </a:r>
            <a:endParaRPr lang="en-US" sz="1200" b="1" i="1" dirty="0">
              <a:solidFill>
                <a:schemeClr val="bg1">
                  <a:lumMod val="75000"/>
                </a:schemeClr>
              </a:solidFill>
              <a:effectLst>
                <a:outerShdw blurRad="38100" dist="38100" dir="2700000" algn="tl">
                  <a:srgbClr val="000000">
                    <a:alpha val="43137"/>
                  </a:srgbClr>
                </a:outerShdw>
              </a:effectLst>
            </a:endParaRPr>
          </a:p>
        </p:txBody>
      </p:sp>
      <p:sp>
        <p:nvSpPr>
          <p:cNvPr id="32" name="Rectangle 2"/>
          <p:cNvSpPr>
            <a:spLocks noChangeArrowheads="1"/>
          </p:cNvSpPr>
          <p:nvPr/>
        </p:nvSpPr>
        <p:spPr bwMode="auto">
          <a:xfrm>
            <a:off x="152400" y="5562600"/>
            <a:ext cx="2568717" cy="338554"/>
          </a:xfrm>
          <a:prstGeom prst="rect">
            <a:avLst/>
          </a:prstGeom>
        </p:spPr>
        <p:txBody>
          <a:bodyPr wrap="none">
            <a:spAutoFit/>
          </a:bodyPr>
          <a:lstStyle/>
          <a:p>
            <a:r>
              <a:rPr lang="en-US" sz="1600" i="1" dirty="0" smtClean="0">
                <a:latin typeface="Calibri" pitchFamily="34" charset="0"/>
              </a:rPr>
              <a:t>Rodriguez-</a:t>
            </a:r>
            <a:r>
              <a:rPr lang="en-US" sz="1600" i="1" dirty="0" err="1" smtClean="0">
                <a:latin typeface="Calibri" pitchFamily="34" charset="0"/>
              </a:rPr>
              <a:t>Gasen</a:t>
            </a:r>
            <a:r>
              <a:rPr lang="en-US" sz="1600" i="1" dirty="0" smtClean="0">
                <a:latin typeface="Calibri" pitchFamily="34" charset="0"/>
              </a:rPr>
              <a:t> et al., 2013</a:t>
            </a:r>
            <a:endParaRPr lang="el-GR" sz="1600" i="1" dirty="0"/>
          </a:p>
        </p:txBody>
      </p:sp>
      <p:grpSp>
        <p:nvGrpSpPr>
          <p:cNvPr id="15" name="Group 14"/>
          <p:cNvGrpSpPr/>
          <p:nvPr/>
        </p:nvGrpSpPr>
        <p:grpSpPr>
          <a:xfrm>
            <a:off x="0" y="6038196"/>
            <a:ext cx="9144000" cy="722907"/>
            <a:chOff x="0" y="6038196"/>
            <a:chExt cx="9144000" cy="722907"/>
          </a:xfrm>
        </p:grpSpPr>
        <p:sp>
          <p:nvSpPr>
            <p:cNvPr id="16" name="TextBox 19"/>
            <p:cNvSpPr txBox="1">
              <a:spLocks noChangeArrowheads="1"/>
            </p:cNvSpPr>
            <p:nvPr/>
          </p:nvSpPr>
          <p:spPr bwMode="auto">
            <a:xfrm>
              <a:off x="2819400" y="6172200"/>
              <a:ext cx="3886200" cy="584775"/>
            </a:xfrm>
            <a:prstGeom prst="rect">
              <a:avLst/>
            </a:prstGeom>
            <a:noFill/>
            <a:ln w="9525">
              <a:noFill/>
              <a:miter lim="800000"/>
              <a:headEnd/>
              <a:tailEnd/>
            </a:ln>
          </p:spPr>
          <p:txBody>
            <a:bodyPr wrap="square">
              <a:spAutoFit/>
            </a:bodyPr>
            <a:lstStyle/>
            <a:p>
              <a:pPr algn="just">
                <a:defRPr/>
              </a:pPr>
              <a:r>
                <a:rPr lang="en-US" sz="1600" b="1" dirty="0" smtClean="0">
                  <a:solidFill>
                    <a:schemeClr val="accent1">
                      <a:lumMod val="50000"/>
                    </a:schemeClr>
                  </a:solidFill>
                  <a:latin typeface="Pristina" pitchFamily="66" charset="0"/>
                </a:rPr>
                <a:t>ESWW10 Session 13 ,Cosmic Ray Detectors</a:t>
              </a:r>
            </a:p>
            <a:p>
              <a:pPr algn="ctr">
                <a:defRPr/>
              </a:pPr>
              <a:r>
                <a:rPr lang="en-US" sz="1600" b="1" dirty="0" smtClean="0">
                  <a:latin typeface="Pristina" pitchFamily="66" charset="0"/>
                </a:rPr>
                <a:t>Antwerp | 22.11.2013</a:t>
              </a:r>
            </a:p>
          </p:txBody>
        </p:sp>
        <p:pic>
          <p:nvPicPr>
            <p:cNvPr id="17" name="Picture 2" descr="C:\Research\Work\ESA\SN4\logo (2)\logo\cosray1.png"/>
            <p:cNvPicPr>
              <a:picLocks noChangeAspect="1" noChangeArrowheads="1"/>
            </p:cNvPicPr>
            <p:nvPr/>
          </p:nvPicPr>
          <p:blipFill>
            <a:blip r:embed="rId5" cstate="print"/>
            <a:srcRect/>
            <a:stretch>
              <a:fillRect/>
            </a:stretch>
          </p:blipFill>
          <p:spPr bwMode="auto">
            <a:xfrm>
              <a:off x="260132" y="6174830"/>
              <a:ext cx="1981200" cy="586273"/>
            </a:xfrm>
            <a:prstGeom prst="rect">
              <a:avLst/>
            </a:prstGeom>
            <a:noFill/>
          </p:spPr>
        </p:pic>
        <p:pic>
          <p:nvPicPr>
            <p:cNvPr id="18" name="Picture 4" descr="http://www.isnet.gr/images/logo.jpg"/>
            <p:cNvPicPr>
              <a:picLocks noChangeAspect="1" noChangeArrowheads="1"/>
            </p:cNvPicPr>
            <p:nvPr/>
          </p:nvPicPr>
          <p:blipFill>
            <a:blip r:embed="rId6" cstate="print"/>
            <a:srcRect/>
            <a:stretch>
              <a:fillRect/>
            </a:stretch>
          </p:blipFill>
          <p:spPr bwMode="auto">
            <a:xfrm>
              <a:off x="7194332" y="6174830"/>
              <a:ext cx="1676400" cy="553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9" name="Straight Connector 18"/>
            <p:cNvCxnSpPr/>
            <p:nvPr/>
          </p:nvCxnSpPr>
          <p:spPr>
            <a:xfrm>
              <a:off x="0" y="603819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798513"/>
          </a:xfrm>
          <a:prstGeom prst="rect">
            <a:avLst/>
          </a:prstGeom>
          <a:solidFill>
            <a:srgbClr val="D9D9D9"/>
          </a:solidFill>
          <a:ln w="9525">
            <a:noFill/>
            <a:round/>
            <a:headEnd/>
            <a:tailEnd/>
          </a:ln>
        </p:spPr>
        <p:txBody>
          <a:bodyPr wrap="none"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600" b="1" dirty="0">
                <a:solidFill>
                  <a:srgbClr val="FF0000"/>
                </a:solidFill>
                <a:latin typeface="Calibri" pitchFamily="34" charset="0"/>
              </a:rPr>
              <a:t>GLE </a:t>
            </a:r>
            <a:r>
              <a:rPr lang="en-US" sz="3600" b="1" dirty="0" smtClean="0">
                <a:solidFill>
                  <a:srgbClr val="FF0000"/>
                </a:solidFill>
                <a:latin typeface="Calibri" pitchFamily="34" charset="0"/>
              </a:rPr>
              <a:t>Alert: </a:t>
            </a:r>
            <a:r>
              <a:rPr lang="en-US" sz="3600" b="1" dirty="0">
                <a:solidFill>
                  <a:srgbClr val="FF0000"/>
                </a:solidFill>
                <a:latin typeface="Calibri" pitchFamily="34" charset="0"/>
              </a:rPr>
              <a:t>Physical Concept</a:t>
            </a:r>
            <a:endParaRPr lang="en-GB" sz="3600" b="1" dirty="0">
              <a:solidFill>
                <a:srgbClr val="FF0000"/>
              </a:solidFill>
              <a:latin typeface="Calibri" pitchFamily="34" charset="0"/>
            </a:endParaRPr>
          </a:p>
        </p:txBody>
      </p:sp>
      <p:pic>
        <p:nvPicPr>
          <p:cNvPr id="5" name="Picture 2"/>
          <p:cNvPicPr>
            <a:picLocks noChangeAspect="1" noChangeArrowheads="1"/>
          </p:cNvPicPr>
          <p:nvPr/>
        </p:nvPicPr>
        <p:blipFill>
          <a:blip r:embed="rId3" cstate="print"/>
          <a:srcRect/>
          <a:stretch>
            <a:fillRect/>
          </a:stretch>
        </p:blipFill>
        <p:spPr bwMode="auto">
          <a:xfrm>
            <a:off x="2286000" y="914400"/>
            <a:ext cx="6613456" cy="4038600"/>
          </a:xfrm>
          <a:prstGeom prst="rect">
            <a:avLst/>
          </a:prstGeom>
          <a:noFill/>
          <a:ln w="9525">
            <a:noFill/>
            <a:miter lim="800000"/>
            <a:headEnd/>
            <a:tailEnd/>
          </a:ln>
        </p:spPr>
      </p:pic>
      <p:sp>
        <p:nvSpPr>
          <p:cNvPr id="6" name="Text Box 7"/>
          <p:cNvSpPr txBox="1">
            <a:spLocks noChangeArrowheads="1"/>
          </p:cNvSpPr>
          <p:nvPr/>
        </p:nvSpPr>
        <p:spPr bwMode="auto">
          <a:xfrm>
            <a:off x="3124200" y="1371600"/>
            <a:ext cx="1190537" cy="369332"/>
          </a:xfrm>
          <a:prstGeom prst="rect">
            <a:avLst/>
          </a:prstGeom>
          <a:noFill/>
          <a:ln w="9525">
            <a:noFill/>
            <a:miter lim="800000"/>
            <a:headEnd/>
            <a:tailEnd/>
          </a:ln>
          <a:effectLst/>
        </p:spPr>
        <p:txBody>
          <a:bodyPr wrap="square">
            <a:spAutoFit/>
          </a:bodyPr>
          <a:lstStyle/>
          <a:p>
            <a:pPr>
              <a:spcBef>
                <a:spcPct val="50000"/>
              </a:spcBef>
            </a:pPr>
            <a:r>
              <a:rPr lang="en-US" b="1" dirty="0" smtClean="0">
                <a:solidFill>
                  <a:srgbClr val="FF0000"/>
                </a:solidFill>
                <a:effectLst>
                  <a:outerShdw blurRad="38100" dist="38100" dir="2700000" algn="tl">
                    <a:srgbClr val="000000">
                      <a:alpha val="43137"/>
                    </a:srgbClr>
                  </a:outerShdw>
                </a:effectLst>
              </a:rPr>
              <a:t>GOES</a:t>
            </a:r>
            <a:endParaRPr lang="el-GR" dirty="0">
              <a:solidFill>
                <a:srgbClr val="FF0000"/>
              </a:solidFill>
              <a:effectLst>
                <a:outerShdw blurRad="38100" dist="38100" dir="2700000" algn="tl">
                  <a:srgbClr val="000000">
                    <a:alpha val="43137"/>
                  </a:srgbClr>
                </a:outerShdw>
              </a:effectLst>
            </a:endParaRPr>
          </a:p>
        </p:txBody>
      </p:sp>
      <p:sp>
        <p:nvSpPr>
          <p:cNvPr id="7" name="Text Box 7"/>
          <p:cNvSpPr txBox="1">
            <a:spLocks noChangeArrowheads="1"/>
          </p:cNvSpPr>
          <p:nvPr/>
        </p:nvSpPr>
        <p:spPr bwMode="auto">
          <a:xfrm>
            <a:off x="3124200" y="2819400"/>
            <a:ext cx="1190537" cy="369332"/>
          </a:xfrm>
          <a:prstGeom prst="rect">
            <a:avLst/>
          </a:prstGeom>
          <a:noFill/>
          <a:ln w="9525">
            <a:noFill/>
            <a:miter lim="800000"/>
            <a:headEnd/>
            <a:tailEnd/>
          </a:ln>
          <a:effectLst/>
        </p:spPr>
        <p:txBody>
          <a:bodyPr wrap="square">
            <a:spAutoFit/>
          </a:bodyPr>
          <a:lstStyle/>
          <a:p>
            <a:pPr>
              <a:spcBef>
                <a:spcPct val="50000"/>
              </a:spcBef>
            </a:pPr>
            <a:r>
              <a:rPr lang="en-US" b="1" dirty="0" smtClean="0">
                <a:solidFill>
                  <a:srgbClr val="FF0000"/>
                </a:solidFill>
                <a:effectLst>
                  <a:outerShdw blurRad="38100" dist="38100" dir="2700000" algn="tl">
                    <a:srgbClr val="000000">
                      <a:alpha val="43137"/>
                    </a:srgbClr>
                  </a:outerShdw>
                </a:effectLst>
              </a:rPr>
              <a:t>NMs</a:t>
            </a:r>
            <a:endParaRPr lang="el-GR" dirty="0">
              <a:solidFill>
                <a:srgbClr val="FF0000"/>
              </a:solidFill>
              <a:effectLst>
                <a:outerShdw blurRad="38100" dist="38100" dir="2700000" algn="tl">
                  <a:srgbClr val="000000">
                    <a:alpha val="43137"/>
                  </a:srgbClr>
                </a:outerShdw>
              </a:effectLst>
            </a:endParaRPr>
          </a:p>
        </p:txBody>
      </p:sp>
      <p:cxnSp>
        <p:nvCxnSpPr>
          <p:cNvPr id="8" name="Straight Arrow Connector 7"/>
          <p:cNvCxnSpPr/>
          <p:nvPr/>
        </p:nvCxnSpPr>
        <p:spPr>
          <a:xfrm>
            <a:off x="4495800" y="3962400"/>
            <a:ext cx="208085" cy="345551"/>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5715002" y="1425855"/>
            <a:ext cx="152398" cy="174345"/>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5486400" y="1600200"/>
            <a:ext cx="76200" cy="304800"/>
          </a:xfrm>
          <a:prstGeom prst="straightConnector1">
            <a:avLst/>
          </a:prstGeom>
          <a:ln w="28575">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 Box 7"/>
          <p:cNvSpPr txBox="1">
            <a:spLocks noChangeArrowheads="1"/>
          </p:cNvSpPr>
          <p:nvPr/>
        </p:nvSpPr>
        <p:spPr bwMode="auto">
          <a:xfrm>
            <a:off x="4114800" y="3657600"/>
            <a:ext cx="609599" cy="276999"/>
          </a:xfrm>
          <a:prstGeom prst="rect">
            <a:avLst/>
          </a:prstGeom>
          <a:noFill/>
          <a:ln w="9525">
            <a:noFill/>
            <a:miter lim="800000"/>
            <a:headEnd/>
            <a:tailEnd/>
          </a:ln>
          <a:effectLst/>
        </p:spPr>
        <p:txBody>
          <a:bodyPr wrap="square">
            <a:spAutoFit/>
          </a:bodyPr>
          <a:lstStyle/>
          <a:p>
            <a:pPr>
              <a:spcBef>
                <a:spcPct val="50000"/>
              </a:spcBef>
            </a:pPr>
            <a:r>
              <a:rPr lang="en-US" sz="1200" b="1" dirty="0" smtClean="0">
                <a:effectLst>
                  <a:outerShdw blurRad="38100" dist="38100" dir="2700000" algn="tl">
                    <a:srgbClr val="000000">
                      <a:alpha val="43137"/>
                    </a:srgbClr>
                  </a:outerShdw>
                </a:effectLst>
              </a:rPr>
              <a:t>13:58 </a:t>
            </a:r>
            <a:endParaRPr lang="el-GR" sz="1200" dirty="0">
              <a:effectLst>
                <a:outerShdw blurRad="38100" dist="38100" dir="2700000" algn="tl">
                  <a:srgbClr val="000000">
                    <a:alpha val="43137"/>
                  </a:srgbClr>
                </a:outerShdw>
              </a:effectLst>
            </a:endParaRPr>
          </a:p>
        </p:txBody>
      </p:sp>
      <p:sp>
        <p:nvSpPr>
          <p:cNvPr id="12" name="Text Box 7"/>
          <p:cNvSpPr txBox="1">
            <a:spLocks noChangeArrowheads="1"/>
          </p:cNvSpPr>
          <p:nvPr/>
        </p:nvSpPr>
        <p:spPr bwMode="auto">
          <a:xfrm>
            <a:off x="5417515" y="1853795"/>
            <a:ext cx="2251518" cy="276999"/>
          </a:xfrm>
          <a:prstGeom prst="rect">
            <a:avLst/>
          </a:prstGeom>
          <a:noFill/>
          <a:ln w="9525">
            <a:noFill/>
            <a:miter lim="800000"/>
            <a:headEnd/>
            <a:tailEnd/>
          </a:ln>
          <a:effectLst/>
        </p:spPr>
        <p:txBody>
          <a:bodyPr wrap="square">
            <a:spAutoFit/>
          </a:bodyPr>
          <a:lstStyle/>
          <a:p>
            <a:pPr>
              <a:spcBef>
                <a:spcPct val="50000"/>
              </a:spcBef>
            </a:pPr>
            <a:r>
              <a:rPr lang="en-US" sz="1200" b="1" dirty="0" smtClean="0">
                <a:effectLst>
                  <a:outerShdw blurRad="38100" dist="38100" dir="2700000" algn="tl">
                    <a:srgbClr val="000000">
                      <a:alpha val="43137"/>
                    </a:srgbClr>
                  </a:outerShdw>
                </a:effectLst>
              </a:rPr>
              <a:t>14:21 @ &gt; 100 MeV </a:t>
            </a:r>
            <a:endParaRPr lang="el-GR" sz="1200" dirty="0">
              <a:effectLst>
                <a:outerShdw blurRad="38100" dist="38100" dir="2700000" algn="tl">
                  <a:srgbClr val="000000">
                    <a:alpha val="43137"/>
                  </a:srgbClr>
                </a:outerShdw>
              </a:effectLst>
            </a:endParaRPr>
          </a:p>
        </p:txBody>
      </p:sp>
      <p:sp>
        <p:nvSpPr>
          <p:cNvPr id="13" name="Text Box 7"/>
          <p:cNvSpPr txBox="1">
            <a:spLocks noChangeArrowheads="1"/>
          </p:cNvSpPr>
          <p:nvPr/>
        </p:nvSpPr>
        <p:spPr bwMode="auto">
          <a:xfrm>
            <a:off x="5867400" y="1509370"/>
            <a:ext cx="2144303" cy="276999"/>
          </a:xfrm>
          <a:prstGeom prst="rect">
            <a:avLst/>
          </a:prstGeom>
          <a:noFill/>
          <a:ln w="9525">
            <a:noFill/>
            <a:miter lim="800000"/>
            <a:headEnd/>
            <a:tailEnd/>
          </a:ln>
          <a:effectLst/>
        </p:spPr>
        <p:txBody>
          <a:bodyPr wrap="square">
            <a:spAutoFit/>
          </a:bodyPr>
          <a:lstStyle/>
          <a:p>
            <a:pPr>
              <a:spcBef>
                <a:spcPct val="50000"/>
              </a:spcBef>
            </a:pPr>
            <a:r>
              <a:rPr lang="en-US" sz="1200" b="1" dirty="0" smtClean="0">
                <a:effectLst>
                  <a:outerShdw blurRad="38100" dist="38100" dir="2700000" algn="tl">
                    <a:srgbClr val="000000">
                      <a:alpha val="43137"/>
                    </a:srgbClr>
                  </a:outerShdw>
                </a:effectLst>
              </a:rPr>
              <a:t>14:26 @ &gt; 10 MeV </a:t>
            </a:r>
            <a:endParaRPr lang="el-GR" sz="1200" dirty="0">
              <a:effectLst>
                <a:outerShdw blurRad="38100" dist="38100" dir="2700000" algn="tl">
                  <a:srgbClr val="000000">
                    <a:alpha val="43137"/>
                  </a:srgbClr>
                </a:outerShdw>
              </a:effectLst>
            </a:endParaRPr>
          </a:p>
        </p:txBody>
      </p:sp>
      <p:sp>
        <p:nvSpPr>
          <p:cNvPr id="28" name="Rectangle 27"/>
          <p:cNvSpPr/>
          <p:nvPr/>
        </p:nvSpPr>
        <p:spPr>
          <a:xfrm>
            <a:off x="152400" y="1169534"/>
            <a:ext cx="2133600" cy="2640466"/>
          </a:xfrm>
          <a:prstGeom prst="rect">
            <a:avLst/>
          </a:prstGeom>
        </p:spPr>
        <p:txBody>
          <a:bodyPr wrap="square">
            <a:spAutoFit/>
          </a:bodyPr>
          <a:lstStyle/>
          <a:p>
            <a:pPr marL="38100" algn="ctr">
              <a:lnSpc>
                <a:spcPct val="92000"/>
              </a:lnSpc>
              <a:buFontTx/>
              <a:buChar char="-"/>
              <a:tabLst>
                <a:tab pos="762000" algn="l"/>
                <a:tab pos="1485900" algn="l"/>
                <a:tab pos="2209800" algn="l"/>
                <a:tab pos="2933700" algn="l"/>
                <a:tab pos="3657600" algn="l"/>
                <a:tab pos="4381500" algn="l"/>
                <a:tab pos="5105400" algn="l"/>
                <a:tab pos="5829300" algn="l"/>
                <a:tab pos="6553200" algn="l"/>
                <a:tab pos="7277100" algn="l"/>
                <a:tab pos="8001000" algn="l"/>
                <a:tab pos="8267700" algn="l"/>
              </a:tabLst>
            </a:pPr>
            <a:r>
              <a:rPr lang="en-US" dirty="0" smtClean="0">
                <a:latin typeface="Calibri" pitchFamily="34" charset="0"/>
              </a:rPr>
              <a:t> Neutron monitors record particles with characteristic energies</a:t>
            </a:r>
            <a:r>
              <a:rPr lang="el-GR" dirty="0" smtClean="0">
                <a:latin typeface="Calibri" pitchFamily="34" charset="0"/>
              </a:rPr>
              <a:t> </a:t>
            </a:r>
            <a:endParaRPr lang="en-US" dirty="0" smtClean="0">
              <a:latin typeface="Calibri" pitchFamily="34" charset="0"/>
            </a:endParaRPr>
          </a:p>
          <a:p>
            <a:pPr marL="38100" algn="ctr">
              <a:lnSpc>
                <a:spcPct val="92000"/>
              </a:lnSpc>
              <a:tabLst>
                <a:tab pos="762000" algn="l"/>
                <a:tab pos="1485900" algn="l"/>
                <a:tab pos="2209800" algn="l"/>
                <a:tab pos="2933700" algn="l"/>
                <a:tab pos="3657600" algn="l"/>
                <a:tab pos="4381500" algn="l"/>
                <a:tab pos="5105400" algn="l"/>
                <a:tab pos="5829300" algn="l"/>
                <a:tab pos="6553200" algn="l"/>
                <a:tab pos="7277100" algn="l"/>
                <a:tab pos="8001000" algn="l"/>
                <a:tab pos="8267700" algn="l"/>
              </a:tabLst>
            </a:pPr>
            <a:r>
              <a:rPr lang="el-GR" dirty="0" smtClean="0">
                <a:solidFill>
                  <a:srgbClr val="FF0000"/>
                </a:solidFill>
                <a:latin typeface="Calibri" pitchFamily="34" charset="0"/>
              </a:rPr>
              <a:t>Ε &gt; </a:t>
            </a:r>
            <a:r>
              <a:rPr lang="en-US" dirty="0" smtClean="0">
                <a:solidFill>
                  <a:srgbClr val="FF0000"/>
                </a:solidFill>
                <a:latin typeface="Calibri" pitchFamily="34" charset="0"/>
              </a:rPr>
              <a:t>500MeV</a:t>
            </a:r>
          </a:p>
          <a:p>
            <a:pPr marL="38100" algn="ctr">
              <a:lnSpc>
                <a:spcPct val="92000"/>
              </a:lnSpc>
              <a:buFontTx/>
              <a:buChar char="-"/>
              <a:tabLst>
                <a:tab pos="762000" algn="l"/>
                <a:tab pos="1485900" algn="l"/>
                <a:tab pos="2209800" algn="l"/>
                <a:tab pos="2933700" algn="l"/>
                <a:tab pos="3657600" algn="l"/>
                <a:tab pos="4381500" algn="l"/>
                <a:tab pos="5105400" algn="l"/>
                <a:tab pos="5829300" algn="l"/>
                <a:tab pos="6553200" algn="l"/>
                <a:tab pos="7277100" algn="l"/>
                <a:tab pos="8001000" algn="l"/>
                <a:tab pos="8267700" algn="l"/>
              </a:tabLst>
            </a:pPr>
            <a:endParaRPr lang="en-US" dirty="0" smtClean="0">
              <a:solidFill>
                <a:srgbClr val="FF0000"/>
              </a:solidFill>
              <a:latin typeface="Calibri" pitchFamily="34" charset="0"/>
              <a:ea typeface="Lucida Grande" charset="0"/>
              <a:cs typeface="Lucida Grande" charset="0"/>
            </a:endParaRPr>
          </a:p>
          <a:p>
            <a:pPr marL="38100" algn="ctr">
              <a:lnSpc>
                <a:spcPct val="92000"/>
              </a:lnSpc>
              <a:tabLst>
                <a:tab pos="762000" algn="l"/>
                <a:tab pos="1485900" algn="l"/>
                <a:tab pos="2209800" algn="l"/>
                <a:tab pos="2933700" algn="l"/>
                <a:tab pos="3657600" algn="l"/>
                <a:tab pos="4381500" algn="l"/>
                <a:tab pos="5105400" algn="l"/>
                <a:tab pos="5829300" algn="l"/>
                <a:tab pos="6553200" algn="l"/>
                <a:tab pos="7277100" algn="l"/>
                <a:tab pos="8001000" algn="l"/>
                <a:tab pos="8267700" algn="l"/>
              </a:tabLst>
            </a:pPr>
            <a:r>
              <a:rPr lang="en-US" dirty="0" smtClean="0">
                <a:ea typeface="Lucida Grande" charset="0"/>
                <a:cs typeface="Lucida Grande" charset="0"/>
              </a:rPr>
              <a:t>-</a:t>
            </a:r>
            <a:r>
              <a:rPr lang="el-GR" dirty="0" smtClean="0">
                <a:latin typeface="Calibri" pitchFamily="34" charset="0"/>
              </a:rPr>
              <a:t> </a:t>
            </a:r>
            <a:r>
              <a:rPr lang="en-US" dirty="0" smtClean="0">
                <a:latin typeface="Calibri" pitchFamily="34" charset="0"/>
              </a:rPr>
              <a:t>These particles are very fast and reach the Earth promptly (</a:t>
            </a:r>
            <a:r>
              <a:rPr lang="en-US" dirty="0" smtClean="0">
                <a:solidFill>
                  <a:srgbClr val="FF0000"/>
                </a:solidFill>
                <a:latin typeface="Calibri" pitchFamily="34" charset="0"/>
              </a:rPr>
              <a:t>in several minutes</a:t>
            </a:r>
            <a:r>
              <a:rPr lang="en-US" dirty="0" smtClean="0">
                <a:latin typeface="Calibri" pitchFamily="34" charset="0"/>
              </a:rPr>
              <a:t>)</a:t>
            </a:r>
            <a:endParaRPr lang="el-GR" dirty="0" smtClean="0">
              <a:latin typeface="Calibri" pitchFamily="34" charset="0"/>
            </a:endParaRPr>
          </a:p>
        </p:txBody>
      </p:sp>
      <p:sp>
        <p:nvSpPr>
          <p:cNvPr id="29" name="Rectangle 2"/>
          <p:cNvSpPr>
            <a:spLocks noChangeArrowheads="1"/>
          </p:cNvSpPr>
          <p:nvPr/>
        </p:nvSpPr>
        <p:spPr bwMode="auto">
          <a:xfrm>
            <a:off x="2057400" y="5562600"/>
            <a:ext cx="2014078" cy="338554"/>
          </a:xfrm>
          <a:prstGeom prst="rect">
            <a:avLst/>
          </a:prstGeom>
        </p:spPr>
        <p:txBody>
          <a:bodyPr wrap="none">
            <a:spAutoFit/>
          </a:bodyPr>
          <a:lstStyle/>
          <a:p>
            <a:r>
              <a:rPr lang="en-US" sz="1600" i="1" dirty="0" err="1" smtClean="0">
                <a:latin typeface="Calibri" pitchFamily="34" charset="0"/>
              </a:rPr>
              <a:t>Kuwabara</a:t>
            </a:r>
            <a:r>
              <a:rPr lang="en-US" sz="1600" i="1" dirty="0" smtClean="0">
                <a:latin typeface="Calibri" pitchFamily="34" charset="0"/>
              </a:rPr>
              <a:t> </a:t>
            </a:r>
            <a:r>
              <a:rPr lang="en-US" sz="1600" i="1" dirty="0">
                <a:latin typeface="Calibri" pitchFamily="34" charset="0"/>
              </a:rPr>
              <a:t>et al., </a:t>
            </a:r>
            <a:r>
              <a:rPr lang="en-US" sz="1600" i="1" dirty="0" smtClean="0">
                <a:latin typeface="Calibri" pitchFamily="34" charset="0"/>
              </a:rPr>
              <a:t>2006</a:t>
            </a:r>
            <a:endParaRPr lang="el-GR" sz="1600" i="1" dirty="0"/>
          </a:p>
        </p:txBody>
      </p:sp>
      <p:sp>
        <p:nvSpPr>
          <p:cNvPr id="30" name="Rectangle 2"/>
          <p:cNvSpPr>
            <a:spLocks noChangeArrowheads="1"/>
          </p:cNvSpPr>
          <p:nvPr/>
        </p:nvSpPr>
        <p:spPr bwMode="auto">
          <a:xfrm>
            <a:off x="152400" y="5638800"/>
            <a:ext cx="1837875" cy="338554"/>
          </a:xfrm>
          <a:prstGeom prst="rect">
            <a:avLst/>
          </a:prstGeom>
          <a:noFill/>
          <a:ln w="9525">
            <a:noFill/>
            <a:miter lim="800000"/>
            <a:headEnd/>
            <a:tailEnd/>
          </a:ln>
        </p:spPr>
        <p:txBody>
          <a:bodyPr wrap="none">
            <a:spAutoFit/>
          </a:bodyPr>
          <a:lstStyle/>
          <a:p>
            <a:r>
              <a:rPr lang="en-US" sz="1600" i="1" dirty="0" smtClean="0">
                <a:latin typeface="Calibri" pitchFamily="34" charset="0"/>
              </a:rPr>
              <a:t>Dorman et </a:t>
            </a:r>
            <a:r>
              <a:rPr lang="en-US" sz="1600" i="1" dirty="0">
                <a:latin typeface="Calibri" pitchFamily="34" charset="0"/>
              </a:rPr>
              <a:t>al., </a:t>
            </a:r>
            <a:r>
              <a:rPr lang="en-US" sz="1600" i="1" dirty="0" smtClean="0">
                <a:latin typeface="Calibri" pitchFamily="34" charset="0"/>
              </a:rPr>
              <a:t>2003</a:t>
            </a:r>
            <a:endParaRPr lang="el-GR" sz="1600" i="1" dirty="0"/>
          </a:p>
        </p:txBody>
      </p:sp>
      <p:sp>
        <p:nvSpPr>
          <p:cNvPr id="31" name="Rectangle 2"/>
          <p:cNvSpPr>
            <a:spLocks noChangeArrowheads="1"/>
          </p:cNvSpPr>
          <p:nvPr/>
        </p:nvSpPr>
        <p:spPr bwMode="auto">
          <a:xfrm>
            <a:off x="4343400" y="5638800"/>
            <a:ext cx="1829860" cy="338554"/>
          </a:xfrm>
          <a:prstGeom prst="rect">
            <a:avLst/>
          </a:prstGeom>
          <a:noFill/>
          <a:ln w="9525">
            <a:noFill/>
            <a:miter lim="800000"/>
            <a:headEnd/>
            <a:tailEnd/>
          </a:ln>
        </p:spPr>
        <p:txBody>
          <a:bodyPr wrap="none">
            <a:spAutoFit/>
          </a:bodyPr>
          <a:lstStyle/>
          <a:p>
            <a:r>
              <a:rPr lang="en-US" sz="1600" i="1" dirty="0" err="1" smtClean="0">
                <a:latin typeface="Calibri" pitchFamily="34" charset="0"/>
              </a:rPr>
              <a:t>Anashin</a:t>
            </a:r>
            <a:r>
              <a:rPr lang="en-US" sz="1600" i="1" dirty="0" smtClean="0">
                <a:latin typeface="Calibri" pitchFamily="34" charset="0"/>
              </a:rPr>
              <a:t> et al., 2009</a:t>
            </a:r>
          </a:p>
        </p:txBody>
      </p:sp>
      <p:sp>
        <p:nvSpPr>
          <p:cNvPr id="32" name="17 - Ορθογώνιο"/>
          <p:cNvSpPr/>
          <p:nvPr/>
        </p:nvSpPr>
        <p:spPr>
          <a:xfrm>
            <a:off x="5730845" y="4002025"/>
            <a:ext cx="265542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1200" b="1" dirty="0" smtClean="0">
                <a:solidFill>
                  <a:schemeClr val="bg1">
                    <a:lumMod val="75000"/>
                  </a:schemeClr>
                </a:solidFill>
              </a:rPr>
              <a:t>Figure  credit: </a:t>
            </a:r>
            <a:r>
              <a:rPr lang="en-US" sz="1200" b="1" i="1" dirty="0" err="1" smtClean="0">
                <a:solidFill>
                  <a:schemeClr val="bg1">
                    <a:lumMod val="75000"/>
                  </a:schemeClr>
                </a:solidFill>
              </a:rPr>
              <a:t>Kuwabara</a:t>
            </a:r>
            <a:r>
              <a:rPr lang="en-US" sz="1200" b="1" i="1" dirty="0" smtClean="0">
                <a:solidFill>
                  <a:schemeClr val="bg1">
                    <a:lumMod val="75000"/>
                  </a:schemeClr>
                </a:solidFill>
              </a:rPr>
              <a:t> et al., 2006</a:t>
            </a:r>
            <a:endParaRPr lang="en-US" sz="1200" b="1" i="1" dirty="0">
              <a:solidFill>
                <a:schemeClr val="bg1">
                  <a:lumMod val="75000"/>
                </a:schemeClr>
              </a:solidFill>
              <a:effectLst>
                <a:outerShdw blurRad="38100" dist="38100" dir="2700000" algn="tl">
                  <a:srgbClr val="000000">
                    <a:alpha val="43137"/>
                  </a:srgbClr>
                </a:outerShdw>
              </a:effectLst>
            </a:endParaRPr>
          </a:p>
        </p:txBody>
      </p:sp>
      <p:sp>
        <p:nvSpPr>
          <p:cNvPr id="39" name="Rectangle 2"/>
          <p:cNvSpPr>
            <a:spLocks noChangeArrowheads="1"/>
          </p:cNvSpPr>
          <p:nvPr/>
        </p:nvSpPr>
        <p:spPr bwMode="auto">
          <a:xfrm>
            <a:off x="6400800" y="5486400"/>
            <a:ext cx="2280432" cy="338554"/>
          </a:xfrm>
          <a:prstGeom prst="rect">
            <a:avLst/>
          </a:prstGeom>
          <a:noFill/>
          <a:ln w="9525">
            <a:noFill/>
            <a:miter lim="800000"/>
            <a:headEnd/>
            <a:tailEnd/>
          </a:ln>
        </p:spPr>
        <p:txBody>
          <a:bodyPr wrap="none">
            <a:spAutoFit/>
          </a:bodyPr>
          <a:lstStyle/>
          <a:p>
            <a:r>
              <a:rPr lang="en-US" sz="1600" i="1" dirty="0" err="1" smtClean="0">
                <a:latin typeface="Calibri" pitchFamily="34" charset="0"/>
              </a:rPr>
              <a:t>Souvatzoglou</a:t>
            </a:r>
            <a:r>
              <a:rPr lang="en-US" sz="1600" i="1" dirty="0" smtClean="0">
                <a:latin typeface="Calibri" pitchFamily="34" charset="0"/>
              </a:rPr>
              <a:t> </a:t>
            </a:r>
            <a:r>
              <a:rPr lang="en-US" sz="1600" i="1" dirty="0">
                <a:latin typeface="Calibri" pitchFamily="34" charset="0"/>
              </a:rPr>
              <a:t>et al., </a:t>
            </a:r>
            <a:r>
              <a:rPr lang="en-US" sz="1600" i="1" dirty="0" smtClean="0">
                <a:latin typeface="Calibri" pitchFamily="34" charset="0"/>
              </a:rPr>
              <a:t>2009</a:t>
            </a:r>
            <a:endParaRPr lang="el-GR" sz="1600" i="1" dirty="0"/>
          </a:p>
        </p:txBody>
      </p:sp>
      <p:sp>
        <p:nvSpPr>
          <p:cNvPr id="23" name="Rectangle 22"/>
          <p:cNvSpPr/>
          <p:nvPr/>
        </p:nvSpPr>
        <p:spPr>
          <a:xfrm>
            <a:off x="381000" y="4876800"/>
            <a:ext cx="8382000" cy="646331"/>
          </a:xfrm>
          <a:prstGeom prst="rect">
            <a:avLst/>
          </a:prstGeom>
        </p:spPr>
        <p:txBody>
          <a:bodyPr wrap="square">
            <a:spAutoFit/>
          </a:bodyPr>
          <a:lstStyle/>
          <a:p>
            <a:r>
              <a:rPr lang="en-US" dirty="0" smtClean="0">
                <a:latin typeface="Calibri" pitchFamily="34" charset="0"/>
              </a:rPr>
              <a:t>- The </a:t>
            </a:r>
            <a:r>
              <a:rPr lang="en-US" b="1" dirty="0" smtClean="0">
                <a:solidFill>
                  <a:srgbClr val="FF0000"/>
                </a:solidFill>
                <a:effectLst>
                  <a:outerShdw blurRad="38100" dist="38100" dir="2700000" algn="tl">
                    <a:srgbClr val="000000">
                      <a:alpha val="43137"/>
                    </a:srgbClr>
                  </a:outerShdw>
                </a:effectLst>
                <a:latin typeface="Calibri" pitchFamily="34" charset="0"/>
              </a:rPr>
              <a:t>start time </a:t>
            </a:r>
            <a:r>
              <a:rPr lang="en-US" dirty="0" smtClean="0">
                <a:latin typeface="Calibri" pitchFamily="34" charset="0"/>
              </a:rPr>
              <a:t>of the intensity increase in neutron monitors is </a:t>
            </a:r>
            <a:r>
              <a:rPr lang="en-US" b="1" dirty="0" smtClean="0">
                <a:solidFill>
                  <a:srgbClr val="FF0000"/>
                </a:solidFill>
                <a:effectLst>
                  <a:outerShdw blurRad="38100" dist="38100" dir="2700000" algn="tl">
                    <a:srgbClr val="000000">
                      <a:alpha val="43137"/>
                    </a:srgbClr>
                  </a:outerShdw>
                </a:effectLst>
                <a:latin typeface="Calibri" pitchFamily="34" charset="0"/>
              </a:rPr>
              <a:t>much earlier </a:t>
            </a:r>
            <a:r>
              <a:rPr lang="en-US" dirty="0" smtClean="0">
                <a:latin typeface="Calibri" pitchFamily="34" charset="0"/>
              </a:rPr>
              <a:t>than that of the lower energy proton flux</a:t>
            </a:r>
            <a:endParaRPr lang="el-GR" dirty="0"/>
          </a:p>
        </p:txBody>
      </p:sp>
      <p:grpSp>
        <p:nvGrpSpPr>
          <p:cNvPr id="24" name="Group 23"/>
          <p:cNvGrpSpPr/>
          <p:nvPr/>
        </p:nvGrpSpPr>
        <p:grpSpPr>
          <a:xfrm>
            <a:off x="0" y="6038196"/>
            <a:ext cx="9144000" cy="722907"/>
            <a:chOff x="0" y="6038196"/>
            <a:chExt cx="9144000" cy="722907"/>
          </a:xfrm>
        </p:grpSpPr>
        <p:sp>
          <p:nvSpPr>
            <p:cNvPr id="25" name="TextBox 19"/>
            <p:cNvSpPr txBox="1">
              <a:spLocks noChangeArrowheads="1"/>
            </p:cNvSpPr>
            <p:nvPr/>
          </p:nvSpPr>
          <p:spPr bwMode="auto">
            <a:xfrm>
              <a:off x="2819400" y="6172200"/>
              <a:ext cx="3886200" cy="584775"/>
            </a:xfrm>
            <a:prstGeom prst="rect">
              <a:avLst/>
            </a:prstGeom>
            <a:noFill/>
            <a:ln w="9525">
              <a:noFill/>
              <a:miter lim="800000"/>
              <a:headEnd/>
              <a:tailEnd/>
            </a:ln>
          </p:spPr>
          <p:txBody>
            <a:bodyPr wrap="square">
              <a:spAutoFit/>
            </a:bodyPr>
            <a:lstStyle/>
            <a:p>
              <a:pPr algn="just">
                <a:defRPr/>
              </a:pPr>
              <a:r>
                <a:rPr lang="en-US" sz="1600" b="1" dirty="0" smtClean="0">
                  <a:solidFill>
                    <a:schemeClr val="accent1">
                      <a:lumMod val="50000"/>
                    </a:schemeClr>
                  </a:solidFill>
                  <a:latin typeface="Pristina" pitchFamily="66" charset="0"/>
                </a:rPr>
                <a:t>ESWW10 Session 13 ,Cosmic Ray Detectors</a:t>
              </a:r>
            </a:p>
            <a:p>
              <a:pPr algn="ctr">
                <a:defRPr/>
              </a:pPr>
              <a:r>
                <a:rPr lang="en-US" sz="1600" b="1" dirty="0" smtClean="0">
                  <a:latin typeface="Pristina" pitchFamily="66" charset="0"/>
                </a:rPr>
                <a:t>Antwerp | 22.11.2013</a:t>
              </a:r>
            </a:p>
          </p:txBody>
        </p:sp>
        <p:pic>
          <p:nvPicPr>
            <p:cNvPr id="26" name="Picture 2" descr="C:\Research\Work\ESA\SN4\logo (2)\logo\cosray1.png"/>
            <p:cNvPicPr>
              <a:picLocks noChangeAspect="1" noChangeArrowheads="1"/>
            </p:cNvPicPr>
            <p:nvPr/>
          </p:nvPicPr>
          <p:blipFill>
            <a:blip r:embed="rId4" cstate="print"/>
            <a:srcRect/>
            <a:stretch>
              <a:fillRect/>
            </a:stretch>
          </p:blipFill>
          <p:spPr bwMode="auto">
            <a:xfrm>
              <a:off x="260132" y="6174830"/>
              <a:ext cx="1981200" cy="586273"/>
            </a:xfrm>
            <a:prstGeom prst="rect">
              <a:avLst/>
            </a:prstGeom>
            <a:noFill/>
          </p:spPr>
        </p:pic>
        <p:pic>
          <p:nvPicPr>
            <p:cNvPr id="27" name="Picture 4" descr="http://www.isnet.gr/images/logo.jpg"/>
            <p:cNvPicPr>
              <a:picLocks noChangeAspect="1" noChangeArrowheads="1"/>
            </p:cNvPicPr>
            <p:nvPr/>
          </p:nvPicPr>
          <p:blipFill>
            <a:blip r:embed="rId5" cstate="print"/>
            <a:srcRect/>
            <a:stretch>
              <a:fillRect/>
            </a:stretch>
          </p:blipFill>
          <p:spPr bwMode="auto">
            <a:xfrm>
              <a:off x="7194332" y="6174830"/>
              <a:ext cx="1676400" cy="553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38" name="Straight Connector 37"/>
            <p:cNvCxnSpPr/>
            <p:nvPr/>
          </p:nvCxnSpPr>
          <p:spPr>
            <a:xfrm>
              <a:off x="0" y="603819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110 - Ορθογώνιο"/>
          <p:cNvSpPr/>
          <p:nvPr/>
        </p:nvSpPr>
        <p:spPr>
          <a:xfrm>
            <a:off x="19050" y="1581150"/>
            <a:ext cx="609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N(t)</a:t>
            </a:r>
            <a:endParaRPr lang="en-US" dirty="0">
              <a:solidFill>
                <a:schemeClr val="tx1"/>
              </a:solidFill>
            </a:endParaRPr>
          </a:p>
        </p:txBody>
      </p:sp>
      <p:pic>
        <p:nvPicPr>
          <p:cNvPr id="37891" name="Picture 3"/>
          <p:cNvPicPr>
            <a:picLocks noChangeAspect="1" noChangeArrowheads="1"/>
          </p:cNvPicPr>
          <p:nvPr/>
        </p:nvPicPr>
        <p:blipFill>
          <a:blip r:embed="rId4" cstate="print"/>
          <a:srcRect/>
          <a:stretch>
            <a:fillRect/>
          </a:stretch>
        </p:blipFill>
        <p:spPr bwMode="auto">
          <a:xfrm>
            <a:off x="326223" y="1026228"/>
            <a:ext cx="6760377" cy="3429000"/>
          </a:xfrm>
          <a:prstGeom prst="rect">
            <a:avLst/>
          </a:prstGeom>
          <a:noFill/>
          <a:ln w="9525">
            <a:noFill/>
            <a:miter lim="800000"/>
            <a:headEnd/>
            <a:tailEnd/>
          </a:ln>
        </p:spPr>
      </p:pic>
      <p:grpSp>
        <p:nvGrpSpPr>
          <p:cNvPr id="37" name="Group 36"/>
          <p:cNvGrpSpPr/>
          <p:nvPr/>
        </p:nvGrpSpPr>
        <p:grpSpPr>
          <a:xfrm>
            <a:off x="5566800" y="2752725"/>
            <a:ext cx="3536405" cy="752475"/>
            <a:chOff x="5943600" y="2346434"/>
            <a:chExt cx="3536405" cy="752475"/>
          </a:xfrm>
        </p:grpSpPr>
        <p:pic>
          <p:nvPicPr>
            <p:cNvPr id="32774" name="Picture 6"/>
            <p:cNvPicPr>
              <a:picLocks noChangeAspect="1" noChangeArrowheads="1"/>
            </p:cNvPicPr>
            <p:nvPr/>
          </p:nvPicPr>
          <p:blipFill>
            <a:blip r:embed="rId5" cstate="print"/>
            <a:srcRect b="36000"/>
            <a:stretch>
              <a:fillRect/>
            </a:stretch>
          </p:blipFill>
          <p:spPr bwMode="auto">
            <a:xfrm>
              <a:off x="5943600" y="2438400"/>
              <a:ext cx="1238250" cy="457200"/>
            </a:xfrm>
            <a:prstGeom prst="rect">
              <a:avLst/>
            </a:prstGeom>
            <a:noFill/>
            <a:ln w="9525">
              <a:noFill/>
              <a:miter lim="800000"/>
              <a:headEnd/>
              <a:tailEnd/>
            </a:ln>
          </p:spPr>
        </p:pic>
        <p:pic>
          <p:nvPicPr>
            <p:cNvPr id="32775" name="Picture 7"/>
            <p:cNvPicPr>
              <a:picLocks noChangeAspect="1" noChangeArrowheads="1"/>
            </p:cNvPicPr>
            <p:nvPr/>
          </p:nvPicPr>
          <p:blipFill>
            <a:blip r:embed="rId6" cstate="print"/>
            <a:srcRect/>
            <a:stretch>
              <a:fillRect/>
            </a:stretch>
          </p:blipFill>
          <p:spPr bwMode="auto">
            <a:xfrm>
              <a:off x="7165430" y="2346434"/>
              <a:ext cx="2314575" cy="752475"/>
            </a:xfrm>
            <a:prstGeom prst="rect">
              <a:avLst/>
            </a:prstGeom>
            <a:noFill/>
            <a:ln w="9525">
              <a:noFill/>
              <a:miter lim="800000"/>
              <a:headEnd/>
              <a:tailEnd/>
            </a:ln>
          </p:spPr>
        </p:pic>
      </p:grpSp>
      <p:sp>
        <p:nvSpPr>
          <p:cNvPr id="9" name="Rectangle 2"/>
          <p:cNvSpPr>
            <a:spLocks noChangeArrowheads="1"/>
          </p:cNvSpPr>
          <p:nvPr/>
        </p:nvSpPr>
        <p:spPr bwMode="auto">
          <a:xfrm>
            <a:off x="0" y="0"/>
            <a:ext cx="9144000" cy="798513"/>
          </a:xfrm>
          <a:prstGeom prst="rect">
            <a:avLst/>
          </a:prstGeom>
          <a:solidFill>
            <a:srgbClr val="D9D9D9"/>
          </a:solidFill>
          <a:ln w="9525">
            <a:noFill/>
            <a:round/>
            <a:headEnd/>
            <a:tailEnd/>
          </a:ln>
        </p:spPr>
        <p:txBody>
          <a:bodyPr wrap="none"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b="1" dirty="0" smtClean="0">
                <a:solidFill>
                  <a:srgbClr val="FF0000"/>
                </a:solidFill>
                <a:latin typeface="Calibri" pitchFamily="34" charset="0"/>
              </a:rPr>
              <a:t>Implementation of the GLE Alert</a:t>
            </a:r>
            <a:endParaRPr lang="en-GB" sz="3600" b="1" i="1" dirty="0">
              <a:solidFill>
                <a:srgbClr val="FF0000"/>
              </a:solidFill>
              <a:latin typeface="Calibri" pitchFamily="34" charset="0"/>
            </a:endParaRPr>
          </a:p>
        </p:txBody>
      </p:sp>
      <p:sp>
        <p:nvSpPr>
          <p:cNvPr id="327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327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3" name="Rectangle 22"/>
          <p:cNvSpPr/>
          <p:nvPr/>
        </p:nvSpPr>
        <p:spPr>
          <a:xfrm>
            <a:off x="3581400" y="4409326"/>
            <a:ext cx="2438400" cy="738664"/>
          </a:xfrm>
          <a:prstGeom prst="rect">
            <a:avLst/>
          </a:prstGeom>
        </p:spPr>
        <p:txBody>
          <a:bodyPr wrap="square">
            <a:spAutoFit/>
          </a:bodyPr>
          <a:lstStyle/>
          <a:p>
            <a:pPr algn="ctr"/>
            <a:r>
              <a:rPr lang="en-US" sz="1400" b="1" dirty="0" smtClean="0">
                <a:solidFill>
                  <a:srgbClr val="FF0000"/>
                </a:solidFill>
                <a:latin typeface="Cambria" pitchFamily="18" charset="0"/>
              </a:rPr>
              <a:t>Ts:</a:t>
            </a:r>
            <a:r>
              <a:rPr lang="en-US" sz="1400" b="1" dirty="0" smtClean="0">
                <a:latin typeface="Cambria" pitchFamily="18" charset="0"/>
              </a:rPr>
              <a:t> minutes waiting for the next NM station to enter a ‘Station Alert’ </a:t>
            </a:r>
            <a:endParaRPr lang="el-GR" sz="1400" b="1" dirty="0">
              <a:latin typeface="Cambria" pitchFamily="18" charset="0"/>
            </a:endParaRPr>
          </a:p>
        </p:txBody>
      </p:sp>
      <p:cxnSp>
        <p:nvCxnSpPr>
          <p:cNvPr id="24" name="Straight Arrow Connector 23"/>
          <p:cNvCxnSpPr/>
          <p:nvPr/>
        </p:nvCxnSpPr>
        <p:spPr>
          <a:xfrm>
            <a:off x="5791200" y="2667000"/>
            <a:ext cx="214875" cy="203309"/>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4953000" y="2359223"/>
            <a:ext cx="1676400" cy="307777"/>
          </a:xfrm>
          <a:prstGeom prst="rect">
            <a:avLst/>
          </a:prstGeom>
        </p:spPr>
        <p:txBody>
          <a:bodyPr wrap="square">
            <a:spAutoFit/>
          </a:bodyPr>
          <a:lstStyle/>
          <a:p>
            <a:r>
              <a:rPr lang="en-US" sz="1400" b="1" dirty="0" smtClean="0">
                <a:latin typeface="Cambria" pitchFamily="18" charset="0"/>
              </a:rPr>
              <a:t>Moving  average</a:t>
            </a:r>
            <a:endParaRPr lang="el-GR" sz="1400" b="1" dirty="0"/>
          </a:p>
        </p:txBody>
      </p:sp>
      <p:sp>
        <p:nvSpPr>
          <p:cNvPr id="27" name="Rectangle 26"/>
          <p:cNvSpPr/>
          <p:nvPr/>
        </p:nvSpPr>
        <p:spPr>
          <a:xfrm>
            <a:off x="7700400" y="3581400"/>
            <a:ext cx="1443600" cy="523220"/>
          </a:xfrm>
          <a:prstGeom prst="rect">
            <a:avLst/>
          </a:prstGeom>
        </p:spPr>
        <p:txBody>
          <a:bodyPr wrap="none">
            <a:spAutoFit/>
          </a:bodyPr>
          <a:lstStyle/>
          <a:p>
            <a:r>
              <a:rPr lang="en-US" sz="1400" b="1" dirty="0" smtClean="0">
                <a:latin typeface="Cambria" pitchFamily="18" charset="0"/>
              </a:rPr>
              <a:t>Measurements </a:t>
            </a:r>
          </a:p>
          <a:p>
            <a:pPr algn="ctr"/>
            <a:r>
              <a:rPr lang="en-US" sz="1400" b="1" dirty="0" smtClean="0">
                <a:latin typeface="Cambria" pitchFamily="18" charset="0"/>
              </a:rPr>
              <a:t>of a NM</a:t>
            </a:r>
            <a:endParaRPr lang="el-GR" sz="1400" b="1" dirty="0"/>
          </a:p>
        </p:txBody>
      </p:sp>
      <p:sp>
        <p:nvSpPr>
          <p:cNvPr id="28" name="Rectangle 27"/>
          <p:cNvSpPr/>
          <p:nvPr/>
        </p:nvSpPr>
        <p:spPr>
          <a:xfrm>
            <a:off x="6248400" y="1447800"/>
            <a:ext cx="2287165" cy="307777"/>
          </a:xfrm>
          <a:prstGeom prst="rect">
            <a:avLst/>
          </a:prstGeom>
        </p:spPr>
        <p:txBody>
          <a:bodyPr wrap="none">
            <a:spAutoFit/>
          </a:bodyPr>
          <a:lstStyle/>
          <a:p>
            <a:r>
              <a:rPr lang="en-US" sz="1400" b="1" dirty="0" smtClean="0">
                <a:latin typeface="Cambria" pitchFamily="18" charset="0"/>
              </a:rPr>
              <a:t>Moving threshold of a NM</a:t>
            </a:r>
            <a:endParaRPr lang="el-GR" sz="1400" b="1" dirty="0"/>
          </a:p>
        </p:txBody>
      </p:sp>
      <p:cxnSp>
        <p:nvCxnSpPr>
          <p:cNvPr id="31" name="Straight Arrow Connector 30"/>
          <p:cNvCxnSpPr/>
          <p:nvPr/>
        </p:nvCxnSpPr>
        <p:spPr>
          <a:xfrm>
            <a:off x="3429000" y="4114800"/>
            <a:ext cx="152400" cy="3048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 name="Picture 4"/>
          <p:cNvPicPr>
            <a:picLocks noChangeAspect="1" noChangeArrowheads="1"/>
          </p:cNvPicPr>
          <p:nvPr/>
        </p:nvPicPr>
        <p:blipFill>
          <a:blip r:embed="rId7" cstate="print"/>
          <a:srcRect/>
          <a:stretch>
            <a:fillRect/>
          </a:stretch>
        </p:blipFill>
        <p:spPr bwMode="auto">
          <a:xfrm>
            <a:off x="6019800" y="1676400"/>
            <a:ext cx="2628900" cy="542925"/>
          </a:xfrm>
          <a:prstGeom prst="rect">
            <a:avLst/>
          </a:prstGeom>
          <a:noFill/>
          <a:ln w="9525">
            <a:noFill/>
            <a:miter lim="800000"/>
            <a:headEnd/>
            <a:tailEnd/>
          </a:ln>
        </p:spPr>
      </p:pic>
      <p:sp>
        <p:nvSpPr>
          <p:cNvPr id="36" name="Rectangle 22"/>
          <p:cNvSpPr/>
          <p:nvPr/>
        </p:nvSpPr>
        <p:spPr>
          <a:xfrm>
            <a:off x="152400" y="4495800"/>
            <a:ext cx="2057400" cy="738664"/>
          </a:xfrm>
          <a:prstGeom prst="rect">
            <a:avLst/>
          </a:prstGeom>
        </p:spPr>
        <p:txBody>
          <a:bodyPr wrap="square">
            <a:spAutoFit/>
          </a:bodyPr>
          <a:lstStyle/>
          <a:p>
            <a:pPr algn="ctr"/>
            <a:r>
              <a:rPr lang="en-US" sz="1400" b="1" dirty="0" smtClean="0">
                <a:solidFill>
                  <a:srgbClr val="FF0000"/>
                </a:solidFill>
                <a:latin typeface="Cambria" pitchFamily="18" charset="0"/>
              </a:rPr>
              <a:t>Tm:</a:t>
            </a:r>
            <a:r>
              <a:rPr lang="en-US" sz="1400" b="1" dirty="0" smtClean="0">
                <a:latin typeface="Cambria" pitchFamily="18" charset="0"/>
              </a:rPr>
              <a:t> baseline period, </a:t>
            </a:r>
            <a:r>
              <a:rPr lang="en-US" sz="1400" b="1" i="1" dirty="0" smtClean="0">
                <a:latin typeface="Cambria" pitchFamily="18" charset="0"/>
              </a:rPr>
              <a:t>N</a:t>
            </a:r>
            <a:r>
              <a:rPr lang="en-US" sz="1400" b="1" dirty="0" smtClean="0">
                <a:latin typeface="Cambria" pitchFamily="18" charset="0"/>
              </a:rPr>
              <a:t> preceding minutes, averaging time</a:t>
            </a:r>
            <a:endParaRPr lang="el-GR" sz="1400" b="1" dirty="0">
              <a:latin typeface="Cambria" pitchFamily="18" charset="0"/>
            </a:endParaRPr>
          </a:p>
        </p:txBody>
      </p:sp>
      <p:cxnSp>
        <p:nvCxnSpPr>
          <p:cNvPr id="38" name="Straight Arrow Connector 30"/>
          <p:cNvCxnSpPr/>
          <p:nvPr/>
        </p:nvCxnSpPr>
        <p:spPr>
          <a:xfrm flipH="1">
            <a:off x="1295400" y="4191000"/>
            <a:ext cx="152400" cy="2286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0"/>
          <p:cNvCxnSpPr/>
          <p:nvPr/>
        </p:nvCxnSpPr>
        <p:spPr>
          <a:xfrm>
            <a:off x="2438400" y="4129356"/>
            <a:ext cx="0" cy="381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5" name="Rectangle 22"/>
          <p:cNvSpPr/>
          <p:nvPr/>
        </p:nvSpPr>
        <p:spPr>
          <a:xfrm>
            <a:off x="2143874" y="4504364"/>
            <a:ext cx="1219200" cy="523220"/>
          </a:xfrm>
          <a:prstGeom prst="rect">
            <a:avLst/>
          </a:prstGeom>
        </p:spPr>
        <p:txBody>
          <a:bodyPr wrap="square">
            <a:spAutoFit/>
          </a:bodyPr>
          <a:lstStyle/>
          <a:p>
            <a:pPr algn="ctr"/>
            <a:r>
              <a:rPr lang="en-US" sz="1400" b="1" dirty="0" smtClean="0">
                <a:solidFill>
                  <a:srgbClr val="FF0000"/>
                </a:solidFill>
                <a:latin typeface="Cambria" pitchFamily="18" charset="0"/>
              </a:rPr>
              <a:t>Td:</a:t>
            </a:r>
            <a:r>
              <a:rPr lang="en-US" sz="1400" b="1" dirty="0" smtClean="0">
                <a:latin typeface="Cambria" pitchFamily="18" charset="0"/>
              </a:rPr>
              <a:t> Current time - </a:t>
            </a:r>
            <a:r>
              <a:rPr lang="en-US" sz="1400" b="1" dirty="0" smtClean="0">
                <a:solidFill>
                  <a:srgbClr val="FF0000"/>
                </a:solidFill>
                <a:latin typeface="Cambria" pitchFamily="18" charset="0"/>
              </a:rPr>
              <a:t>Tm</a:t>
            </a:r>
            <a:endParaRPr lang="el-GR" sz="1400" b="1" dirty="0">
              <a:solidFill>
                <a:srgbClr val="FF0000"/>
              </a:solidFill>
              <a:latin typeface="Cambria" pitchFamily="18" charset="0"/>
            </a:endParaRPr>
          </a:p>
        </p:txBody>
      </p:sp>
      <p:cxnSp>
        <p:nvCxnSpPr>
          <p:cNvPr id="53" name="Straight Arrow Connector 30"/>
          <p:cNvCxnSpPr/>
          <p:nvPr/>
        </p:nvCxnSpPr>
        <p:spPr>
          <a:xfrm flipV="1">
            <a:off x="8553450" y="3276600"/>
            <a:ext cx="80400" cy="381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30"/>
          <p:cNvCxnSpPr/>
          <p:nvPr/>
        </p:nvCxnSpPr>
        <p:spPr>
          <a:xfrm>
            <a:off x="1905000" y="3657600"/>
            <a:ext cx="381000" cy="762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30"/>
          <p:cNvCxnSpPr/>
          <p:nvPr/>
        </p:nvCxnSpPr>
        <p:spPr>
          <a:xfrm>
            <a:off x="1905000" y="3352800"/>
            <a:ext cx="228600" cy="1524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30"/>
          <p:cNvCxnSpPr/>
          <p:nvPr/>
        </p:nvCxnSpPr>
        <p:spPr>
          <a:xfrm>
            <a:off x="2057400" y="3048000"/>
            <a:ext cx="228600" cy="1524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6" name="Rectangle 2"/>
          <p:cNvSpPr>
            <a:spLocks noChangeArrowheads="1"/>
          </p:cNvSpPr>
          <p:nvPr/>
        </p:nvSpPr>
        <p:spPr bwMode="auto">
          <a:xfrm>
            <a:off x="2895600" y="5638800"/>
            <a:ext cx="2014078" cy="338554"/>
          </a:xfrm>
          <a:prstGeom prst="rect">
            <a:avLst/>
          </a:prstGeom>
        </p:spPr>
        <p:txBody>
          <a:bodyPr wrap="none">
            <a:spAutoFit/>
          </a:bodyPr>
          <a:lstStyle/>
          <a:p>
            <a:r>
              <a:rPr lang="en-US" sz="1600" i="1" dirty="0" err="1" smtClean="0">
                <a:latin typeface="Calibri" pitchFamily="34" charset="0"/>
              </a:rPr>
              <a:t>Kuwabara</a:t>
            </a:r>
            <a:r>
              <a:rPr lang="en-US" sz="1600" i="1" dirty="0" smtClean="0">
                <a:latin typeface="Calibri" pitchFamily="34" charset="0"/>
              </a:rPr>
              <a:t> </a:t>
            </a:r>
            <a:r>
              <a:rPr lang="en-US" sz="1600" i="1" dirty="0">
                <a:latin typeface="Calibri" pitchFamily="34" charset="0"/>
              </a:rPr>
              <a:t>et al., </a:t>
            </a:r>
            <a:r>
              <a:rPr lang="en-US" sz="1600" i="1" dirty="0" smtClean="0">
                <a:latin typeface="Calibri" pitchFamily="34" charset="0"/>
              </a:rPr>
              <a:t>2006</a:t>
            </a:r>
            <a:endParaRPr lang="el-GR" sz="1600" i="1" dirty="0"/>
          </a:p>
        </p:txBody>
      </p:sp>
      <p:sp>
        <p:nvSpPr>
          <p:cNvPr id="67" name="Rectangle 2"/>
          <p:cNvSpPr>
            <a:spLocks noChangeArrowheads="1"/>
          </p:cNvSpPr>
          <p:nvPr/>
        </p:nvSpPr>
        <p:spPr bwMode="auto">
          <a:xfrm>
            <a:off x="304800" y="5638800"/>
            <a:ext cx="2071697" cy="338554"/>
          </a:xfrm>
          <a:prstGeom prst="rect">
            <a:avLst/>
          </a:prstGeom>
          <a:noFill/>
          <a:ln w="9525">
            <a:noFill/>
            <a:miter lim="800000"/>
            <a:headEnd/>
            <a:tailEnd/>
          </a:ln>
        </p:spPr>
        <p:txBody>
          <a:bodyPr wrap="square">
            <a:spAutoFit/>
          </a:bodyPr>
          <a:lstStyle/>
          <a:p>
            <a:r>
              <a:rPr lang="en-US" sz="1600" i="1" dirty="0" smtClean="0">
                <a:latin typeface="Calibri" pitchFamily="34" charset="0"/>
              </a:rPr>
              <a:t>Dorman et </a:t>
            </a:r>
            <a:r>
              <a:rPr lang="en-US" sz="1600" i="1" dirty="0">
                <a:latin typeface="Calibri" pitchFamily="34" charset="0"/>
              </a:rPr>
              <a:t>al., </a:t>
            </a:r>
            <a:r>
              <a:rPr lang="en-US" sz="1600" i="1" dirty="0" smtClean="0">
                <a:latin typeface="Calibri" pitchFamily="34" charset="0"/>
              </a:rPr>
              <a:t>2003</a:t>
            </a:r>
            <a:endParaRPr lang="el-GR" sz="1600" i="1" dirty="0"/>
          </a:p>
        </p:txBody>
      </p:sp>
      <p:sp>
        <p:nvSpPr>
          <p:cNvPr id="68" name="Rectangle 2"/>
          <p:cNvSpPr>
            <a:spLocks noChangeArrowheads="1"/>
          </p:cNvSpPr>
          <p:nvPr/>
        </p:nvSpPr>
        <p:spPr bwMode="auto">
          <a:xfrm>
            <a:off x="6543675" y="5648325"/>
            <a:ext cx="2173993" cy="338554"/>
          </a:xfrm>
          <a:prstGeom prst="rect">
            <a:avLst/>
          </a:prstGeom>
        </p:spPr>
        <p:txBody>
          <a:bodyPr wrap="none">
            <a:spAutoFit/>
          </a:bodyPr>
          <a:lstStyle/>
          <a:p>
            <a:r>
              <a:rPr lang="en-US" sz="1600" i="1" dirty="0" err="1" smtClean="0">
                <a:latin typeface="Calibri" pitchFamily="34" charset="0"/>
              </a:rPr>
              <a:t>Souvatzglou</a:t>
            </a:r>
            <a:r>
              <a:rPr lang="en-US" sz="1600" i="1" dirty="0" smtClean="0">
                <a:latin typeface="Calibri" pitchFamily="34" charset="0"/>
              </a:rPr>
              <a:t> </a:t>
            </a:r>
            <a:r>
              <a:rPr lang="en-US" sz="1600" i="1" dirty="0">
                <a:latin typeface="Calibri" pitchFamily="34" charset="0"/>
              </a:rPr>
              <a:t>et al., </a:t>
            </a:r>
            <a:r>
              <a:rPr lang="en-US" sz="1600" i="1" dirty="0" smtClean="0">
                <a:latin typeface="Calibri" pitchFamily="34" charset="0"/>
              </a:rPr>
              <a:t>2013</a:t>
            </a:r>
            <a:endParaRPr lang="el-GR" sz="1600" i="1" dirty="0"/>
          </a:p>
        </p:txBody>
      </p:sp>
      <p:sp>
        <p:nvSpPr>
          <p:cNvPr id="69" name="Rectangle 25"/>
          <p:cNvSpPr/>
          <p:nvPr/>
        </p:nvSpPr>
        <p:spPr>
          <a:xfrm>
            <a:off x="1219200" y="3505200"/>
            <a:ext cx="633507" cy="307777"/>
          </a:xfrm>
          <a:prstGeom prst="rect">
            <a:avLst/>
          </a:prstGeom>
        </p:spPr>
        <p:txBody>
          <a:bodyPr wrap="none">
            <a:spAutoFit/>
          </a:bodyPr>
          <a:lstStyle/>
          <a:p>
            <a:r>
              <a:rPr lang="en-US" sz="1400" b="1" dirty="0" smtClean="0">
                <a:latin typeface="Cambria" pitchFamily="18" charset="0"/>
              </a:rPr>
              <a:t>Quiet</a:t>
            </a:r>
            <a:endParaRPr lang="el-GR" sz="1400" b="1" dirty="0"/>
          </a:p>
        </p:txBody>
      </p:sp>
      <p:sp>
        <p:nvSpPr>
          <p:cNvPr id="70" name="Rectangle 11"/>
          <p:cNvSpPr>
            <a:spLocks noChangeArrowheads="1"/>
          </p:cNvSpPr>
          <p:nvPr/>
        </p:nvSpPr>
        <p:spPr bwMode="auto">
          <a:xfrm>
            <a:off x="6019800" y="4572000"/>
            <a:ext cx="3048000" cy="1066800"/>
          </a:xfrm>
          <a:prstGeom prst="round2DiagRect">
            <a:avLst/>
          </a:prstGeom>
          <a:solidFill>
            <a:schemeClr val="accent5">
              <a:lumMod val="60000"/>
              <a:lumOff val="40000"/>
            </a:schemeClr>
          </a:solidFill>
          <a:ln w="9525">
            <a:solidFill>
              <a:srgbClr val="FF0000"/>
            </a:solid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en-US" sz="1100" b="1" dirty="0" smtClean="0">
                <a:latin typeface="Cambria" pitchFamily="18" charset="0"/>
                <a:ea typeface="SimSun" pitchFamily="2" charset="-122"/>
                <a:cs typeface="Times New Roman" pitchFamily="18" charset="0"/>
              </a:rPr>
              <a:t>Quiet</a:t>
            </a:r>
            <a:r>
              <a:rPr lang="en-US" sz="1100" dirty="0" smtClean="0">
                <a:latin typeface="Cambria" pitchFamily="18" charset="0"/>
                <a:ea typeface="SimSun" pitchFamily="2" charset="-122"/>
                <a:cs typeface="Times New Roman" pitchFamily="18" charset="0"/>
              </a:rPr>
              <a:t> for ‘Station Alert’ level 0</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Cambria" pitchFamily="18" charset="0"/>
                <a:ea typeface="SimSun" pitchFamily="2" charset="-122"/>
                <a:cs typeface="Times New Roman" pitchFamily="18" charset="0"/>
              </a:rPr>
              <a:t>Watch</a:t>
            </a:r>
            <a:r>
              <a:rPr kumimoji="0" lang="en-US" sz="1100" b="0" i="0" u="none" strike="noStrike" cap="none" normalizeH="0" baseline="0" dirty="0" smtClean="0">
                <a:ln>
                  <a:noFill/>
                </a:ln>
                <a:solidFill>
                  <a:schemeClr val="tx1"/>
                </a:solidFill>
                <a:effectLst/>
                <a:latin typeface="Cambria" pitchFamily="18" charset="0"/>
                <a:ea typeface="SimSun" pitchFamily="2" charset="-122"/>
                <a:cs typeface="Times New Roman" pitchFamily="18" charset="0"/>
              </a:rPr>
              <a:t> for ‘Station Alert’ level 1 and below Jmax-1</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Cambria" pitchFamily="18" charset="0"/>
                <a:ea typeface="SimSun" pitchFamily="2" charset="-122"/>
                <a:cs typeface="Times New Roman" pitchFamily="18" charset="0"/>
              </a:rPr>
              <a:t>Warning</a:t>
            </a:r>
            <a:r>
              <a:rPr kumimoji="0" lang="en-US" sz="1100" b="0" i="0" u="none" strike="noStrike" cap="none" normalizeH="0" baseline="0" dirty="0" smtClean="0">
                <a:ln>
                  <a:noFill/>
                </a:ln>
                <a:solidFill>
                  <a:schemeClr val="tx1"/>
                </a:solidFill>
                <a:effectLst/>
                <a:latin typeface="Cambria" pitchFamily="18" charset="0"/>
                <a:ea typeface="SimSun" pitchFamily="2" charset="-122"/>
                <a:cs typeface="Times New Roman" pitchFamily="18" charset="0"/>
              </a:rPr>
              <a:t> for ‘Station Alert’ level Jmax-1</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Cambria" pitchFamily="18" charset="0"/>
                <a:ea typeface="SimSun" pitchFamily="2" charset="-122"/>
                <a:cs typeface="Times New Roman" pitchFamily="18" charset="0"/>
              </a:rPr>
              <a:t>Alert</a:t>
            </a:r>
            <a:r>
              <a:rPr kumimoji="0" lang="en-US" sz="1100" b="0" i="0" u="none" strike="noStrike" cap="none" normalizeH="0" baseline="0" dirty="0" smtClean="0">
                <a:ln>
                  <a:noFill/>
                </a:ln>
                <a:solidFill>
                  <a:schemeClr val="tx1"/>
                </a:solidFill>
                <a:effectLst/>
                <a:latin typeface="Cambria" pitchFamily="18" charset="0"/>
                <a:ea typeface="SimSun" pitchFamily="2" charset="-122"/>
                <a:cs typeface="Times New Roman" pitchFamily="18" charset="0"/>
              </a:rPr>
              <a:t> for station alert level </a:t>
            </a:r>
            <a:r>
              <a:rPr kumimoji="0" lang="en-US" sz="1100" b="0" i="0" u="none" strike="noStrike" cap="none" normalizeH="0" baseline="0" dirty="0" err="1" smtClean="0">
                <a:ln>
                  <a:noFill/>
                </a:ln>
                <a:solidFill>
                  <a:schemeClr val="tx1"/>
                </a:solidFill>
                <a:effectLst/>
                <a:latin typeface="Cambria" pitchFamily="18" charset="0"/>
                <a:ea typeface="SimSun" pitchFamily="2" charset="-122"/>
                <a:cs typeface="Times New Roman" pitchFamily="18" charset="0"/>
              </a:rPr>
              <a:t>Jmax</a:t>
            </a:r>
            <a:r>
              <a:rPr kumimoji="0" lang="en-US" sz="1100" b="0" i="0" u="none" strike="noStrike" cap="none" normalizeH="0" baseline="0" dirty="0" smtClean="0">
                <a:ln>
                  <a:noFill/>
                </a:ln>
                <a:solidFill>
                  <a:schemeClr val="tx1"/>
                </a:solidFill>
                <a:effectLst/>
                <a:latin typeface="Cambria" pitchFamily="18" charset="0"/>
                <a:ea typeface="SimSun" pitchFamily="2" charset="-122"/>
                <a:cs typeface="Times New Roman" pitchFamily="18" charset="0"/>
              </a:rPr>
              <a:t> and above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1" name="Rectangle 25"/>
          <p:cNvSpPr/>
          <p:nvPr/>
        </p:nvSpPr>
        <p:spPr>
          <a:xfrm>
            <a:off x="1204487" y="3121223"/>
            <a:ext cx="700513" cy="307777"/>
          </a:xfrm>
          <a:prstGeom prst="rect">
            <a:avLst/>
          </a:prstGeom>
        </p:spPr>
        <p:txBody>
          <a:bodyPr wrap="none">
            <a:spAutoFit/>
          </a:bodyPr>
          <a:lstStyle/>
          <a:p>
            <a:r>
              <a:rPr lang="en-US" sz="1400" b="1" dirty="0" smtClean="0">
                <a:latin typeface="Cambria" pitchFamily="18" charset="0"/>
              </a:rPr>
              <a:t>Watch</a:t>
            </a:r>
            <a:endParaRPr lang="el-GR" sz="1400" b="1" dirty="0"/>
          </a:p>
        </p:txBody>
      </p:sp>
      <p:sp>
        <p:nvSpPr>
          <p:cNvPr id="72" name="Rectangle 25"/>
          <p:cNvSpPr/>
          <p:nvPr/>
        </p:nvSpPr>
        <p:spPr>
          <a:xfrm>
            <a:off x="1219200" y="2796642"/>
            <a:ext cx="895310" cy="307777"/>
          </a:xfrm>
          <a:prstGeom prst="rect">
            <a:avLst/>
          </a:prstGeom>
        </p:spPr>
        <p:txBody>
          <a:bodyPr wrap="none">
            <a:spAutoFit/>
          </a:bodyPr>
          <a:lstStyle/>
          <a:p>
            <a:r>
              <a:rPr lang="en-US" sz="1400" b="1" dirty="0" smtClean="0">
                <a:latin typeface="Cambria" pitchFamily="18" charset="0"/>
              </a:rPr>
              <a:t>Warning</a:t>
            </a:r>
            <a:endParaRPr lang="el-GR" sz="1400" b="1" dirty="0"/>
          </a:p>
        </p:txBody>
      </p:sp>
      <p:sp>
        <p:nvSpPr>
          <p:cNvPr id="81" name="Rectangle 22"/>
          <p:cNvSpPr/>
          <p:nvPr/>
        </p:nvSpPr>
        <p:spPr>
          <a:xfrm>
            <a:off x="6206834" y="4302828"/>
            <a:ext cx="2667000" cy="307777"/>
          </a:xfrm>
          <a:prstGeom prst="rect">
            <a:avLst/>
          </a:prstGeom>
        </p:spPr>
        <p:txBody>
          <a:bodyPr wrap="square">
            <a:spAutoFit/>
          </a:bodyPr>
          <a:lstStyle/>
          <a:p>
            <a:pPr algn="ctr"/>
            <a:r>
              <a:rPr lang="en-US" sz="1400" b="1" dirty="0" smtClean="0">
                <a:latin typeface="Cambria" pitchFamily="18" charset="0"/>
              </a:rPr>
              <a:t>Levels of </a:t>
            </a:r>
            <a:r>
              <a:rPr lang="en-US" sz="1400" b="1" i="1" dirty="0" smtClean="0">
                <a:solidFill>
                  <a:srgbClr val="FF0000"/>
                </a:solidFill>
                <a:latin typeface="Cambria" pitchFamily="18" charset="0"/>
              </a:rPr>
              <a:t>Station Alert </a:t>
            </a:r>
            <a:r>
              <a:rPr lang="en-US" sz="1400" b="1" dirty="0" smtClean="0">
                <a:latin typeface="Cambria" pitchFamily="18" charset="0"/>
              </a:rPr>
              <a:t>Mode</a:t>
            </a:r>
            <a:endParaRPr lang="el-GR" sz="1400" b="1" dirty="0">
              <a:solidFill>
                <a:srgbClr val="FF0000"/>
              </a:solidFill>
              <a:latin typeface="Cambria" pitchFamily="18" charset="0"/>
            </a:endParaRPr>
          </a:p>
        </p:txBody>
      </p:sp>
      <p:grpSp>
        <p:nvGrpSpPr>
          <p:cNvPr id="87" name="86 - Ομάδα"/>
          <p:cNvGrpSpPr/>
          <p:nvPr/>
        </p:nvGrpSpPr>
        <p:grpSpPr>
          <a:xfrm>
            <a:off x="2366424" y="2305632"/>
            <a:ext cx="224376" cy="710838"/>
            <a:chOff x="2366424" y="2337163"/>
            <a:chExt cx="288032" cy="558026"/>
          </a:xfrm>
        </p:grpSpPr>
        <p:sp>
          <p:nvSpPr>
            <p:cNvPr id="83" name="82 - Ορθογώνιο"/>
            <p:cNvSpPr/>
            <p:nvPr/>
          </p:nvSpPr>
          <p:spPr>
            <a:xfrm rot="20090473">
              <a:off x="2366424" y="2337163"/>
              <a:ext cx="123913"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83 - Ορθογώνιο"/>
            <p:cNvSpPr/>
            <p:nvPr/>
          </p:nvSpPr>
          <p:spPr>
            <a:xfrm rot="20090473">
              <a:off x="2504790" y="2712926"/>
              <a:ext cx="149666" cy="1822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9" name="88 - Ευθεία γραμμή σύνδεσης"/>
          <p:cNvCxnSpPr/>
          <p:nvPr/>
        </p:nvCxnSpPr>
        <p:spPr>
          <a:xfrm>
            <a:off x="1066800" y="1828800"/>
            <a:ext cx="2590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95" name="94 - Ορθογώνιο"/>
          <p:cNvSpPr/>
          <p:nvPr/>
        </p:nvSpPr>
        <p:spPr>
          <a:xfrm>
            <a:off x="-12700" y="685800"/>
            <a:ext cx="9156700" cy="647700"/>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sz="2400" b="1" dirty="0">
              <a:solidFill>
                <a:schemeClr val="bg1"/>
              </a:solidFill>
              <a:effectLst>
                <a:outerShdw blurRad="38100" dist="38100" dir="2700000" algn="tl">
                  <a:srgbClr val="000000">
                    <a:alpha val="43137"/>
                  </a:srgbClr>
                </a:outerShdw>
              </a:effectLst>
              <a:ea typeface="ＭＳ Ｐゴシック" pitchFamily="34" charset="-128"/>
            </a:endParaRPr>
          </a:p>
          <a:p>
            <a:pPr algn="ctr">
              <a:defRPr/>
            </a:pPr>
            <a:r>
              <a:rPr lang="en-US" sz="2400" b="1" dirty="0" smtClean="0">
                <a:solidFill>
                  <a:schemeClr val="bg1"/>
                </a:solidFill>
                <a:effectLst>
                  <a:outerShdw blurRad="38100" dist="38100" dir="2700000" algn="tl">
                    <a:srgbClr val="000000">
                      <a:alpha val="43137"/>
                    </a:srgbClr>
                  </a:outerShdw>
                </a:effectLst>
                <a:ea typeface="ＭＳ Ｐゴシック" pitchFamily="34" charset="-128"/>
              </a:rPr>
              <a:t>Step I: </a:t>
            </a:r>
            <a:r>
              <a:rPr lang="en-US" sz="2400" b="1" i="1" dirty="0" smtClean="0">
                <a:solidFill>
                  <a:schemeClr val="bg1"/>
                </a:solidFill>
                <a:effectLst>
                  <a:outerShdw blurRad="38100" dist="38100" dir="2700000" algn="tl">
                    <a:srgbClr val="000000">
                      <a:alpha val="43137"/>
                    </a:srgbClr>
                  </a:outerShdw>
                </a:effectLst>
                <a:ea typeface="ＭＳ Ｐゴシック" pitchFamily="34" charset="-128"/>
              </a:rPr>
              <a:t>Station Alert</a:t>
            </a:r>
            <a:endParaRPr lang="en-US" sz="2400" b="1" i="1" dirty="0">
              <a:solidFill>
                <a:schemeClr val="bg1"/>
              </a:solidFill>
              <a:effectLst>
                <a:outerShdw blurRad="38100" dist="38100" dir="2700000" algn="tl">
                  <a:srgbClr val="000000">
                    <a:alpha val="43137"/>
                  </a:srgbClr>
                </a:outerShdw>
              </a:effectLst>
              <a:ea typeface="ＭＳ Ｐゴシック" pitchFamily="34" charset="-128"/>
            </a:endParaRPr>
          </a:p>
          <a:p>
            <a:pPr algn="ctr">
              <a:defRPr/>
            </a:pPr>
            <a:endParaRPr lang="en-US" dirty="0"/>
          </a:p>
        </p:txBody>
      </p:sp>
      <p:cxnSp>
        <p:nvCxnSpPr>
          <p:cNvPr id="94" name="93 - Ευθεία γραμμή σύνδεσης"/>
          <p:cNvCxnSpPr/>
          <p:nvPr/>
        </p:nvCxnSpPr>
        <p:spPr>
          <a:xfrm>
            <a:off x="2667000" y="2133600"/>
            <a:ext cx="1066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02" name="101 - Ορθογώνιο"/>
          <p:cNvSpPr/>
          <p:nvPr/>
        </p:nvSpPr>
        <p:spPr>
          <a:xfrm>
            <a:off x="295275" y="1362075"/>
            <a:ext cx="5334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9" name="108 - Ευθύγραμμο βέλος σύνδεσης"/>
          <p:cNvCxnSpPr/>
          <p:nvPr/>
        </p:nvCxnSpPr>
        <p:spPr>
          <a:xfrm flipV="1">
            <a:off x="590550" y="1447800"/>
            <a:ext cx="0" cy="46886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30"/>
          <p:cNvCxnSpPr/>
          <p:nvPr/>
        </p:nvCxnSpPr>
        <p:spPr>
          <a:xfrm>
            <a:off x="2186150" y="2438400"/>
            <a:ext cx="381000" cy="6096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1981200" y="2209800"/>
            <a:ext cx="381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3" name="Rectangle 25"/>
          <p:cNvSpPr/>
          <p:nvPr/>
        </p:nvSpPr>
        <p:spPr>
          <a:xfrm>
            <a:off x="1676400" y="2209800"/>
            <a:ext cx="601447" cy="307777"/>
          </a:xfrm>
          <a:prstGeom prst="rect">
            <a:avLst/>
          </a:prstGeom>
          <a:solidFill>
            <a:schemeClr val="bg1"/>
          </a:solidFill>
        </p:spPr>
        <p:txBody>
          <a:bodyPr wrap="none">
            <a:spAutoFit/>
          </a:bodyPr>
          <a:lstStyle/>
          <a:p>
            <a:r>
              <a:rPr lang="en-US" sz="1400" b="1" dirty="0" smtClean="0">
                <a:latin typeface="Cambria" pitchFamily="18" charset="0"/>
              </a:rPr>
              <a:t>Alert</a:t>
            </a:r>
            <a:endParaRPr lang="el-GR" sz="1400" b="1" dirty="0"/>
          </a:p>
        </p:txBody>
      </p:sp>
      <p:grpSp>
        <p:nvGrpSpPr>
          <p:cNvPr id="55" name="Group 54"/>
          <p:cNvGrpSpPr/>
          <p:nvPr/>
        </p:nvGrpSpPr>
        <p:grpSpPr>
          <a:xfrm>
            <a:off x="0" y="6038196"/>
            <a:ext cx="9144000" cy="722907"/>
            <a:chOff x="0" y="6038196"/>
            <a:chExt cx="9144000" cy="722907"/>
          </a:xfrm>
        </p:grpSpPr>
        <p:sp>
          <p:nvSpPr>
            <p:cNvPr id="57" name="TextBox 19"/>
            <p:cNvSpPr txBox="1">
              <a:spLocks noChangeArrowheads="1"/>
            </p:cNvSpPr>
            <p:nvPr/>
          </p:nvSpPr>
          <p:spPr bwMode="auto">
            <a:xfrm>
              <a:off x="2819400" y="6172200"/>
              <a:ext cx="3886200" cy="584775"/>
            </a:xfrm>
            <a:prstGeom prst="rect">
              <a:avLst/>
            </a:prstGeom>
            <a:noFill/>
            <a:ln w="9525">
              <a:noFill/>
              <a:miter lim="800000"/>
              <a:headEnd/>
              <a:tailEnd/>
            </a:ln>
          </p:spPr>
          <p:txBody>
            <a:bodyPr wrap="square">
              <a:spAutoFit/>
            </a:bodyPr>
            <a:lstStyle/>
            <a:p>
              <a:pPr algn="just">
                <a:defRPr/>
              </a:pPr>
              <a:r>
                <a:rPr lang="en-US" sz="1600" b="1" dirty="0" smtClean="0">
                  <a:solidFill>
                    <a:schemeClr val="accent1">
                      <a:lumMod val="50000"/>
                    </a:schemeClr>
                  </a:solidFill>
                  <a:latin typeface="Pristina" pitchFamily="66" charset="0"/>
                </a:rPr>
                <a:t>ESWW10 Session 13 ,Cosmic Ray Detectors</a:t>
              </a:r>
            </a:p>
            <a:p>
              <a:pPr algn="ctr">
                <a:defRPr/>
              </a:pPr>
              <a:r>
                <a:rPr lang="en-US" sz="1600" b="1" dirty="0" smtClean="0">
                  <a:latin typeface="Pristina" pitchFamily="66" charset="0"/>
                </a:rPr>
                <a:t>Antwerp | 22.11.2013</a:t>
              </a:r>
            </a:p>
          </p:txBody>
        </p:sp>
        <p:pic>
          <p:nvPicPr>
            <p:cNvPr id="59" name="Picture 2" descr="C:\Research\Work\ESA\SN4\logo (2)\logo\cosray1.png"/>
            <p:cNvPicPr>
              <a:picLocks noChangeAspect="1" noChangeArrowheads="1"/>
            </p:cNvPicPr>
            <p:nvPr/>
          </p:nvPicPr>
          <p:blipFill>
            <a:blip r:embed="rId8" cstate="print"/>
            <a:srcRect/>
            <a:stretch>
              <a:fillRect/>
            </a:stretch>
          </p:blipFill>
          <p:spPr bwMode="auto">
            <a:xfrm>
              <a:off x="260132" y="6174830"/>
              <a:ext cx="1981200" cy="586273"/>
            </a:xfrm>
            <a:prstGeom prst="rect">
              <a:avLst/>
            </a:prstGeom>
            <a:noFill/>
          </p:spPr>
        </p:pic>
        <p:pic>
          <p:nvPicPr>
            <p:cNvPr id="60" name="Picture 4" descr="http://www.isnet.gr/images/logo.jpg"/>
            <p:cNvPicPr>
              <a:picLocks noChangeAspect="1" noChangeArrowheads="1"/>
            </p:cNvPicPr>
            <p:nvPr/>
          </p:nvPicPr>
          <p:blipFill>
            <a:blip r:embed="rId9" cstate="print"/>
            <a:srcRect/>
            <a:stretch>
              <a:fillRect/>
            </a:stretch>
          </p:blipFill>
          <p:spPr bwMode="auto">
            <a:xfrm>
              <a:off x="7194332" y="6174830"/>
              <a:ext cx="1676400" cy="553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61" name="Straight Connector 60"/>
            <p:cNvCxnSpPr/>
            <p:nvPr/>
          </p:nvCxnSpPr>
          <p:spPr>
            <a:xfrm>
              <a:off x="0" y="603819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2000"/>
                                        <p:tgtEl>
                                          <p:spTgt spid="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fade">
                                      <p:cBhvr>
                                        <p:cTn id="10" dur="2000"/>
                                        <p:tgtEl>
                                          <p:spTgt spid="6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fade">
                                      <p:cBhvr>
                                        <p:cTn id="15" dur="2000"/>
                                        <p:tgtEl>
                                          <p:spTgt spid="71"/>
                                        </p:tgtEl>
                                      </p:cBhvr>
                                    </p:animEffect>
                                  </p:childTnLst>
                                </p:cTn>
                              </p:par>
                              <p:par>
                                <p:cTn id="16" presetID="10" presetClass="entr" presetSubtype="0" fill="hold"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fade">
                                      <p:cBhvr>
                                        <p:cTn id="18" dur="2000"/>
                                        <p:tgtEl>
                                          <p:spTgt spid="5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fade">
                                      <p:cBhvr>
                                        <p:cTn id="23" dur="2000"/>
                                        <p:tgtEl>
                                          <p:spTgt spid="72"/>
                                        </p:tgtEl>
                                      </p:cBhvr>
                                    </p:animEffect>
                                  </p:childTnLst>
                                </p:cTn>
                              </p:par>
                              <p:par>
                                <p:cTn id="24" presetID="10" presetClass="entr" presetSubtype="0" fill="hold" nodeType="with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fade">
                                      <p:cBhvr>
                                        <p:cTn id="26" dur="2000"/>
                                        <p:tgtEl>
                                          <p:spTgt spid="5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fade">
                                      <p:cBhvr>
                                        <p:cTn id="31" dur="2000"/>
                                        <p:tgtEl>
                                          <p:spTgt spid="73"/>
                                        </p:tgtEl>
                                      </p:cBhvr>
                                    </p:animEffect>
                                  </p:childTnLst>
                                </p:cTn>
                              </p:par>
                              <p:par>
                                <p:cTn id="32" presetID="10" presetClass="entr" presetSubtype="0" fill="hold" nodeType="withEffect">
                                  <p:stCondLst>
                                    <p:cond delay="0"/>
                                  </p:stCondLst>
                                  <p:childTnLst>
                                    <p:set>
                                      <p:cBhvr>
                                        <p:cTn id="33" dur="1" fill="hold">
                                          <p:stCondLst>
                                            <p:cond delay="0"/>
                                          </p:stCondLst>
                                        </p:cTn>
                                        <p:tgtEl>
                                          <p:spTgt spid="74"/>
                                        </p:tgtEl>
                                        <p:attrNameLst>
                                          <p:attrName>style.visibility</p:attrName>
                                        </p:attrNameLst>
                                      </p:cBhvr>
                                      <p:to>
                                        <p:strVal val="visible"/>
                                      </p:to>
                                    </p:set>
                                    <p:animEffect transition="in" filter="fade">
                                      <p:cBhvr>
                                        <p:cTn id="34" dur="2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1" grpId="0"/>
      <p:bldP spid="72" grpId="0"/>
      <p:bldP spid="7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cstate="print"/>
          <a:srcRect/>
          <a:stretch>
            <a:fillRect/>
          </a:stretch>
        </p:blipFill>
        <p:spPr bwMode="auto">
          <a:xfrm>
            <a:off x="5164564" y="1371600"/>
            <a:ext cx="3979436" cy="1963030"/>
          </a:xfrm>
          <a:prstGeom prst="rect">
            <a:avLst/>
          </a:prstGeom>
          <a:noFill/>
          <a:ln w="9525">
            <a:noFill/>
            <a:miter lim="800000"/>
            <a:headEnd/>
            <a:tailEnd/>
          </a:ln>
        </p:spPr>
      </p:pic>
      <p:pic>
        <p:nvPicPr>
          <p:cNvPr id="14" name="Picture 2"/>
          <p:cNvPicPr>
            <a:picLocks noChangeAspect="1" noChangeArrowheads="1"/>
          </p:cNvPicPr>
          <p:nvPr/>
        </p:nvPicPr>
        <p:blipFill>
          <a:blip r:embed="rId4" cstate="print"/>
          <a:srcRect/>
          <a:stretch>
            <a:fillRect/>
          </a:stretch>
        </p:blipFill>
        <p:spPr bwMode="auto">
          <a:xfrm>
            <a:off x="76200" y="1314450"/>
            <a:ext cx="8915400" cy="2971800"/>
          </a:xfrm>
          <a:prstGeom prst="rect">
            <a:avLst/>
          </a:prstGeom>
          <a:noFill/>
          <a:ln w="9525">
            <a:noFill/>
            <a:miter lim="800000"/>
            <a:headEnd/>
            <a:tailEnd/>
          </a:ln>
        </p:spPr>
      </p:pic>
      <p:sp>
        <p:nvSpPr>
          <p:cNvPr id="15" name="Rectangle 2"/>
          <p:cNvSpPr>
            <a:spLocks noChangeArrowheads="1"/>
          </p:cNvSpPr>
          <p:nvPr/>
        </p:nvSpPr>
        <p:spPr bwMode="auto">
          <a:xfrm>
            <a:off x="0" y="0"/>
            <a:ext cx="9144000" cy="798513"/>
          </a:xfrm>
          <a:prstGeom prst="rect">
            <a:avLst/>
          </a:prstGeom>
          <a:solidFill>
            <a:srgbClr val="D9D9D9"/>
          </a:solidFill>
          <a:ln w="9525">
            <a:noFill/>
            <a:round/>
            <a:headEnd/>
            <a:tailEnd/>
          </a:ln>
        </p:spPr>
        <p:txBody>
          <a:bodyPr wrap="none"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b="1" dirty="0" smtClean="0">
                <a:solidFill>
                  <a:srgbClr val="FF0000"/>
                </a:solidFill>
                <a:latin typeface="Calibri" pitchFamily="34" charset="0"/>
              </a:rPr>
              <a:t>Implementation of the GLE Alert</a:t>
            </a:r>
            <a:endParaRPr lang="en-GB" sz="3600" b="1" i="1" dirty="0">
              <a:solidFill>
                <a:srgbClr val="FF0000"/>
              </a:solidFill>
              <a:latin typeface="Calibri" pitchFamily="34" charset="0"/>
            </a:endParaRPr>
          </a:p>
        </p:txBody>
      </p:sp>
      <p:sp>
        <p:nvSpPr>
          <p:cNvPr id="16" name="15 - Ορθογώνιο"/>
          <p:cNvSpPr/>
          <p:nvPr/>
        </p:nvSpPr>
        <p:spPr>
          <a:xfrm>
            <a:off x="-12700" y="685800"/>
            <a:ext cx="9156700" cy="647700"/>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sz="2400" b="1" dirty="0">
              <a:solidFill>
                <a:schemeClr val="bg1"/>
              </a:solidFill>
              <a:effectLst>
                <a:outerShdw blurRad="38100" dist="38100" dir="2700000" algn="tl">
                  <a:srgbClr val="000000">
                    <a:alpha val="43137"/>
                  </a:srgbClr>
                </a:outerShdw>
              </a:effectLst>
              <a:ea typeface="ＭＳ Ｐゴシック" pitchFamily="34" charset="-128"/>
            </a:endParaRPr>
          </a:p>
          <a:p>
            <a:pPr algn="ctr">
              <a:defRPr/>
            </a:pPr>
            <a:r>
              <a:rPr lang="en-US" sz="2400" b="1" dirty="0" smtClean="0">
                <a:solidFill>
                  <a:schemeClr val="bg1"/>
                </a:solidFill>
                <a:effectLst>
                  <a:outerShdw blurRad="38100" dist="38100" dir="2700000" algn="tl">
                    <a:srgbClr val="000000">
                      <a:alpha val="43137"/>
                    </a:srgbClr>
                  </a:outerShdw>
                </a:effectLst>
                <a:ea typeface="ＭＳ Ｐゴシック" pitchFamily="34" charset="-128"/>
              </a:rPr>
              <a:t>Step II: </a:t>
            </a:r>
            <a:r>
              <a:rPr lang="en-US" sz="2400" b="1" i="1" dirty="0" smtClean="0">
                <a:solidFill>
                  <a:schemeClr val="bg1"/>
                </a:solidFill>
                <a:effectLst>
                  <a:outerShdw blurRad="38100" dist="38100" dir="2700000" algn="tl">
                    <a:srgbClr val="000000">
                      <a:alpha val="43137"/>
                    </a:srgbClr>
                  </a:outerShdw>
                </a:effectLst>
                <a:ea typeface="ＭＳ Ｐゴシック" pitchFamily="34" charset="-128"/>
              </a:rPr>
              <a:t>General Alert</a:t>
            </a:r>
            <a:endParaRPr lang="en-US" sz="2400" b="1" i="1" dirty="0">
              <a:solidFill>
                <a:schemeClr val="bg1"/>
              </a:solidFill>
              <a:effectLst>
                <a:outerShdw blurRad="38100" dist="38100" dir="2700000" algn="tl">
                  <a:srgbClr val="000000">
                    <a:alpha val="43137"/>
                  </a:srgbClr>
                </a:outerShdw>
              </a:effectLst>
              <a:ea typeface="ＭＳ Ｐゴシック" pitchFamily="34" charset="-128"/>
            </a:endParaRPr>
          </a:p>
          <a:p>
            <a:pPr algn="ctr">
              <a:defRPr/>
            </a:pPr>
            <a:endParaRPr lang="en-US" dirty="0"/>
          </a:p>
        </p:txBody>
      </p:sp>
      <p:sp>
        <p:nvSpPr>
          <p:cNvPr id="17" name="Rectangle 2"/>
          <p:cNvSpPr>
            <a:spLocks noChangeArrowheads="1"/>
          </p:cNvSpPr>
          <p:nvPr/>
        </p:nvSpPr>
        <p:spPr bwMode="auto">
          <a:xfrm>
            <a:off x="152400" y="5562600"/>
            <a:ext cx="2014078" cy="338554"/>
          </a:xfrm>
          <a:prstGeom prst="rect">
            <a:avLst/>
          </a:prstGeom>
        </p:spPr>
        <p:txBody>
          <a:bodyPr wrap="none">
            <a:spAutoFit/>
          </a:bodyPr>
          <a:lstStyle/>
          <a:p>
            <a:r>
              <a:rPr lang="en-US" sz="1600" i="1" dirty="0" err="1" smtClean="0">
                <a:latin typeface="Calibri" pitchFamily="34" charset="0"/>
              </a:rPr>
              <a:t>Kuwabara</a:t>
            </a:r>
            <a:r>
              <a:rPr lang="en-US" sz="1600" i="1" dirty="0" smtClean="0">
                <a:latin typeface="Calibri" pitchFamily="34" charset="0"/>
              </a:rPr>
              <a:t> </a:t>
            </a:r>
            <a:r>
              <a:rPr lang="en-US" sz="1600" i="1" dirty="0">
                <a:latin typeface="Calibri" pitchFamily="34" charset="0"/>
              </a:rPr>
              <a:t>et al., </a:t>
            </a:r>
            <a:r>
              <a:rPr lang="en-US" sz="1600" i="1" dirty="0" smtClean="0">
                <a:latin typeface="Calibri" pitchFamily="34" charset="0"/>
              </a:rPr>
              <a:t>2006</a:t>
            </a:r>
            <a:endParaRPr lang="el-GR" sz="1600" i="1" dirty="0"/>
          </a:p>
        </p:txBody>
      </p:sp>
      <p:sp>
        <p:nvSpPr>
          <p:cNvPr id="23" name="Rectangle 2"/>
          <p:cNvSpPr>
            <a:spLocks noChangeArrowheads="1"/>
          </p:cNvSpPr>
          <p:nvPr/>
        </p:nvSpPr>
        <p:spPr bwMode="auto">
          <a:xfrm>
            <a:off x="2895600" y="5562600"/>
            <a:ext cx="2280432" cy="338554"/>
          </a:xfrm>
          <a:prstGeom prst="rect">
            <a:avLst/>
          </a:prstGeom>
        </p:spPr>
        <p:txBody>
          <a:bodyPr wrap="none">
            <a:spAutoFit/>
          </a:bodyPr>
          <a:lstStyle/>
          <a:p>
            <a:r>
              <a:rPr lang="en-US" sz="1600" i="1" dirty="0" err="1" smtClean="0">
                <a:latin typeface="Calibri" pitchFamily="34" charset="0"/>
              </a:rPr>
              <a:t>Souvatzoglou</a:t>
            </a:r>
            <a:r>
              <a:rPr lang="en-US" sz="1600" i="1" dirty="0" smtClean="0">
                <a:latin typeface="Calibri" pitchFamily="34" charset="0"/>
              </a:rPr>
              <a:t> </a:t>
            </a:r>
            <a:r>
              <a:rPr lang="en-US" sz="1600" i="1" dirty="0">
                <a:latin typeface="Calibri" pitchFamily="34" charset="0"/>
              </a:rPr>
              <a:t>et al., </a:t>
            </a:r>
            <a:r>
              <a:rPr lang="en-US" sz="1600" i="1" dirty="0" smtClean="0">
                <a:latin typeface="Calibri" pitchFamily="34" charset="0"/>
              </a:rPr>
              <a:t>2013</a:t>
            </a:r>
            <a:endParaRPr lang="el-GR" sz="1600" i="1" dirty="0"/>
          </a:p>
        </p:txBody>
      </p:sp>
      <p:sp>
        <p:nvSpPr>
          <p:cNvPr id="24" name="Rectangle 22"/>
          <p:cNvSpPr/>
          <p:nvPr/>
        </p:nvSpPr>
        <p:spPr>
          <a:xfrm>
            <a:off x="457200" y="4572000"/>
            <a:ext cx="4724400" cy="738664"/>
          </a:xfrm>
          <a:prstGeom prst="rect">
            <a:avLst/>
          </a:prstGeom>
        </p:spPr>
        <p:txBody>
          <a:bodyPr wrap="square">
            <a:spAutoFit/>
          </a:bodyPr>
          <a:lstStyle/>
          <a:p>
            <a:pPr algn="ctr"/>
            <a:r>
              <a:rPr lang="en-US" sz="1400" b="1" dirty="0" smtClean="0">
                <a:solidFill>
                  <a:srgbClr val="FF0000"/>
                </a:solidFill>
                <a:latin typeface="Cambria" pitchFamily="18" charset="0"/>
              </a:rPr>
              <a:t>General Alert:</a:t>
            </a:r>
            <a:r>
              <a:rPr lang="en-US" sz="1400" b="1" dirty="0" smtClean="0">
                <a:latin typeface="Cambria" pitchFamily="18" charset="0"/>
              </a:rPr>
              <a:t> When a certain number of NM stations enter the ‘Station Alert’ Mode independently of each other within a specific time-window</a:t>
            </a:r>
            <a:endParaRPr lang="el-GR" sz="1400" b="1" dirty="0">
              <a:latin typeface="Cambria" pitchFamily="18" charset="0"/>
            </a:endParaRPr>
          </a:p>
        </p:txBody>
      </p:sp>
      <p:sp>
        <p:nvSpPr>
          <p:cNvPr id="25" name="Rectangle 11"/>
          <p:cNvSpPr>
            <a:spLocks noChangeArrowheads="1"/>
          </p:cNvSpPr>
          <p:nvPr/>
        </p:nvSpPr>
        <p:spPr bwMode="auto">
          <a:xfrm>
            <a:off x="5867400" y="4343162"/>
            <a:ext cx="2971800" cy="1600438"/>
          </a:xfrm>
          <a:prstGeom prst="round2DiagRect">
            <a:avLst/>
          </a:prstGeom>
          <a:solidFill>
            <a:schemeClr val="accent5">
              <a:lumMod val="60000"/>
              <a:lumOff val="40000"/>
            </a:schemeClr>
          </a:solidFill>
          <a:ln w="9525">
            <a:solidFill>
              <a:srgbClr val="FF0000"/>
            </a:solid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en-US" sz="1100" b="1" dirty="0" smtClean="0">
                <a:latin typeface="Cambria" pitchFamily="18" charset="0"/>
                <a:ea typeface="SimSun" pitchFamily="2" charset="-122"/>
                <a:cs typeface="Times New Roman" pitchFamily="18" charset="0"/>
              </a:rPr>
              <a:t>Quiet</a:t>
            </a:r>
            <a:r>
              <a:rPr lang="en-US" sz="1100" dirty="0" smtClean="0">
                <a:latin typeface="Cambria" pitchFamily="18" charset="0"/>
                <a:ea typeface="SimSun" pitchFamily="2" charset="-122"/>
                <a:cs typeface="Times New Roman" pitchFamily="18" charset="0"/>
              </a:rPr>
              <a:t> for ‘General Alert’ when 0 NM stations at ‘Station Alert’ mode </a:t>
            </a:r>
          </a:p>
          <a:p>
            <a:pPr algn="just" eaLnBrk="0" fontAlgn="base" hangingPunct="0">
              <a:spcBef>
                <a:spcPct val="0"/>
              </a:spcBef>
              <a:spcAft>
                <a:spcPct val="0"/>
              </a:spcAft>
            </a:pPr>
            <a:r>
              <a:rPr kumimoji="0" lang="en-US" sz="1100" b="1" i="0" u="none" strike="noStrike" cap="none" normalizeH="0" baseline="0" dirty="0" smtClean="0">
                <a:ln>
                  <a:noFill/>
                </a:ln>
                <a:solidFill>
                  <a:schemeClr val="tx1"/>
                </a:solidFill>
                <a:effectLst/>
                <a:latin typeface="Cambria" pitchFamily="18" charset="0"/>
                <a:ea typeface="SimSun" pitchFamily="2" charset="-122"/>
                <a:cs typeface="Times New Roman" pitchFamily="18" charset="0"/>
              </a:rPr>
              <a:t>Watch</a:t>
            </a:r>
            <a:r>
              <a:rPr kumimoji="0" lang="en-US" sz="1100" b="0" i="0" u="none" strike="noStrike" cap="none" normalizeH="0" baseline="0" dirty="0" smtClean="0">
                <a:ln>
                  <a:noFill/>
                </a:ln>
                <a:solidFill>
                  <a:schemeClr val="tx1"/>
                </a:solidFill>
                <a:effectLst/>
                <a:latin typeface="Cambria" pitchFamily="18" charset="0"/>
                <a:ea typeface="SimSun" pitchFamily="2" charset="-122"/>
                <a:cs typeface="Times New Roman" pitchFamily="18" charset="0"/>
              </a:rPr>
              <a:t> for ‘</a:t>
            </a:r>
            <a:r>
              <a:rPr lang="en-US" sz="1100" dirty="0" smtClean="0">
                <a:latin typeface="Cambria" pitchFamily="18" charset="0"/>
                <a:ea typeface="SimSun" pitchFamily="2" charset="-122"/>
                <a:cs typeface="Times New Roman" pitchFamily="18" charset="0"/>
              </a:rPr>
              <a:t>General</a:t>
            </a:r>
            <a:r>
              <a:rPr kumimoji="0" lang="en-US" sz="1100" b="0" i="0" u="none" strike="noStrike" cap="none" normalizeH="0" baseline="0" dirty="0" smtClean="0">
                <a:ln>
                  <a:noFill/>
                </a:ln>
                <a:solidFill>
                  <a:schemeClr val="tx1"/>
                </a:solidFill>
                <a:effectLst/>
                <a:latin typeface="Cambria" pitchFamily="18" charset="0"/>
                <a:ea typeface="SimSun" pitchFamily="2" charset="-122"/>
                <a:cs typeface="Times New Roman" pitchFamily="18" charset="0"/>
              </a:rPr>
              <a:t> Alert’ </a:t>
            </a:r>
            <a:r>
              <a:rPr lang="en-US" sz="1100" dirty="0" smtClean="0">
                <a:latin typeface="Cambria" pitchFamily="18" charset="0"/>
                <a:ea typeface="SimSun" pitchFamily="2" charset="-122"/>
                <a:cs typeface="Times New Roman" pitchFamily="18" charset="0"/>
              </a:rPr>
              <a:t> when 1 NM stations at ‘Station Alert’ mode </a:t>
            </a:r>
            <a:endParaRPr kumimoji="0" lang="en-US" sz="1100" b="0" i="0" u="none" strike="noStrike" cap="none" normalizeH="0" baseline="0" dirty="0" smtClean="0">
              <a:ln>
                <a:noFill/>
              </a:ln>
              <a:solidFill>
                <a:schemeClr val="tx1"/>
              </a:solidFill>
              <a:effectLst/>
              <a:latin typeface="Cambria" pitchFamily="18" charset="0"/>
              <a:ea typeface="SimSun" pitchFamily="2" charset="-122"/>
              <a:cs typeface="Times New Roman" pitchFamily="18" charset="0"/>
            </a:endParaRPr>
          </a:p>
          <a:p>
            <a:pPr algn="just" eaLnBrk="0" fontAlgn="base" hangingPunct="0">
              <a:spcBef>
                <a:spcPct val="0"/>
              </a:spcBef>
              <a:spcAft>
                <a:spcPct val="0"/>
              </a:spcAft>
            </a:pPr>
            <a:r>
              <a:rPr kumimoji="0" lang="en-US" sz="1100" b="1" i="0" u="none" strike="noStrike" cap="none" normalizeH="0" baseline="0" dirty="0" smtClean="0">
                <a:ln>
                  <a:noFill/>
                </a:ln>
                <a:solidFill>
                  <a:schemeClr val="tx1"/>
                </a:solidFill>
                <a:effectLst/>
                <a:latin typeface="Cambria" pitchFamily="18" charset="0"/>
                <a:ea typeface="SimSun" pitchFamily="2" charset="-122"/>
                <a:cs typeface="Times New Roman" pitchFamily="18" charset="0"/>
              </a:rPr>
              <a:t>Warning</a:t>
            </a:r>
            <a:r>
              <a:rPr kumimoji="0" lang="en-US" sz="1100" b="0" i="0" u="none" strike="noStrike" cap="none" normalizeH="0" baseline="0" dirty="0" smtClean="0">
                <a:ln>
                  <a:noFill/>
                </a:ln>
                <a:solidFill>
                  <a:schemeClr val="tx1"/>
                </a:solidFill>
                <a:effectLst/>
                <a:latin typeface="Cambria" pitchFamily="18" charset="0"/>
                <a:ea typeface="SimSun" pitchFamily="2" charset="-122"/>
                <a:cs typeface="Times New Roman" pitchFamily="18" charset="0"/>
              </a:rPr>
              <a:t> for ‘</a:t>
            </a:r>
            <a:r>
              <a:rPr lang="en-US" sz="1100" dirty="0" smtClean="0">
                <a:latin typeface="Cambria" pitchFamily="18" charset="0"/>
                <a:ea typeface="SimSun" pitchFamily="2" charset="-122"/>
                <a:cs typeface="Times New Roman" pitchFamily="18" charset="0"/>
              </a:rPr>
              <a:t>General </a:t>
            </a:r>
            <a:r>
              <a:rPr kumimoji="0" lang="en-US" sz="1100" b="0" i="0" u="none" strike="noStrike" cap="none" normalizeH="0" baseline="0" dirty="0" smtClean="0">
                <a:ln>
                  <a:noFill/>
                </a:ln>
                <a:solidFill>
                  <a:schemeClr val="tx1"/>
                </a:solidFill>
                <a:effectLst/>
                <a:latin typeface="Cambria" pitchFamily="18" charset="0"/>
                <a:ea typeface="SimSun" pitchFamily="2" charset="-122"/>
                <a:cs typeface="Times New Roman" pitchFamily="18" charset="0"/>
              </a:rPr>
              <a:t>Alert’ when 2 </a:t>
            </a:r>
            <a:r>
              <a:rPr lang="en-US" sz="1100" dirty="0" smtClean="0">
                <a:latin typeface="Cambria" pitchFamily="18" charset="0"/>
                <a:ea typeface="SimSun" pitchFamily="2" charset="-122"/>
                <a:cs typeface="Times New Roman" pitchFamily="18" charset="0"/>
              </a:rPr>
              <a:t>NM stations at ‘Station Alert’ mode </a:t>
            </a:r>
            <a:endParaRPr kumimoji="0" lang="en-US" sz="1100" b="0" i="0" u="none" strike="noStrike" cap="none" normalizeH="0" baseline="0" dirty="0" smtClean="0">
              <a:ln>
                <a:noFill/>
              </a:ln>
              <a:solidFill>
                <a:schemeClr val="tx1"/>
              </a:solidFill>
              <a:effectLst/>
              <a:latin typeface="Cambria" pitchFamily="18" charset="0"/>
              <a:ea typeface="SimSun" pitchFamily="2" charset="-122"/>
              <a:cs typeface="Times New Roman" pitchFamily="18" charset="0"/>
            </a:endParaRPr>
          </a:p>
          <a:p>
            <a:pPr lvl="0" algn="just" eaLnBrk="0" fontAlgn="base" hangingPunct="0">
              <a:spcBef>
                <a:spcPct val="0"/>
              </a:spcBef>
              <a:spcAft>
                <a:spcPct val="0"/>
              </a:spcAft>
            </a:pPr>
            <a:r>
              <a:rPr kumimoji="0" lang="en-US" sz="1100" b="1" i="0" u="none" strike="noStrike" cap="none" normalizeH="0" baseline="0" dirty="0" smtClean="0">
                <a:ln>
                  <a:noFill/>
                </a:ln>
                <a:solidFill>
                  <a:schemeClr val="tx1"/>
                </a:solidFill>
                <a:effectLst/>
                <a:latin typeface="Cambria" pitchFamily="18" charset="0"/>
                <a:ea typeface="SimSun" pitchFamily="2" charset="-122"/>
                <a:cs typeface="Times New Roman" pitchFamily="18" charset="0"/>
              </a:rPr>
              <a:t>Alert</a:t>
            </a:r>
            <a:r>
              <a:rPr kumimoji="0" lang="en-US" sz="1100" b="0" i="0" u="none" strike="noStrike" cap="none" normalizeH="0" baseline="0" dirty="0" smtClean="0">
                <a:ln>
                  <a:noFill/>
                </a:ln>
                <a:solidFill>
                  <a:schemeClr val="tx1"/>
                </a:solidFill>
                <a:effectLst/>
                <a:latin typeface="Cambria" pitchFamily="18" charset="0"/>
                <a:ea typeface="SimSun" pitchFamily="2" charset="-122"/>
                <a:cs typeface="Times New Roman" pitchFamily="18" charset="0"/>
              </a:rPr>
              <a:t> for </a:t>
            </a:r>
            <a:r>
              <a:rPr lang="en-US" sz="1100" dirty="0" smtClean="0">
                <a:latin typeface="Cambria" pitchFamily="18" charset="0"/>
                <a:ea typeface="SimSun" pitchFamily="2" charset="-122"/>
                <a:cs typeface="Times New Roman" pitchFamily="18" charset="0"/>
              </a:rPr>
              <a:t>‘General Alert’ when 3 NM stations at ‘Station Alert’ mode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6" name="Rectangle 22"/>
          <p:cNvSpPr/>
          <p:nvPr/>
        </p:nvSpPr>
        <p:spPr>
          <a:xfrm>
            <a:off x="5924550" y="4035623"/>
            <a:ext cx="2667000" cy="307777"/>
          </a:xfrm>
          <a:prstGeom prst="rect">
            <a:avLst/>
          </a:prstGeom>
        </p:spPr>
        <p:txBody>
          <a:bodyPr wrap="square">
            <a:spAutoFit/>
          </a:bodyPr>
          <a:lstStyle/>
          <a:p>
            <a:pPr algn="ctr"/>
            <a:r>
              <a:rPr lang="en-US" sz="1400" b="1" dirty="0" smtClean="0">
                <a:latin typeface="Cambria" pitchFamily="18" charset="0"/>
              </a:rPr>
              <a:t>Levels of </a:t>
            </a:r>
            <a:r>
              <a:rPr lang="en-US" sz="1400" b="1" i="1" dirty="0" smtClean="0">
                <a:solidFill>
                  <a:srgbClr val="FF0000"/>
                </a:solidFill>
                <a:latin typeface="Cambria" pitchFamily="18" charset="0"/>
              </a:rPr>
              <a:t>General Alert </a:t>
            </a:r>
            <a:r>
              <a:rPr lang="en-US" sz="1400" b="1" dirty="0" smtClean="0">
                <a:latin typeface="Cambria" pitchFamily="18" charset="0"/>
              </a:rPr>
              <a:t>Mode</a:t>
            </a:r>
            <a:endParaRPr lang="el-GR" sz="1400" b="1" dirty="0">
              <a:solidFill>
                <a:srgbClr val="FF0000"/>
              </a:solidFill>
              <a:latin typeface="Cambria" pitchFamily="18" charset="0"/>
            </a:endParaRPr>
          </a:p>
        </p:txBody>
      </p:sp>
      <p:grpSp>
        <p:nvGrpSpPr>
          <p:cNvPr id="27" name="Group 26"/>
          <p:cNvGrpSpPr/>
          <p:nvPr/>
        </p:nvGrpSpPr>
        <p:grpSpPr>
          <a:xfrm>
            <a:off x="0" y="6038196"/>
            <a:ext cx="9144000" cy="722907"/>
            <a:chOff x="0" y="6038196"/>
            <a:chExt cx="9144000" cy="722907"/>
          </a:xfrm>
        </p:grpSpPr>
        <p:sp>
          <p:nvSpPr>
            <p:cNvPr id="28" name="TextBox 19"/>
            <p:cNvSpPr txBox="1">
              <a:spLocks noChangeArrowheads="1"/>
            </p:cNvSpPr>
            <p:nvPr/>
          </p:nvSpPr>
          <p:spPr bwMode="auto">
            <a:xfrm>
              <a:off x="2819400" y="6172200"/>
              <a:ext cx="3886200" cy="584775"/>
            </a:xfrm>
            <a:prstGeom prst="rect">
              <a:avLst/>
            </a:prstGeom>
            <a:noFill/>
            <a:ln w="9525">
              <a:noFill/>
              <a:miter lim="800000"/>
              <a:headEnd/>
              <a:tailEnd/>
            </a:ln>
          </p:spPr>
          <p:txBody>
            <a:bodyPr wrap="square">
              <a:spAutoFit/>
            </a:bodyPr>
            <a:lstStyle/>
            <a:p>
              <a:pPr algn="just">
                <a:defRPr/>
              </a:pPr>
              <a:r>
                <a:rPr lang="en-US" sz="1600" b="1" dirty="0" smtClean="0">
                  <a:solidFill>
                    <a:schemeClr val="accent1">
                      <a:lumMod val="50000"/>
                    </a:schemeClr>
                  </a:solidFill>
                  <a:latin typeface="Pristina" pitchFamily="66" charset="0"/>
                </a:rPr>
                <a:t>ESWW10 Session 13 ,Cosmic Ray Detectors</a:t>
              </a:r>
            </a:p>
            <a:p>
              <a:pPr algn="ctr">
                <a:defRPr/>
              </a:pPr>
              <a:r>
                <a:rPr lang="en-US" sz="1600" b="1" dirty="0" smtClean="0">
                  <a:latin typeface="Pristina" pitchFamily="66" charset="0"/>
                </a:rPr>
                <a:t>Antwerp | 22.11.2013</a:t>
              </a:r>
            </a:p>
          </p:txBody>
        </p:sp>
        <p:pic>
          <p:nvPicPr>
            <p:cNvPr id="29" name="Picture 2" descr="C:\Research\Work\ESA\SN4\logo (2)\logo\cosray1.png"/>
            <p:cNvPicPr>
              <a:picLocks noChangeAspect="1" noChangeArrowheads="1"/>
            </p:cNvPicPr>
            <p:nvPr/>
          </p:nvPicPr>
          <p:blipFill>
            <a:blip r:embed="rId5" cstate="print"/>
            <a:srcRect/>
            <a:stretch>
              <a:fillRect/>
            </a:stretch>
          </p:blipFill>
          <p:spPr bwMode="auto">
            <a:xfrm>
              <a:off x="260132" y="6174830"/>
              <a:ext cx="1981200" cy="586273"/>
            </a:xfrm>
            <a:prstGeom prst="rect">
              <a:avLst/>
            </a:prstGeom>
            <a:noFill/>
          </p:spPr>
        </p:pic>
        <p:pic>
          <p:nvPicPr>
            <p:cNvPr id="30" name="Picture 4" descr="http://www.isnet.gr/images/logo.jpg"/>
            <p:cNvPicPr>
              <a:picLocks noChangeAspect="1" noChangeArrowheads="1"/>
            </p:cNvPicPr>
            <p:nvPr/>
          </p:nvPicPr>
          <p:blipFill>
            <a:blip r:embed="rId6" cstate="print"/>
            <a:srcRect/>
            <a:stretch>
              <a:fillRect/>
            </a:stretch>
          </p:blipFill>
          <p:spPr bwMode="auto">
            <a:xfrm>
              <a:off x="7194332" y="6174830"/>
              <a:ext cx="1676400" cy="553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31" name="Straight Connector 30"/>
            <p:cNvCxnSpPr/>
            <p:nvPr/>
          </p:nvCxnSpPr>
          <p:spPr>
            <a:xfrm>
              <a:off x="0" y="603819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798513"/>
          </a:xfrm>
          <a:prstGeom prst="rect">
            <a:avLst/>
          </a:prstGeom>
          <a:solidFill>
            <a:srgbClr val="D9D9D9"/>
          </a:solidFill>
          <a:ln w="9525">
            <a:noFill/>
            <a:round/>
            <a:headEnd/>
            <a:tailEnd/>
          </a:ln>
        </p:spPr>
        <p:txBody>
          <a:bodyPr wrap="none"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b="1" dirty="0" smtClean="0">
                <a:solidFill>
                  <a:srgbClr val="FF0000"/>
                </a:solidFill>
                <a:latin typeface="Calibri" pitchFamily="34" charset="0"/>
              </a:rPr>
              <a:t>Operating GLE Alert Systems</a:t>
            </a:r>
            <a:endParaRPr lang="en-GB" sz="3600" b="1" i="1" dirty="0">
              <a:solidFill>
                <a:srgbClr val="FF0000"/>
              </a:solidFill>
              <a:latin typeface="Calibri" pitchFamily="34" charset="0"/>
            </a:endParaRPr>
          </a:p>
        </p:txBody>
      </p:sp>
      <p:sp>
        <p:nvSpPr>
          <p:cNvPr id="5" name="15 - Ορθογώνιο"/>
          <p:cNvSpPr/>
          <p:nvPr/>
        </p:nvSpPr>
        <p:spPr>
          <a:xfrm>
            <a:off x="-12700" y="685800"/>
            <a:ext cx="9156700" cy="647700"/>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sz="2400" b="1" dirty="0">
              <a:solidFill>
                <a:schemeClr val="bg1"/>
              </a:solidFill>
              <a:effectLst>
                <a:outerShdw blurRad="38100" dist="38100" dir="2700000" algn="tl">
                  <a:srgbClr val="000000">
                    <a:alpha val="43137"/>
                  </a:srgbClr>
                </a:outerShdw>
              </a:effectLst>
              <a:ea typeface="ＭＳ Ｐゴシック" pitchFamily="34" charset="-128"/>
            </a:endParaRPr>
          </a:p>
          <a:p>
            <a:pPr algn="ctr">
              <a:defRPr/>
            </a:pPr>
            <a:r>
              <a:rPr lang="en-US" sz="2400" b="1" dirty="0" smtClean="0">
                <a:solidFill>
                  <a:schemeClr val="bg1"/>
                </a:solidFill>
                <a:effectLst>
                  <a:outerShdw blurRad="38100" dist="38100" dir="2700000" algn="tl">
                    <a:srgbClr val="000000">
                      <a:alpha val="43137"/>
                    </a:srgbClr>
                  </a:outerShdw>
                </a:effectLst>
                <a:ea typeface="ＭＳ Ｐゴシック" pitchFamily="34" charset="-128"/>
              </a:rPr>
              <a:t>Spaceship Earth | NMDB</a:t>
            </a:r>
            <a:endParaRPr lang="en-US" sz="2400" b="1" i="1" dirty="0">
              <a:solidFill>
                <a:schemeClr val="bg1"/>
              </a:solidFill>
              <a:effectLst>
                <a:outerShdw blurRad="38100" dist="38100" dir="2700000" algn="tl">
                  <a:srgbClr val="000000">
                    <a:alpha val="43137"/>
                  </a:srgbClr>
                </a:outerShdw>
              </a:effectLst>
              <a:ea typeface="ＭＳ Ｐゴシック" pitchFamily="34" charset="-128"/>
            </a:endParaRPr>
          </a:p>
          <a:p>
            <a:pPr algn="ctr">
              <a:defRPr/>
            </a:pPr>
            <a:endParaRPr lang="en-US" dirty="0"/>
          </a:p>
        </p:txBody>
      </p:sp>
      <p:pic>
        <p:nvPicPr>
          <p:cNvPr id="11" name="Content Placeholder 6" descr="GLE_alarm.GIF"/>
          <p:cNvPicPr>
            <a:picLocks noGrp="1" noChangeAspect="1"/>
          </p:cNvPicPr>
          <p:nvPr>
            <p:ph sz="half" idx="1"/>
          </p:nvPr>
        </p:nvPicPr>
        <p:blipFill>
          <a:blip r:embed="rId3" cstate="print"/>
          <a:srcRect/>
          <a:stretch>
            <a:fillRect/>
          </a:stretch>
        </p:blipFill>
        <p:spPr>
          <a:xfrm>
            <a:off x="76200" y="1447800"/>
            <a:ext cx="3886200" cy="4545540"/>
          </a:xfrm>
        </p:spPr>
      </p:pic>
      <p:sp>
        <p:nvSpPr>
          <p:cNvPr id="14" name="Rectangle 13"/>
          <p:cNvSpPr/>
          <p:nvPr/>
        </p:nvSpPr>
        <p:spPr>
          <a:xfrm>
            <a:off x="31530" y="5607270"/>
            <a:ext cx="3886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Rectangle 2"/>
          <p:cNvSpPr>
            <a:spLocks noChangeArrowheads="1"/>
          </p:cNvSpPr>
          <p:nvPr/>
        </p:nvSpPr>
        <p:spPr bwMode="auto">
          <a:xfrm>
            <a:off x="11792" y="5638800"/>
            <a:ext cx="2014078" cy="338554"/>
          </a:xfrm>
          <a:prstGeom prst="rect">
            <a:avLst/>
          </a:prstGeom>
        </p:spPr>
        <p:txBody>
          <a:bodyPr wrap="none">
            <a:spAutoFit/>
          </a:bodyPr>
          <a:lstStyle/>
          <a:p>
            <a:r>
              <a:rPr lang="en-US" sz="1600" i="1" dirty="0" err="1" smtClean="0">
                <a:latin typeface="Calibri" pitchFamily="34" charset="0"/>
              </a:rPr>
              <a:t>Kuwabara</a:t>
            </a:r>
            <a:r>
              <a:rPr lang="en-US" sz="1600" i="1" dirty="0" smtClean="0">
                <a:latin typeface="Calibri" pitchFamily="34" charset="0"/>
              </a:rPr>
              <a:t> </a:t>
            </a:r>
            <a:r>
              <a:rPr lang="en-US" sz="1600" i="1" dirty="0">
                <a:latin typeface="Calibri" pitchFamily="34" charset="0"/>
              </a:rPr>
              <a:t>et al., </a:t>
            </a:r>
            <a:r>
              <a:rPr lang="en-US" sz="1600" i="1" dirty="0" smtClean="0">
                <a:latin typeface="Calibri" pitchFamily="34" charset="0"/>
              </a:rPr>
              <a:t>2006</a:t>
            </a:r>
            <a:endParaRPr lang="el-GR" sz="1600" i="1" dirty="0"/>
          </a:p>
        </p:txBody>
      </p:sp>
      <p:pic>
        <p:nvPicPr>
          <p:cNvPr id="78850" name="Picture 2"/>
          <p:cNvPicPr>
            <a:picLocks noChangeAspect="1" noChangeArrowheads="1"/>
          </p:cNvPicPr>
          <p:nvPr/>
        </p:nvPicPr>
        <p:blipFill>
          <a:blip r:embed="rId4" cstate="print"/>
          <a:srcRect l="17619" t="9143" r="20476" b="52263"/>
          <a:stretch>
            <a:fillRect/>
          </a:stretch>
        </p:blipFill>
        <p:spPr bwMode="auto">
          <a:xfrm>
            <a:off x="4038600" y="1447800"/>
            <a:ext cx="5084495" cy="1981200"/>
          </a:xfrm>
          <a:prstGeom prst="rect">
            <a:avLst/>
          </a:prstGeom>
          <a:noFill/>
          <a:ln w="9525">
            <a:noFill/>
            <a:miter lim="800000"/>
            <a:headEnd/>
            <a:tailEnd/>
          </a:ln>
        </p:spPr>
      </p:pic>
      <p:pic>
        <p:nvPicPr>
          <p:cNvPr id="78851" name="Picture 3"/>
          <p:cNvPicPr>
            <a:picLocks noChangeAspect="1" noChangeArrowheads="1"/>
          </p:cNvPicPr>
          <p:nvPr/>
        </p:nvPicPr>
        <p:blipFill>
          <a:blip r:embed="rId5" cstate="print"/>
          <a:srcRect l="19048" t="14637" r="18571" b="42381"/>
          <a:stretch>
            <a:fillRect/>
          </a:stretch>
        </p:blipFill>
        <p:spPr bwMode="auto">
          <a:xfrm>
            <a:off x="4038600" y="3505200"/>
            <a:ext cx="5105400" cy="2198588"/>
          </a:xfrm>
          <a:prstGeom prst="rect">
            <a:avLst/>
          </a:prstGeom>
          <a:noFill/>
          <a:ln w="9525">
            <a:noFill/>
            <a:miter lim="800000"/>
            <a:headEnd/>
            <a:tailEnd/>
          </a:ln>
        </p:spPr>
      </p:pic>
      <p:sp>
        <p:nvSpPr>
          <p:cNvPr id="13" name="Rectangle 2"/>
          <p:cNvSpPr>
            <a:spLocks noChangeArrowheads="1"/>
          </p:cNvSpPr>
          <p:nvPr/>
        </p:nvSpPr>
        <p:spPr bwMode="auto">
          <a:xfrm>
            <a:off x="1975950" y="5628290"/>
            <a:ext cx="2297039" cy="338554"/>
          </a:xfrm>
          <a:prstGeom prst="rect">
            <a:avLst/>
          </a:prstGeom>
        </p:spPr>
        <p:txBody>
          <a:bodyPr wrap="none">
            <a:spAutoFit/>
          </a:bodyPr>
          <a:lstStyle/>
          <a:p>
            <a:r>
              <a:rPr lang="en-US" sz="1600" b="1" i="1" dirty="0" smtClean="0">
                <a:solidFill>
                  <a:srgbClr val="002060"/>
                </a:solidFill>
                <a:latin typeface="Calibri" pitchFamily="34" charset="0"/>
              </a:rPr>
              <a:t>J. Bieber, this Conference</a:t>
            </a:r>
            <a:endParaRPr lang="el-GR" sz="1600" b="1" i="1" dirty="0">
              <a:solidFill>
                <a:srgbClr val="002060"/>
              </a:solidFill>
            </a:endParaRPr>
          </a:p>
        </p:txBody>
      </p:sp>
      <p:sp>
        <p:nvSpPr>
          <p:cNvPr id="18" name="Rectangle 2"/>
          <p:cNvSpPr>
            <a:spLocks noChangeArrowheads="1"/>
          </p:cNvSpPr>
          <p:nvPr/>
        </p:nvSpPr>
        <p:spPr bwMode="auto">
          <a:xfrm>
            <a:off x="6539889" y="5620730"/>
            <a:ext cx="2604111" cy="338554"/>
          </a:xfrm>
          <a:prstGeom prst="rect">
            <a:avLst/>
          </a:prstGeom>
        </p:spPr>
        <p:txBody>
          <a:bodyPr wrap="none">
            <a:spAutoFit/>
          </a:bodyPr>
          <a:lstStyle/>
          <a:p>
            <a:r>
              <a:rPr lang="en-US" sz="1600" i="1" dirty="0" smtClean="0">
                <a:latin typeface="Calibri" pitchFamily="34" charset="0"/>
              </a:rPr>
              <a:t>Mavromichalaki et al., 2010</a:t>
            </a:r>
            <a:endParaRPr lang="el-GR" sz="1600" i="1" dirty="0"/>
          </a:p>
        </p:txBody>
      </p:sp>
      <p:sp>
        <p:nvSpPr>
          <p:cNvPr id="19" name="Rectangle 2"/>
          <p:cNvSpPr>
            <a:spLocks noChangeArrowheads="1"/>
          </p:cNvSpPr>
          <p:nvPr/>
        </p:nvSpPr>
        <p:spPr bwMode="auto">
          <a:xfrm>
            <a:off x="4379272" y="5631942"/>
            <a:ext cx="1829860" cy="338554"/>
          </a:xfrm>
          <a:prstGeom prst="rect">
            <a:avLst/>
          </a:prstGeom>
          <a:noFill/>
          <a:ln w="9525">
            <a:noFill/>
            <a:miter lim="800000"/>
            <a:headEnd/>
            <a:tailEnd/>
          </a:ln>
        </p:spPr>
        <p:txBody>
          <a:bodyPr wrap="none">
            <a:spAutoFit/>
          </a:bodyPr>
          <a:lstStyle/>
          <a:p>
            <a:r>
              <a:rPr lang="en-US" sz="1600" i="1" dirty="0" err="1" smtClean="0">
                <a:latin typeface="Calibri" pitchFamily="34" charset="0"/>
              </a:rPr>
              <a:t>Anashin</a:t>
            </a:r>
            <a:r>
              <a:rPr lang="en-US" sz="1600" i="1" dirty="0" smtClean="0">
                <a:latin typeface="Calibri" pitchFamily="34" charset="0"/>
              </a:rPr>
              <a:t> et al., 2009</a:t>
            </a:r>
          </a:p>
        </p:txBody>
      </p:sp>
      <p:pic>
        <p:nvPicPr>
          <p:cNvPr id="78853" name="Picture 5" descr="http://neutronm.bartol.udel.edu/sunset2.jpg"/>
          <p:cNvPicPr>
            <a:picLocks noChangeAspect="1" noChangeArrowheads="1"/>
          </p:cNvPicPr>
          <p:nvPr/>
        </p:nvPicPr>
        <p:blipFill>
          <a:blip r:embed="rId6" cstate="print"/>
          <a:srcRect/>
          <a:stretch>
            <a:fillRect/>
          </a:stretch>
        </p:blipFill>
        <p:spPr bwMode="auto">
          <a:xfrm>
            <a:off x="533400" y="4191000"/>
            <a:ext cx="1072818" cy="8080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8855" name="Picture 7" descr="Home"/>
          <p:cNvPicPr>
            <a:picLocks noChangeAspect="1" noChangeArrowheads="1"/>
          </p:cNvPicPr>
          <p:nvPr/>
        </p:nvPicPr>
        <p:blipFill>
          <a:blip r:embed="rId7" cstate="print"/>
          <a:srcRect/>
          <a:stretch>
            <a:fillRect/>
          </a:stretch>
        </p:blipFill>
        <p:spPr bwMode="auto">
          <a:xfrm>
            <a:off x="7696200" y="4648200"/>
            <a:ext cx="1295400" cy="707304"/>
          </a:xfrm>
          <a:prstGeom prst="rect">
            <a:avLst/>
          </a:prstGeom>
          <a:noFill/>
        </p:spPr>
      </p:pic>
      <p:sp>
        <p:nvSpPr>
          <p:cNvPr id="22" name="Rounded Rectangle 21"/>
          <p:cNvSpPr/>
          <p:nvPr/>
        </p:nvSpPr>
        <p:spPr>
          <a:xfrm>
            <a:off x="304800" y="3276600"/>
            <a:ext cx="3581400" cy="715089"/>
          </a:xfrm>
          <a:prstGeom prst="roundRect">
            <a:avLst/>
          </a:prstGeom>
          <a:solidFill>
            <a:schemeClr val="bg1"/>
          </a:solidFill>
        </p:spPr>
        <p:txBody>
          <a:bodyPr wrap="square">
            <a:spAutoFit/>
          </a:bodyPr>
          <a:lstStyle/>
          <a:p>
            <a:r>
              <a:rPr lang="en-US" dirty="0" smtClean="0"/>
              <a:t>http://www.bartol.udel.edu/~takao/neutronm/glealarm/</a:t>
            </a:r>
            <a:endParaRPr lang="el-GR" dirty="0"/>
          </a:p>
        </p:txBody>
      </p:sp>
      <p:sp>
        <p:nvSpPr>
          <p:cNvPr id="23" name="Rounded Rectangle 22"/>
          <p:cNvSpPr/>
          <p:nvPr/>
        </p:nvSpPr>
        <p:spPr>
          <a:xfrm>
            <a:off x="4114800" y="5105400"/>
            <a:ext cx="3476162" cy="408623"/>
          </a:xfrm>
          <a:prstGeom prst="roundRect">
            <a:avLst/>
          </a:prstGeom>
          <a:solidFill>
            <a:schemeClr val="bg1"/>
          </a:solidFill>
        </p:spPr>
        <p:txBody>
          <a:bodyPr wrap="none">
            <a:spAutoFit/>
          </a:bodyPr>
          <a:lstStyle/>
          <a:p>
            <a:r>
              <a:rPr lang="en-US" dirty="0" smtClean="0"/>
              <a:t>http://www.nmdb.eu/?q=node/19</a:t>
            </a:r>
            <a:endParaRPr lang="el-GR" dirty="0"/>
          </a:p>
        </p:txBody>
      </p:sp>
      <p:grpSp>
        <p:nvGrpSpPr>
          <p:cNvPr id="21" name="Group 20"/>
          <p:cNvGrpSpPr/>
          <p:nvPr/>
        </p:nvGrpSpPr>
        <p:grpSpPr>
          <a:xfrm>
            <a:off x="0" y="6038196"/>
            <a:ext cx="9144000" cy="722907"/>
            <a:chOff x="0" y="6038196"/>
            <a:chExt cx="9144000" cy="722907"/>
          </a:xfrm>
        </p:grpSpPr>
        <p:sp>
          <p:nvSpPr>
            <p:cNvPr id="24" name="TextBox 19"/>
            <p:cNvSpPr txBox="1">
              <a:spLocks noChangeArrowheads="1"/>
            </p:cNvSpPr>
            <p:nvPr/>
          </p:nvSpPr>
          <p:spPr bwMode="auto">
            <a:xfrm>
              <a:off x="2819400" y="6172200"/>
              <a:ext cx="3886200" cy="584775"/>
            </a:xfrm>
            <a:prstGeom prst="rect">
              <a:avLst/>
            </a:prstGeom>
            <a:noFill/>
            <a:ln w="9525">
              <a:noFill/>
              <a:miter lim="800000"/>
              <a:headEnd/>
              <a:tailEnd/>
            </a:ln>
          </p:spPr>
          <p:txBody>
            <a:bodyPr wrap="square">
              <a:spAutoFit/>
            </a:bodyPr>
            <a:lstStyle/>
            <a:p>
              <a:pPr algn="just">
                <a:defRPr/>
              </a:pPr>
              <a:r>
                <a:rPr lang="en-US" sz="1600" b="1" dirty="0" smtClean="0">
                  <a:solidFill>
                    <a:schemeClr val="accent1">
                      <a:lumMod val="50000"/>
                    </a:schemeClr>
                  </a:solidFill>
                  <a:latin typeface="Pristina" pitchFamily="66" charset="0"/>
                </a:rPr>
                <a:t>ESWW10 Session 13 ,Cosmic Ray Detectors</a:t>
              </a:r>
            </a:p>
            <a:p>
              <a:pPr algn="ctr">
                <a:defRPr/>
              </a:pPr>
              <a:r>
                <a:rPr lang="en-US" sz="1600" b="1" dirty="0" smtClean="0">
                  <a:latin typeface="Pristina" pitchFamily="66" charset="0"/>
                </a:rPr>
                <a:t>Antwerp | 22.11.2013</a:t>
              </a:r>
            </a:p>
          </p:txBody>
        </p:sp>
        <p:pic>
          <p:nvPicPr>
            <p:cNvPr id="25" name="Picture 2" descr="C:\Research\Work\ESA\SN4\logo (2)\logo\cosray1.png"/>
            <p:cNvPicPr>
              <a:picLocks noChangeAspect="1" noChangeArrowheads="1"/>
            </p:cNvPicPr>
            <p:nvPr/>
          </p:nvPicPr>
          <p:blipFill>
            <a:blip r:embed="rId8" cstate="print"/>
            <a:srcRect/>
            <a:stretch>
              <a:fillRect/>
            </a:stretch>
          </p:blipFill>
          <p:spPr bwMode="auto">
            <a:xfrm>
              <a:off x="260132" y="6174830"/>
              <a:ext cx="1981200" cy="586273"/>
            </a:xfrm>
            <a:prstGeom prst="rect">
              <a:avLst/>
            </a:prstGeom>
            <a:noFill/>
          </p:spPr>
        </p:pic>
        <p:pic>
          <p:nvPicPr>
            <p:cNvPr id="26" name="Picture 4" descr="http://www.isnet.gr/images/logo.jpg"/>
            <p:cNvPicPr>
              <a:picLocks noChangeAspect="1" noChangeArrowheads="1"/>
            </p:cNvPicPr>
            <p:nvPr/>
          </p:nvPicPr>
          <p:blipFill>
            <a:blip r:embed="rId9" cstate="print"/>
            <a:srcRect/>
            <a:stretch>
              <a:fillRect/>
            </a:stretch>
          </p:blipFill>
          <p:spPr bwMode="auto">
            <a:xfrm>
              <a:off x="7194332" y="6174830"/>
              <a:ext cx="1676400" cy="553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27" name="Straight Connector 26"/>
            <p:cNvCxnSpPr/>
            <p:nvPr/>
          </p:nvCxnSpPr>
          <p:spPr>
            <a:xfrm>
              <a:off x="0" y="603819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cstate="print"/>
          <a:srcRect/>
          <a:stretch>
            <a:fillRect/>
          </a:stretch>
        </p:blipFill>
        <p:spPr bwMode="auto">
          <a:xfrm>
            <a:off x="4035343" y="1362075"/>
            <a:ext cx="5082947" cy="2514600"/>
          </a:xfrm>
          <a:prstGeom prst="rect">
            <a:avLst/>
          </a:prstGeom>
          <a:noFill/>
          <a:ln w="9525">
            <a:noFill/>
            <a:miter lim="800000"/>
            <a:headEnd/>
            <a:tailEnd/>
          </a:ln>
        </p:spPr>
      </p:pic>
      <p:sp>
        <p:nvSpPr>
          <p:cNvPr id="4" name="Rectangle 2"/>
          <p:cNvSpPr>
            <a:spLocks noChangeArrowheads="1"/>
          </p:cNvSpPr>
          <p:nvPr/>
        </p:nvSpPr>
        <p:spPr bwMode="auto">
          <a:xfrm>
            <a:off x="0" y="0"/>
            <a:ext cx="9144000" cy="798513"/>
          </a:xfrm>
          <a:prstGeom prst="rect">
            <a:avLst/>
          </a:prstGeom>
          <a:solidFill>
            <a:srgbClr val="D9D9D9"/>
          </a:solidFill>
          <a:ln w="9525">
            <a:noFill/>
            <a:round/>
            <a:headEnd/>
            <a:tailEnd/>
          </a:ln>
        </p:spPr>
        <p:txBody>
          <a:bodyPr wrap="none"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400" b="1" dirty="0" smtClean="0">
                <a:solidFill>
                  <a:srgbClr val="FF0000"/>
                </a:solidFill>
                <a:latin typeface="Calibri" pitchFamily="34" charset="0"/>
              </a:rPr>
              <a:t>Optimizing the GLE Alert I Towards </a:t>
            </a:r>
            <a:r>
              <a:rPr lang="en-GB" sz="3400" b="1" i="1" dirty="0" smtClean="0">
                <a:solidFill>
                  <a:srgbClr val="FF0000"/>
                </a:solidFill>
                <a:latin typeface="Calibri" pitchFamily="34" charset="0"/>
              </a:rPr>
              <a:t>GLE Alert Plus</a:t>
            </a:r>
            <a:endParaRPr lang="en-GB" sz="3400" b="1" i="1" dirty="0">
              <a:solidFill>
                <a:srgbClr val="FF0000"/>
              </a:solidFill>
              <a:latin typeface="Calibri" pitchFamily="34" charset="0"/>
            </a:endParaRPr>
          </a:p>
        </p:txBody>
      </p:sp>
      <p:sp>
        <p:nvSpPr>
          <p:cNvPr id="13" name="Rectangle 12"/>
          <p:cNvSpPr/>
          <p:nvPr/>
        </p:nvSpPr>
        <p:spPr>
          <a:xfrm>
            <a:off x="6019800" y="5638800"/>
            <a:ext cx="2262159" cy="338554"/>
          </a:xfrm>
          <a:prstGeom prst="rect">
            <a:avLst/>
          </a:prstGeom>
        </p:spPr>
        <p:txBody>
          <a:bodyPr wrap="none">
            <a:spAutoFit/>
          </a:bodyPr>
          <a:lstStyle/>
          <a:p>
            <a:pPr algn="ctr"/>
            <a:r>
              <a:rPr lang="en-US" sz="1600" i="1" dirty="0" err="1" smtClean="0">
                <a:latin typeface="Calibri" pitchFamily="34" charset="0"/>
              </a:rPr>
              <a:t>Papaioannou</a:t>
            </a:r>
            <a:r>
              <a:rPr lang="en-US" sz="1600" i="1" dirty="0" smtClean="0">
                <a:latin typeface="Calibri" pitchFamily="34" charset="0"/>
              </a:rPr>
              <a:t> et al., 2013</a:t>
            </a:r>
          </a:p>
        </p:txBody>
      </p:sp>
      <p:sp>
        <p:nvSpPr>
          <p:cNvPr id="15" name="Rounded Rectangle 14"/>
          <p:cNvSpPr/>
          <p:nvPr/>
        </p:nvSpPr>
        <p:spPr>
          <a:xfrm>
            <a:off x="76200" y="1400175"/>
            <a:ext cx="1143000" cy="3810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b="1" dirty="0" smtClean="0">
                <a:effectLst>
                  <a:outerShdw blurRad="38100" dist="38100" dir="2700000" algn="tl">
                    <a:srgbClr val="000000">
                      <a:alpha val="43137"/>
                    </a:srgbClr>
                  </a:outerShdw>
                </a:effectLst>
              </a:rPr>
              <a:t>Real-time</a:t>
            </a:r>
            <a:endParaRPr lang="el-GR" sz="1600" b="1" dirty="0">
              <a:effectLst>
                <a:outerShdw blurRad="38100" dist="38100" dir="2700000" algn="tl">
                  <a:srgbClr val="000000">
                    <a:alpha val="43137"/>
                  </a:srgbClr>
                </a:outerShdw>
              </a:effectLst>
            </a:endParaRPr>
          </a:p>
        </p:txBody>
      </p:sp>
      <p:sp>
        <p:nvSpPr>
          <p:cNvPr id="16" name="Rounded Rectangle 15"/>
          <p:cNvSpPr/>
          <p:nvPr/>
        </p:nvSpPr>
        <p:spPr>
          <a:xfrm>
            <a:off x="7467600" y="3886200"/>
            <a:ext cx="1524000" cy="3810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b="1" dirty="0" smtClean="0">
                <a:effectLst>
                  <a:outerShdw blurRad="38100" dist="38100" dir="2700000" algn="tl">
                    <a:srgbClr val="000000">
                      <a:alpha val="43137"/>
                    </a:srgbClr>
                  </a:outerShdw>
                </a:effectLst>
              </a:rPr>
              <a:t>Non real-time</a:t>
            </a:r>
            <a:endParaRPr lang="el-GR" sz="1600" b="1" dirty="0">
              <a:effectLst>
                <a:outerShdw blurRad="38100" dist="38100" dir="2700000" algn="tl">
                  <a:srgbClr val="000000">
                    <a:alpha val="43137"/>
                  </a:srgbClr>
                </a:outerShdw>
              </a:effectLst>
            </a:endParaRPr>
          </a:p>
        </p:txBody>
      </p:sp>
      <p:sp>
        <p:nvSpPr>
          <p:cNvPr id="17" name="16 - Ορθογώνιο"/>
          <p:cNvSpPr/>
          <p:nvPr/>
        </p:nvSpPr>
        <p:spPr>
          <a:xfrm>
            <a:off x="-12700" y="685800"/>
            <a:ext cx="9156700" cy="647700"/>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sz="2400" b="1" dirty="0">
              <a:solidFill>
                <a:schemeClr val="bg1"/>
              </a:solidFill>
              <a:effectLst>
                <a:outerShdw blurRad="38100" dist="38100" dir="2700000" algn="tl">
                  <a:srgbClr val="000000">
                    <a:alpha val="43137"/>
                  </a:srgbClr>
                </a:outerShdw>
              </a:effectLst>
              <a:ea typeface="ＭＳ Ｐゴシック" pitchFamily="34" charset="-128"/>
            </a:endParaRPr>
          </a:p>
          <a:p>
            <a:pPr algn="ctr">
              <a:defRPr/>
            </a:pPr>
            <a:r>
              <a:rPr lang="en-US" sz="2400" b="1" i="1" dirty="0" smtClean="0">
                <a:solidFill>
                  <a:schemeClr val="bg1"/>
                </a:solidFill>
                <a:effectLst>
                  <a:outerShdw blurRad="38100" dist="38100" dir="2700000" algn="tl">
                    <a:srgbClr val="000000">
                      <a:alpha val="43137"/>
                    </a:srgbClr>
                  </a:outerShdw>
                </a:effectLst>
                <a:ea typeface="ＭＳ Ｐゴシック" pitchFamily="34" charset="-128"/>
              </a:rPr>
              <a:t>Stating the problem: Data flow </a:t>
            </a:r>
            <a:endParaRPr lang="en-US" sz="2400" b="1" i="1" dirty="0">
              <a:solidFill>
                <a:schemeClr val="bg1"/>
              </a:solidFill>
              <a:effectLst>
                <a:outerShdw blurRad="38100" dist="38100" dir="2700000" algn="tl">
                  <a:srgbClr val="000000">
                    <a:alpha val="43137"/>
                  </a:srgbClr>
                </a:outerShdw>
              </a:effectLst>
              <a:ea typeface="ＭＳ Ｐゴシック" pitchFamily="34" charset="-128"/>
            </a:endParaRPr>
          </a:p>
          <a:p>
            <a:pPr algn="ctr">
              <a:defRPr/>
            </a:pPr>
            <a:endParaRPr lang="en-US" dirty="0"/>
          </a:p>
        </p:txBody>
      </p:sp>
      <p:pic>
        <p:nvPicPr>
          <p:cNvPr id="79875" name="Picture 3"/>
          <p:cNvPicPr>
            <a:picLocks noChangeAspect="1" noChangeArrowheads="1"/>
          </p:cNvPicPr>
          <p:nvPr/>
        </p:nvPicPr>
        <p:blipFill>
          <a:blip r:embed="rId4" cstate="print"/>
          <a:srcRect/>
          <a:stretch>
            <a:fillRect/>
          </a:stretch>
        </p:blipFill>
        <p:spPr bwMode="auto">
          <a:xfrm>
            <a:off x="0" y="1828800"/>
            <a:ext cx="4116986" cy="1981200"/>
          </a:xfrm>
          <a:prstGeom prst="rect">
            <a:avLst/>
          </a:prstGeom>
          <a:noFill/>
          <a:ln w="9525">
            <a:noFill/>
            <a:miter lim="800000"/>
            <a:headEnd/>
            <a:tailEnd/>
          </a:ln>
        </p:spPr>
      </p:pic>
      <p:cxnSp>
        <p:nvCxnSpPr>
          <p:cNvPr id="18" name="Straight Arrow Connector 7"/>
          <p:cNvCxnSpPr/>
          <p:nvPr/>
        </p:nvCxnSpPr>
        <p:spPr>
          <a:xfrm>
            <a:off x="5207000" y="1447800"/>
            <a:ext cx="0" cy="2286000"/>
          </a:xfrm>
          <a:prstGeom prst="straightConnector1">
            <a:avLst/>
          </a:prstGeom>
          <a:ln w="28575">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Text Box 7"/>
          <p:cNvSpPr txBox="1">
            <a:spLocks noChangeArrowheads="1"/>
          </p:cNvSpPr>
          <p:nvPr/>
        </p:nvSpPr>
        <p:spPr bwMode="auto">
          <a:xfrm>
            <a:off x="4648200" y="1600200"/>
            <a:ext cx="609599" cy="276999"/>
          </a:xfrm>
          <a:prstGeom prst="rect">
            <a:avLst/>
          </a:prstGeom>
          <a:noFill/>
          <a:ln w="9525">
            <a:noFill/>
            <a:miter lim="800000"/>
            <a:headEnd/>
            <a:tailEnd/>
          </a:ln>
          <a:effectLst/>
        </p:spPr>
        <p:txBody>
          <a:bodyPr wrap="square">
            <a:spAutoFit/>
          </a:bodyPr>
          <a:lstStyle/>
          <a:p>
            <a:pPr>
              <a:spcBef>
                <a:spcPct val="50000"/>
              </a:spcBef>
            </a:pPr>
            <a:r>
              <a:rPr lang="en-US" sz="1200" b="1" dirty="0" smtClean="0">
                <a:effectLst>
                  <a:outerShdw blurRad="38100" dist="38100" dir="2700000" algn="tl">
                    <a:srgbClr val="000000">
                      <a:alpha val="43137"/>
                    </a:srgbClr>
                  </a:outerShdw>
                </a:effectLst>
              </a:rPr>
              <a:t>01:55 </a:t>
            </a:r>
            <a:endParaRPr lang="el-GR" sz="1200" dirty="0">
              <a:effectLst>
                <a:outerShdw blurRad="38100" dist="38100" dir="2700000" algn="tl">
                  <a:srgbClr val="000000">
                    <a:alpha val="43137"/>
                  </a:srgbClr>
                </a:outerShdw>
              </a:effectLst>
            </a:endParaRPr>
          </a:p>
        </p:txBody>
      </p:sp>
      <p:cxnSp>
        <p:nvCxnSpPr>
          <p:cNvPr id="22" name="Straight Arrow Connector 7"/>
          <p:cNvCxnSpPr/>
          <p:nvPr/>
        </p:nvCxnSpPr>
        <p:spPr>
          <a:xfrm>
            <a:off x="1447800" y="2057400"/>
            <a:ext cx="0" cy="1143000"/>
          </a:xfrm>
          <a:prstGeom prst="straightConnector1">
            <a:avLst/>
          </a:prstGeom>
          <a:ln w="28575">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Text Box 7"/>
          <p:cNvSpPr txBox="1">
            <a:spLocks noChangeArrowheads="1"/>
          </p:cNvSpPr>
          <p:nvPr/>
        </p:nvSpPr>
        <p:spPr bwMode="auto">
          <a:xfrm>
            <a:off x="762000" y="2133600"/>
            <a:ext cx="609599" cy="276999"/>
          </a:xfrm>
          <a:prstGeom prst="rect">
            <a:avLst/>
          </a:prstGeom>
          <a:noFill/>
          <a:ln w="9525">
            <a:noFill/>
            <a:miter lim="800000"/>
            <a:headEnd/>
            <a:tailEnd/>
          </a:ln>
          <a:effectLst/>
        </p:spPr>
        <p:txBody>
          <a:bodyPr wrap="square">
            <a:spAutoFit/>
          </a:bodyPr>
          <a:lstStyle/>
          <a:p>
            <a:pPr>
              <a:spcBef>
                <a:spcPct val="50000"/>
              </a:spcBef>
            </a:pPr>
            <a:r>
              <a:rPr lang="en-US" sz="1200" b="1" dirty="0" smtClean="0">
                <a:effectLst>
                  <a:outerShdw blurRad="38100" dist="38100" dir="2700000" algn="tl">
                    <a:srgbClr val="000000">
                      <a:alpha val="43137"/>
                    </a:srgbClr>
                  </a:outerShdw>
                </a:effectLst>
              </a:rPr>
              <a:t>02:13 </a:t>
            </a:r>
            <a:endParaRPr lang="el-GR" sz="1200" dirty="0">
              <a:effectLst>
                <a:outerShdw blurRad="38100" dist="38100" dir="2700000" algn="tl">
                  <a:srgbClr val="000000">
                    <a:alpha val="43137"/>
                  </a:srgbClr>
                </a:outerShdw>
              </a:effectLst>
            </a:endParaRPr>
          </a:p>
        </p:txBody>
      </p:sp>
      <p:sp>
        <p:nvSpPr>
          <p:cNvPr id="31" name="Text Box 7"/>
          <p:cNvSpPr txBox="1">
            <a:spLocks noChangeArrowheads="1"/>
          </p:cNvSpPr>
          <p:nvPr/>
        </p:nvSpPr>
        <p:spPr bwMode="auto">
          <a:xfrm>
            <a:off x="3200400" y="1676400"/>
            <a:ext cx="809537" cy="369332"/>
          </a:xfrm>
          <a:prstGeom prst="rect">
            <a:avLst/>
          </a:prstGeom>
          <a:noFill/>
          <a:ln w="9525">
            <a:noFill/>
            <a:miter lim="800000"/>
            <a:headEnd/>
            <a:tailEnd/>
          </a:ln>
          <a:effectLst/>
        </p:spPr>
        <p:txBody>
          <a:bodyPr wrap="square">
            <a:spAutoFit/>
          </a:bodyPr>
          <a:lstStyle/>
          <a:p>
            <a:pPr>
              <a:spcBef>
                <a:spcPct val="50000"/>
              </a:spcBef>
            </a:pPr>
            <a:r>
              <a:rPr lang="en-US" b="1" dirty="0" smtClean="0">
                <a:solidFill>
                  <a:srgbClr val="FF0000"/>
                </a:solidFill>
                <a:effectLst>
                  <a:outerShdw blurRad="38100" dist="38100" dir="2700000" algn="tl">
                    <a:srgbClr val="000000">
                      <a:alpha val="43137"/>
                    </a:srgbClr>
                  </a:outerShdw>
                </a:effectLst>
              </a:rPr>
              <a:t>GLE71</a:t>
            </a:r>
            <a:endParaRPr lang="el-GR" dirty="0">
              <a:solidFill>
                <a:srgbClr val="FF0000"/>
              </a:solidFill>
              <a:effectLst>
                <a:outerShdw blurRad="38100" dist="38100" dir="2700000" algn="tl">
                  <a:srgbClr val="000000">
                    <a:alpha val="43137"/>
                  </a:srgbClr>
                </a:outerShdw>
              </a:effectLst>
            </a:endParaRPr>
          </a:p>
        </p:txBody>
      </p:sp>
      <p:pic>
        <p:nvPicPr>
          <p:cNvPr id="32" name="Picture 2"/>
          <p:cNvPicPr>
            <a:picLocks noChangeAspect="1" noChangeArrowheads="1"/>
          </p:cNvPicPr>
          <p:nvPr/>
        </p:nvPicPr>
        <p:blipFill>
          <a:blip r:embed="rId5" cstate="print"/>
          <a:srcRect/>
          <a:stretch>
            <a:fillRect/>
          </a:stretch>
        </p:blipFill>
        <p:spPr bwMode="auto">
          <a:xfrm>
            <a:off x="57150" y="3829050"/>
            <a:ext cx="3181350" cy="2136649"/>
          </a:xfrm>
          <a:prstGeom prst="rect">
            <a:avLst/>
          </a:prstGeom>
          <a:noFill/>
          <a:ln w="9525">
            <a:noFill/>
            <a:miter lim="800000"/>
            <a:headEnd/>
            <a:tailEnd/>
          </a:ln>
        </p:spPr>
      </p:pic>
      <p:sp>
        <p:nvSpPr>
          <p:cNvPr id="33" name="Rectangle 12"/>
          <p:cNvSpPr/>
          <p:nvPr/>
        </p:nvSpPr>
        <p:spPr>
          <a:xfrm>
            <a:off x="3429000" y="5638800"/>
            <a:ext cx="1313053" cy="338554"/>
          </a:xfrm>
          <a:prstGeom prst="rect">
            <a:avLst/>
          </a:prstGeom>
        </p:spPr>
        <p:txBody>
          <a:bodyPr wrap="square">
            <a:spAutoFit/>
          </a:bodyPr>
          <a:lstStyle/>
          <a:p>
            <a:pPr algn="ctr"/>
            <a:r>
              <a:rPr lang="en-US" sz="1600" i="1" dirty="0" err="1" smtClean="0">
                <a:latin typeface="Calibri" pitchFamily="34" charset="0"/>
              </a:rPr>
              <a:t>Kudela</a:t>
            </a:r>
            <a:r>
              <a:rPr lang="en-US" sz="1600" i="1" dirty="0" smtClean="0">
                <a:latin typeface="Calibri" pitchFamily="34" charset="0"/>
              </a:rPr>
              <a:t> , 2013</a:t>
            </a:r>
          </a:p>
        </p:txBody>
      </p:sp>
      <p:sp>
        <p:nvSpPr>
          <p:cNvPr id="28" name="Rectangle 27"/>
          <p:cNvSpPr/>
          <p:nvPr/>
        </p:nvSpPr>
        <p:spPr>
          <a:xfrm>
            <a:off x="3810000" y="4419600"/>
            <a:ext cx="4724400" cy="738664"/>
          </a:xfrm>
          <a:prstGeom prst="rect">
            <a:avLst/>
          </a:prstGeom>
        </p:spPr>
        <p:txBody>
          <a:bodyPr wrap="square">
            <a:spAutoFit/>
          </a:bodyPr>
          <a:lstStyle/>
          <a:p>
            <a:pPr algn="ctr"/>
            <a:r>
              <a:rPr lang="en-US" sz="1400" b="1" dirty="0" smtClean="0">
                <a:solidFill>
                  <a:srgbClr val="FF0000"/>
                </a:solidFill>
                <a:latin typeface="Cambria" pitchFamily="18" charset="0"/>
              </a:rPr>
              <a:t>- </a:t>
            </a:r>
            <a:r>
              <a:rPr lang="en-US" sz="1400" b="1" dirty="0" smtClean="0">
                <a:latin typeface="Cambria" pitchFamily="18" charset="0"/>
              </a:rPr>
              <a:t>The </a:t>
            </a:r>
            <a:r>
              <a:rPr lang="en-US" sz="1400" b="1" i="1" dirty="0" smtClean="0">
                <a:solidFill>
                  <a:srgbClr val="FF0000"/>
                </a:solidFill>
                <a:effectLst>
                  <a:outerShdw blurRad="38100" dist="38100" dir="2700000" algn="tl">
                    <a:srgbClr val="000000">
                      <a:alpha val="43137"/>
                    </a:srgbClr>
                  </a:outerShdw>
                </a:effectLst>
                <a:latin typeface="Cambria" pitchFamily="18" charset="0"/>
              </a:rPr>
              <a:t>GLE Alert</a:t>
            </a:r>
            <a:r>
              <a:rPr lang="en-US" sz="1400" b="1" dirty="0" smtClean="0">
                <a:effectLst>
                  <a:outerShdw blurRad="38100" dist="38100" dir="2700000" algn="tl">
                    <a:srgbClr val="000000">
                      <a:alpha val="43137"/>
                    </a:srgbClr>
                  </a:outerShdw>
                </a:effectLst>
                <a:latin typeface="Cambria" pitchFamily="18" charset="0"/>
              </a:rPr>
              <a:t> </a:t>
            </a:r>
            <a:r>
              <a:rPr lang="en-US" sz="1400" b="1" dirty="0" smtClean="0">
                <a:latin typeface="Cambria" pitchFamily="18" charset="0"/>
              </a:rPr>
              <a:t>system is need of real-time NM data updated </a:t>
            </a:r>
            <a:r>
              <a:rPr lang="en-US" sz="1400" b="1" dirty="0" smtClean="0">
                <a:solidFill>
                  <a:srgbClr val="FF0000"/>
                </a:solidFill>
                <a:effectLst>
                  <a:outerShdw blurRad="38100" dist="38100" dir="2700000" algn="tl">
                    <a:srgbClr val="000000">
                      <a:alpha val="43137"/>
                    </a:srgbClr>
                  </a:outerShdw>
                </a:effectLst>
                <a:latin typeface="Cambria" pitchFamily="18" charset="0"/>
              </a:rPr>
              <a:t>every 1-min </a:t>
            </a:r>
            <a:r>
              <a:rPr lang="en-US" sz="1400" b="1" dirty="0" smtClean="0">
                <a:latin typeface="Cambria" pitchFamily="18" charset="0"/>
              </a:rPr>
              <a:t>of time.  </a:t>
            </a:r>
          </a:p>
          <a:p>
            <a:pPr algn="ctr"/>
            <a:endParaRPr lang="el-GR" sz="1400" b="1" i="1" dirty="0">
              <a:latin typeface="Cambria" pitchFamily="18" charset="0"/>
            </a:endParaRPr>
          </a:p>
        </p:txBody>
      </p:sp>
      <p:sp>
        <p:nvSpPr>
          <p:cNvPr id="29" name="Rectangle 28"/>
          <p:cNvSpPr/>
          <p:nvPr/>
        </p:nvSpPr>
        <p:spPr>
          <a:xfrm>
            <a:off x="3733800" y="5105400"/>
            <a:ext cx="4724400" cy="307777"/>
          </a:xfrm>
          <a:prstGeom prst="rect">
            <a:avLst/>
          </a:prstGeom>
        </p:spPr>
        <p:txBody>
          <a:bodyPr wrap="square">
            <a:spAutoFit/>
          </a:bodyPr>
          <a:lstStyle/>
          <a:p>
            <a:pPr algn="ctr"/>
            <a:r>
              <a:rPr lang="en-US" sz="1400" b="1" dirty="0" smtClean="0">
                <a:solidFill>
                  <a:srgbClr val="FF0000"/>
                </a:solidFill>
                <a:latin typeface="Cambria" pitchFamily="18" charset="0"/>
              </a:rPr>
              <a:t>- </a:t>
            </a:r>
            <a:r>
              <a:rPr lang="en-US" sz="1400" b="1" dirty="0" smtClean="0">
                <a:latin typeface="Cambria" pitchFamily="18" charset="0"/>
              </a:rPr>
              <a:t>If this is </a:t>
            </a:r>
            <a:r>
              <a:rPr lang="en-US" sz="1400" b="1" dirty="0" smtClean="0">
                <a:solidFill>
                  <a:srgbClr val="FF0000"/>
                </a:solidFill>
                <a:effectLst>
                  <a:outerShdw blurRad="38100" dist="38100" dir="2700000" algn="tl">
                    <a:srgbClr val="000000">
                      <a:alpha val="43137"/>
                    </a:srgbClr>
                  </a:outerShdw>
                </a:effectLst>
                <a:latin typeface="Cambria" pitchFamily="18" charset="0"/>
              </a:rPr>
              <a:t>NOT</a:t>
            </a:r>
            <a:r>
              <a:rPr lang="en-US" sz="1400" b="1" dirty="0" smtClean="0">
                <a:latin typeface="Cambria" pitchFamily="18" charset="0"/>
              </a:rPr>
              <a:t> fulfilled , delayed Alerts occur</a:t>
            </a:r>
            <a:endParaRPr lang="el-GR" sz="1400" b="1" dirty="0">
              <a:latin typeface="Cambria" pitchFamily="18" charset="0"/>
            </a:endParaRPr>
          </a:p>
        </p:txBody>
      </p:sp>
      <p:grpSp>
        <p:nvGrpSpPr>
          <p:cNvPr id="27" name="Group 26"/>
          <p:cNvGrpSpPr/>
          <p:nvPr/>
        </p:nvGrpSpPr>
        <p:grpSpPr>
          <a:xfrm>
            <a:off x="0" y="6038196"/>
            <a:ext cx="9144000" cy="722907"/>
            <a:chOff x="0" y="6038196"/>
            <a:chExt cx="9144000" cy="722907"/>
          </a:xfrm>
        </p:grpSpPr>
        <p:sp>
          <p:nvSpPr>
            <p:cNvPr id="34" name="TextBox 19"/>
            <p:cNvSpPr txBox="1">
              <a:spLocks noChangeArrowheads="1"/>
            </p:cNvSpPr>
            <p:nvPr/>
          </p:nvSpPr>
          <p:spPr bwMode="auto">
            <a:xfrm>
              <a:off x="2819400" y="6172200"/>
              <a:ext cx="3886200" cy="584775"/>
            </a:xfrm>
            <a:prstGeom prst="rect">
              <a:avLst/>
            </a:prstGeom>
            <a:noFill/>
            <a:ln w="9525">
              <a:noFill/>
              <a:miter lim="800000"/>
              <a:headEnd/>
              <a:tailEnd/>
            </a:ln>
          </p:spPr>
          <p:txBody>
            <a:bodyPr wrap="square">
              <a:spAutoFit/>
            </a:bodyPr>
            <a:lstStyle/>
            <a:p>
              <a:pPr algn="just">
                <a:defRPr/>
              </a:pPr>
              <a:r>
                <a:rPr lang="en-US" sz="1600" b="1" dirty="0" smtClean="0">
                  <a:solidFill>
                    <a:schemeClr val="accent1">
                      <a:lumMod val="50000"/>
                    </a:schemeClr>
                  </a:solidFill>
                  <a:latin typeface="Pristina" pitchFamily="66" charset="0"/>
                </a:rPr>
                <a:t>ESWW10 Session 13 ,Cosmic Ray Detectors</a:t>
              </a:r>
            </a:p>
            <a:p>
              <a:pPr algn="ctr">
                <a:defRPr/>
              </a:pPr>
              <a:r>
                <a:rPr lang="en-US" sz="1600" b="1" dirty="0" smtClean="0">
                  <a:latin typeface="Pristina" pitchFamily="66" charset="0"/>
                </a:rPr>
                <a:t>Antwerp | 22.11.2013</a:t>
              </a:r>
            </a:p>
          </p:txBody>
        </p:sp>
        <p:pic>
          <p:nvPicPr>
            <p:cNvPr id="35" name="Picture 2" descr="C:\Research\Work\ESA\SN4\logo (2)\logo\cosray1.png"/>
            <p:cNvPicPr>
              <a:picLocks noChangeAspect="1" noChangeArrowheads="1"/>
            </p:cNvPicPr>
            <p:nvPr/>
          </p:nvPicPr>
          <p:blipFill>
            <a:blip r:embed="rId6" cstate="print"/>
            <a:srcRect/>
            <a:stretch>
              <a:fillRect/>
            </a:stretch>
          </p:blipFill>
          <p:spPr bwMode="auto">
            <a:xfrm>
              <a:off x="260132" y="6174830"/>
              <a:ext cx="1981200" cy="586273"/>
            </a:xfrm>
            <a:prstGeom prst="rect">
              <a:avLst/>
            </a:prstGeom>
            <a:noFill/>
          </p:spPr>
        </p:pic>
        <p:pic>
          <p:nvPicPr>
            <p:cNvPr id="36" name="Picture 4" descr="http://www.isnet.gr/images/logo.jpg"/>
            <p:cNvPicPr>
              <a:picLocks noChangeAspect="1" noChangeArrowheads="1"/>
            </p:cNvPicPr>
            <p:nvPr/>
          </p:nvPicPr>
          <p:blipFill>
            <a:blip r:embed="rId7" cstate="print"/>
            <a:srcRect/>
            <a:stretch>
              <a:fillRect/>
            </a:stretch>
          </p:blipFill>
          <p:spPr bwMode="auto">
            <a:xfrm>
              <a:off x="7194332" y="6174830"/>
              <a:ext cx="1676400" cy="553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37" name="Straight Connector 36"/>
            <p:cNvCxnSpPr/>
            <p:nvPr/>
          </p:nvCxnSpPr>
          <p:spPr>
            <a:xfrm>
              <a:off x="0" y="603819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211244" y="5590401"/>
            <a:ext cx="2262158" cy="338554"/>
          </a:xfrm>
          <a:prstGeom prst="rect">
            <a:avLst/>
          </a:prstGeom>
        </p:spPr>
        <p:txBody>
          <a:bodyPr wrap="none">
            <a:spAutoFit/>
          </a:bodyPr>
          <a:lstStyle/>
          <a:p>
            <a:pPr algn="ctr"/>
            <a:r>
              <a:rPr lang="en-US" sz="1600" i="1" dirty="0" err="1" smtClean="0">
                <a:latin typeface="Calibri" pitchFamily="34" charset="0"/>
              </a:rPr>
              <a:t>Papaioannou</a:t>
            </a:r>
            <a:r>
              <a:rPr lang="en-US" sz="1600" i="1" dirty="0" smtClean="0">
                <a:latin typeface="Calibri" pitchFamily="34" charset="0"/>
              </a:rPr>
              <a:t> et al., 2013</a:t>
            </a:r>
          </a:p>
        </p:txBody>
      </p:sp>
      <p:pic>
        <p:nvPicPr>
          <p:cNvPr id="80898" name="Picture 2"/>
          <p:cNvPicPr>
            <a:picLocks noChangeAspect="1" noChangeArrowheads="1"/>
          </p:cNvPicPr>
          <p:nvPr/>
        </p:nvPicPr>
        <p:blipFill>
          <a:blip r:embed="rId3" cstate="print"/>
          <a:srcRect/>
          <a:stretch>
            <a:fillRect/>
          </a:stretch>
        </p:blipFill>
        <p:spPr bwMode="auto">
          <a:xfrm rot="5400000">
            <a:off x="1605403" y="-170303"/>
            <a:ext cx="4165541" cy="7249347"/>
          </a:xfrm>
          <a:prstGeom prst="rect">
            <a:avLst/>
          </a:prstGeom>
          <a:noFill/>
          <a:ln w="9525">
            <a:noFill/>
            <a:miter lim="800000"/>
            <a:headEnd/>
            <a:tailEnd/>
          </a:ln>
        </p:spPr>
      </p:pic>
      <p:sp>
        <p:nvSpPr>
          <p:cNvPr id="23" name="Rectangle 2"/>
          <p:cNvSpPr>
            <a:spLocks noChangeArrowheads="1"/>
          </p:cNvSpPr>
          <p:nvPr/>
        </p:nvSpPr>
        <p:spPr bwMode="auto">
          <a:xfrm>
            <a:off x="0" y="0"/>
            <a:ext cx="9144000" cy="798513"/>
          </a:xfrm>
          <a:prstGeom prst="rect">
            <a:avLst/>
          </a:prstGeom>
          <a:solidFill>
            <a:srgbClr val="D9D9D9"/>
          </a:solidFill>
          <a:ln w="9525">
            <a:noFill/>
            <a:round/>
            <a:headEnd/>
            <a:tailEnd/>
          </a:ln>
        </p:spPr>
        <p:txBody>
          <a:bodyPr wrap="none"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400" b="1" dirty="0" smtClean="0">
                <a:solidFill>
                  <a:srgbClr val="FF0000"/>
                </a:solidFill>
                <a:latin typeface="Calibri" pitchFamily="34" charset="0"/>
              </a:rPr>
              <a:t>Optimizing the GLE Alert I Towards </a:t>
            </a:r>
            <a:r>
              <a:rPr lang="en-GB" sz="3400" b="1" i="1" dirty="0" smtClean="0">
                <a:solidFill>
                  <a:srgbClr val="FF0000"/>
                </a:solidFill>
                <a:latin typeface="Calibri" pitchFamily="34" charset="0"/>
              </a:rPr>
              <a:t>GLE Alert Plus</a:t>
            </a:r>
            <a:endParaRPr lang="en-GB" sz="3400" b="1" i="1" dirty="0">
              <a:solidFill>
                <a:srgbClr val="FF0000"/>
              </a:solidFill>
              <a:latin typeface="Calibri" pitchFamily="34" charset="0"/>
            </a:endParaRPr>
          </a:p>
        </p:txBody>
      </p:sp>
      <p:sp>
        <p:nvSpPr>
          <p:cNvPr id="24" name="23 - Ορθογώνιο"/>
          <p:cNvSpPr/>
          <p:nvPr/>
        </p:nvSpPr>
        <p:spPr>
          <a:xfrm>
            <a:off x="-12700" y="685800"/>
            <a:ext cx="9156700" cy="647700"/>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sz="2400" b="1" dirty="0">
              <a:solidFill>
                <a:schemeClr val="bg1"/>
              </a:solidFill>
              <a:effectLst>
                <a:outerShdw blurRad="38100" dist="38100" dir="2700000" algn="tl">
                  <a:srgbClr val="000000">
                    <a:alpha val="43137"/>
                  </a:srgbClr>
                </a:outerShdw>
              </a:effectLst>
              <a:ea typeface="ＭＳ Ｐゴシック" pitchFamily="34" charset="-128"/>
            </a:endParaRPr>
          </a:p>
          <a:p>
            <a:pPr lvl="0" algn="ctr">
              <a:defRPr/>
            </a:pPr>
            <a:r>
              <a:rPr lang="en-US" sz="2400" b="1" i="1" dirty="0" smtClean="0">
                <a:solidFill>
                  <a:schemeClr val="bg1"/>
                </a:solidFill>
                <a:effectLst>
                  <a:outerShdw blurRad="38100" dist="38100" dir="2700000" algn="tl">
                    <a:srgbClr val="000000">
                      <a:alpha val="43137"/>
                    </a:srgbClr>
                  </a:outerShdw>
                </a:effectLst>
                <a:ea typeface="ＭＳ Ｐゴシック" pitchFamily="34" charset="-128"/>
              </a:rPr>
              <a:t>Stating the problem: Getting the data in</a:t>
            </a:r>
            <a:endParaRPr lang="en-US" sz="2400" b="1" i="1" dirty="0">
              <a:solidFill>
                <a:schemeClr val="bg1"/>
              </a:solidFill>
              <a:effectLst>
                <a:outerShdw blurRad="38100" dist="38100" dir="2700000" algn="tl">
                  <a:srgbClr val="000000">
                    <a:alpha val="43137"/>
                  </a:srgbClr>
                </a:outerShdw>
              </a:effectLst>
              <a:ea typeface="ＭＳ Ｐゴシック" pitchFamily="34" charset="-128"/>
            </a:endParaRPr>
          </a:p>
          <a:p>
            <a:pPr algn="ctr">
              <a:defRPr/>
            </a:pPr>
            <a:endParaRPr lang="en-US" dirty="0"/>
          </a:p>
        </p:txBody>
      </p:sp>
      <p:sp>
        <p:nvSpPr>
          <p:cNvPr id="26" name="25 - Στρογγυλεμένο ορθογώνιο"/>
          <p:cNvSpPr/>
          <p:nvPr/>
        </p:nvSpPr>
        <p:spPr>
          <a:xfrm>
            <a:off x="1193800" y="1454150"/>
            <a:ext cx="381000" cy="3956050"/>
          </a:xfrm>
          <a:prstGeom prst="roundRect">
            <a:avLst/>
          </a:prstGeom>
          <a:solidFill>
            <a:schemeClr val="tx2">
              <a:lumMod val="40000"/>
              <a:lumOff val="60000"/>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26 - Στρογγυλεμένο ορθογώνιο"/>
          <p:cNvSpPr/>
          <p:nvPr/>
        </p:nvSpPr>
        <p:spPr>
          <a:xfrm>
            <a:off x="2552700" y="1454150"/>
            <a:ext cx="381000" cy="3956050"/>
          </a:xfrm>
          <a:prstGeom prst="roundRect">
            <a:avLst/>
          </a:prstGeom>
          <a:solidFill>
            <a:schemeClr val="tx2">
              <a:lumMod val="40000"/>
              <a:lumOff val="60000"/>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27 - Στρογγυλεμένο ορθογώνιο"/>
          <p:cNvSpPr/>
          <p:nvPr/>
        </p:nvSpPr>
        <p:spPr>
          <a:xfrm>
            <a:off x="3924300" y="1447800"/>
            <a:ext cx="381000" cy="3962400"/>
          </a:xfrm>
          <a:prstGeom prst="roundRect">
            <a:avLst/>
          </a:prstGeom>
          <a:solidFill>
            <a:schemeClr val="tx2">
              <a:lumMod val="40000"/>
              <a:lumOff val="60000"/>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28 - Στρογγυλεμένο ορθογώνιο"/>
          <p:cNvSpPr/>
          <p:nvPr/>
        </p:nvSpPr>
        <p:spPr>
          <a:xfrm>
            <a:off x="5257800" y="1447800"/>
            <a:ext cx="381000" cy="3962400"/>
          </a:xfrm>
          <a:prstGeom prst="roundRect">
            <a:avLst/>
          </a:prstGeom>
          <a:solidFill>
            <a:schemeClr val="tx2">
              <a:lumMod val="40000"/>
              <a:lumOff val="60000"/>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2"/>
          <p:cNvSpPr/>
          <p:nvPr/>
        </p:nvSpPr>
        <p:spPr>
          <a:xfrm>
            <a:off x="7543800" y="1752600"/>
            <a:ext cx="1524000" cy="461665"/>
          </a:xfrm>
          <a:prstGeom prst="rect">
            <a:avLst/>
          </a:prstGeom>
        </p:spPr>
        <p:txBody>
          <a:bodyPr wrap="square">
            <a:spAutoFit/>
          </a:bodyPr>
          <a:lstStyle/>
          <a:p>
            <a:pPr algn="ctr"/>
            <a:r>
              <a:rPr lang="en-US" sz="1200" b="1" dirty="0" smtClean="0"/>
              <a:t>Problems in </a:t>
            </a:r>
            <a:r>
              <a:rPr lang="en-US" sz="1200" b="1" dirty="0" smtClean="0">
                <a:solidFill>
                  <a:srgbClr val="FF0000"/>
                </a:solidFill>
              </a:rPr>
              <a:t>time synchronization</a:t>
            </a:r>
            <a:endParaRPr lang="el-GR" sz="1200" b="1" dirty="0">
              <a:solidFill>
                <a:srgbClr val="FF0000"/>
              </a:solidFill>
            </a:endParaRPr>
          </a:p>
        </p:txBody>
      </p:sp>
      <p:sp>
        <p:nvSpPr>
          <p:cNvPr id="36" name="35 - Στρογγυλεμένο ορθογώνιο"/>
          <p:cNvSpPr/>
          <p:nvPr/>
        </p:nvSpPr>
        <p:spPr>
          <a:xfrm rot="5400000">
            <a:off x="4505325" y="2371725"/>
            <a:ext cx="533400" cy="819150"/>
          </a:xfrm>
          <a:prstGeom prst="roundRect">
            <a:avLst/>
          </a:prstGeom>
          <a:solidFill>
            <a:srgbClr val="FF0000">
              <a:alpha val="3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36 - Στρογγυλεμένο ορθογώνιο"/>
          <p:cNvSpPr/>
          <p:nvPr/>
        </p:nvSpPr>
        <p:spPr>
          <a:xfrm rot="5400000">
            <a:off x="4549775" y="2854325"/>
            <a:ext cx="431800" cy="819150"/>
          </a:xfrm>
          <a:prstGeom prst="roundRect">
            <a:avLst/>
          </a:prstGeom>
          <a:solidFill>
            <a:schemeClr val="bg1">
              <a:lumMod val="75000"/>
              <a:alpha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38 - Ευθεία γραμμή σύνδεσης"/>
          <p:cNvCxnSpPr/>
          <p:nvPr/>
        </p:nvCxnSpPr>
        <p:spPr>
          <a:xfrm>
            <a:off x="762000" y="2101850"/>
            <a:ext cx="304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39 - Ευθεία γραμμή σύνδεσης"/>
          <p:cNvCxnSpPr/>
          <p:nvPr/>
        </p:nvCxnSpPr>
        <p:spPr>
          <a:xfrm>
            <a:off x="1638300" y="2108200"/>
            <a:ext cx="304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40 - Ευθεία γραμμή σύνδεσης"/>
          <p:cNvCxnSpPr/>
          <p:nvPr/>
        </p:nvCxnSpPr>
        <p:spPr>
          <a:xfrm>
            <a:off x="3022600" y="2108200"/>
            <a:ext cx="304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41 - Ευθεία γραμμή σύνδεσης"/>
          <p:cNvCxnSpPr/>
          <p:nvPr/>
        </p:nvCxnSpPr>
        <p:spPr>
          <a:xfrm>
            <a:off x="4394200" y="2108200"/>
            <a:ext cx="304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42 - Ευθεία γραμμή σύνδεσης"/>
          <p:cNvCxnSpPr/>
          <p:nvPr/>
        </p:nvCxnSpPr>
        <p:spPr>
          <a:xfrm>
            <a:off x="5727700" y="2108200"/>
            <a:ext cx="304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44 - Στρογγυλεμένο ορθογώνιο"/>
          <p:cNvSpPr/>
          <p:nvPr/>
        </p:nvSpPr>
        <p:spPr>
          <a:xfrm>
            <a:off x="7696200" y="2447925"/>
            <a:ext cx="1371599" cy="523875"/>
          </a:xfrm>
          <a:prstGeom prst="roundRect">
            <a:avLst/>
          </a:prstGeom>
          <a:solidFill>
            <a:srgbClr val="FF0000">
              <a:alpha val="3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4 consecutive minutes  </a:t>
            </a:r>
            <a:r>
              <a:rPr lang="en-US" sz="1200" b="1" dirty="0" smtClean="0"/>
              <a:t>- same time stamp</a:t>
            </a:r>
            <a:endParaRPr lang="en-US" dirty="0"/>
          </a:p>
        </p:txBody>
      </p:sp>
      <p:sp>
        <p:nvSpPr>
          <p:cNvPr id="46" name="45 - Στρογγυλεμένο ορθογώνιο"/>
          <p:cNvSpPr/>
          <p:nvPr/>
        </p:nvSpPr>
        <p:spPr>
          <a:xfrm>
            <a:off x="7708900" y="3028950"/>
            <a:ext cx="1371600" cy="584200"/>
          </a:xfrm>
          <a:prstGeom prst="roundRect">
            <a:avLst/>
          </a:prstGeom>
          <a:solidFill>
            <a:schemeClr val="bg1">
              <a:lumMod val="75000"/>
              <a:alpha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200" b="1" dirty="0" smtClean="0">
                <a:solidFill>
                  <a:prstClr val="black"/>
                </a:solidFill>
              </a:rPr>
              <a:t>3 consecutive minutes  - same timestamp</a:t>
            </a:r>
            <a:endParaRPr lang="en-US" dirty="0">
              <a:solidFill>
                <a:prstClr val="white"/>
              </a:solidFill>
            </a:endParaRPr>
          </a:p>
        </p:txBody>
      </p:sp>
      <p:sp>
        <p:nvSpPr>
          <p:cNvPr id="47" name="Rectangle 22"/>
          <p:cNvSpPr/>
          <p:nvPr/>
        </p:nvSpPr>
        <p:spPr>
          <a:xfrm>
            <a:off x="7772400" y="5280422"/>
            <a:ext cx="1295400" cy="510778"/>
          </a:xfrm>
          <a:prstGeom prst="round2Diag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200" b="1" dirty="0" smtClean="0"/>
              <a:t>Delayed </a:t>
            </a:r>
          </a:p>
          <a:p>
            <a:pPr algn="ctr"/>
            <a:r>
              <a:rPr lang="en-US" sz="1200" b="1" i="1" dirty="0" smtClean="0">
                <a:solidFill>
                  <a:srgbClr val="FF0000"/>
                </a:solidFill>
              </a:rPr>
              <a:t>GLE Alert</a:t>
            </a:r>
            <a:endParaRPr lang="el-GR" sz="1200" b="1" i="1" dirty="0">
              <a:solidFill>
                <a:srgbClr val="FF0000"/>
              </a:solidFill>
            </a:endParaRPr>
          </a:p>
        </p:txBody>
      </p:sp>
      <p:sp>
        <p:nvSpPr>
          <p:cNvPr id="48" name="47 - Ψαλίδισμα διαγώνιας γωνίας του ορθογωνίου"/>
          <p:cNvSpPr/>
          <p:nvPr/>
        </p:nvSpPr>
        <p:spPr>
          <a:xfrm>
            <a:off x="7696200" y="4064000"/>
            <a:ext cx="1371600" cy="736600"/>
          </a:xfrm>
          <a:prstGeom prst="snip2DiagRect">
            <a:avLst/>
          </a:prstGeom>
          <a:solidFill>
            <a:schemeClr val="tx2">
              <a:lumMod val="60000"/>
              <a:lumOff val="40000"/>
              <a:alpha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200" b="1" dirty="0" smtClean="0">
                <a:solidFill>
                  <a:prstClr val="black"/>
                </a:solidFill>
              </a:rPr>
              <a:t>OULU NM was discarded 3 times in 9 minutes</a:t>
            </a:r>
            <a:endParaRPr lang="en-US" dirty="0">
              <a:solidFill>
                <a:prstClr val="white"/>
              </a:solidFill>
            </a:endParaRPr>
          </a:p>
        </p:txBody>
      </p:sp>
      <p:cxnSp>
        <p:nvCxnSpPr>
          <p:cNvPr id="51" name="Straight Arrow Connector 30"/>
          <p:cNvCxnSpPr/>
          <p:nvPr/>
        </p:nvCxnSpPr>
        <p:spPr>
          <a:xfrm>
            <a:off x="8407400" y="4854972"/>
            <a:ext cx="0" cy="381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30"/>
          <p:cNvCxnSpPr/>
          <p:nvPr/>
        </p:nvCxnSpPr>
        <p:spPr>
          <a:xfrm>
            <a:off x="8420100" y="3657600"/>
            <a:ext cx="0" cy="381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Rounded Rectangle 37"/>
          <p:cNvSpPr/>
          <p:nvPr/>
        </p:nvSpPr>
        <p:spPr>
          <a:xfrm>
            <a:off x="3733800" y="5562600"/>
            <a:ext cx="3124200" cy="3810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b="1" dirty="0" smtClean="0">
                <a:effectLst>
                  <a:outerShdw blurRad="38100" dist="38100" dir="2700000" algn="tl">
                    <a:srgbClr val="000000">
                      <a:alpha val="43137"/>
                    </a:srgbClr>
                  </a:outerShdw>
                </a:effectLst>
              </a:rPr>
              <a:t>Real-time behavior @ </a:t>
            </a:r>
            <a:r>
              <a:rPr lang="en-US" sz="1600" b="1" dirty="0" smtClean="0">
                <a:solidFill>
                  <a:schemeClr val="tx1"/>
                </a:solidFill>
                <a:effectLst>
                  <a:outerShdw blurRad="38100" dist="38100" dir="2700000" algn="tl">
                    <a:srgbClr val="000000">
                      <a:alpha val="43137"/>
                    </a:srgbClr>
                  </a:outerShdw>
                </a:effectLst>
              </a:rPr>
              <a:t>GLE71</a:t>
            </a:r>
            <a:endParaRPr lang="el-GR" sz="1600" b="1" dirty="0">
              <a:solidFill>
                <a:schemeClr val="tx1"/>
              </a:solidFill>
              <a:effectLst>
                <a:outerShdw blurRad="38100" dist="38100" dir="2700000" algn="tl">
                  <a:srgbClr val="000000">
                    <a:alpha val="43137"/>
                  </a:srgbClr>
                </a:outerShdw>
              </a:effectLst>
            </a:endParaRPr>
          </a:p>
        </p:txBody>
      </p:sp>
      <p:grpSp>
        <p:nvGrpSpPr>
          <p:cNvPr id="44" name="Group 43"/>
          <p:cNvGrpSpPr/>
          <p:nvPr/>
        </p:nvGrpSpPr>
        <p:grpSpPr>
          <a:xfrm>
            <a:off x="0" y="6038196"/>
            <a:ext cx="9144000" cy="722907"/>
            <a:chOff x="0" y="6038196"/>
            <a:chExt cx="9144000" cy="722907"/>
          </a:xfrm>
        </p:grpSpPr>
        <p:sp>
          <p:nvSpPr>
            <p:cNvPr id="49" name="TextBox 19"/>
            <p:cNvSpPr txBox="1">
              <a:spLocks noChangeArrowheads="1"/>
            </p:cNvSpPr>
            <p:nvPr/>
          </p:nvSpPr>
          <p:spPr bwMode="auto">
            <a:xfrm>
              <a:off x="2819400" y="6172200"/>
              <a:ext cx="3886200" cy="584775"/>
            </a:xfrm>
            <a:prstGeom prst="rect">
              <a:avLst/>
            </a:prstGeom>
            <a:noFill/>
            <a:ln w="9525">
              <a:noFill/>
              <a:miter lim="800000"/>
              <a:headEnd/>
              <a:tailEnd/>
            </a:ln>
          </p:spPr>
          <p:txBody>
            <a:bodyPr wrap="square">
              <a:spAutoFit/>
            </a:bodyPr>
            <a:lstStyle/>
            <a:p>
              <a:pPr algn="just">
                <a:defRPr/>
              </a:pPr>
              <a:r>
                <a:rPr lang="en-US" sz="1600" b="1" dirty="0" smtClean="0">
                  <a:solidFill>
                    <a:schemeClr val="accent1">
                      <a:lumMod val="50000"/>
                    </a:schemeClr>
                  </a:solidFill>
                  <a:latin typeface="Pristina" pitchFamily="66" charset="0"/>
                </a:rPr>
                <a:t>ESWW10 Session 13 ,Cosmic Ray Detectors</a:t>
              </a:r>
            </a:p>
            <a:p>
              <a:pPr algn="ctr">
                <a:defRPr/>
              </a:pPr>
              <a:r>
                <a:rPr lang="en-US" sz="1600" b="1" dirty="0" smtClean="0">
                  <a:latin typeface="Pristina" pitchFamily="66" charset="0"/>
                </a:rPr>
                <a:t>Antwerp | 22.11.2013</a:t>
              </a:r>
            </a:p>
          </p:txBody>
        </p:sp>
        <p:pic>
          <p:nvPicPr>
            <p:cNvPr id="50" name="Picture 2" descr="C:\Research\Work\ESA\SN4\logo (2)\logo\cosray1.png"/>
            <p:cNvPicPr>
              <a:picLocks noChangeAspect="1" noChangeArrowheads="1"/>
            </p:cNvPicPr>
            <p:nvPr/>
          </p:nvPicPr>
          <p:blipFill>
            <a:blip r:embed="rId4" cstate="print"/>
            <a:srcRect/>
            <a:stretch>
              <a:fillRect/>
            </a:stretch>
          </p:blipFill>
          <p:spPr bwMode="auto">
            <a:xfrm>
              <a:off x="260132" y="6174830"/>
              <a:ext cx="1981200" cy="586273"/>
            </a:xfrm>
            <a:prstGeom prst="rect">
              <a:avLst/>
            </a:prstGeom>
            <a:noFill/>
          </p:spPr>
        </p:pic>
        <p:pic>
          <p:nvPicPr>
            <p:cNvPr id="52" name="Picture 4" descr="http://www.isnet.gr/images/logo.jpg"/>
            <p:cNvPicPr>
              <a:picLocks noChangeAspect="1" noChangeArrowheads="1"/>
            </p:cNvPicPr>
            <p:nvPr/>
          </p:nvPicPr>
          <p:blipFill>
            <a:blip r:embed="rId5" cstate="print"/>
            <a:srcRect/>
            <a:stretch>
              <a:fillRect/>
            </a:stretch>
          </p:blipFill>
          <p:spPr bwMode="auto">
            <a:xfrm>
              <a:off x="7194332" y="6174830"/>
              <a:ext cx="1676400" cy="553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54" name="Straight Connector 53"/>
            <p:cNvCxnSpPr/>
            <p:nvPr/>
          </p:nvCxnSpPr>
          <p:spPr>
            <a:xfrm>
              <a:off x="0" y="603819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20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2000"/>
                                        <p:tgtEl>
                                          <p:spTgt spid="40"/>
                                        </p:tgtEl>
                                      </p:cBhvr>
                                    </p:animEffect>
                                  </p:childTnLst>
                                </p:cTn>
                              </p:par>
                              <p:par>
                                <p:cTn id="11" presetID="10"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2000"/>
                                        <p:tgtEl>
                                          <p:spTgt spid="41"/>
                                        </p:tgtEl>
                                      </p:cBhvr>
                                    </p:animEffect>
                                  </p:childTnLst>
                                </p:cTn>
                              </p:par>
                              <p:par>
                                <p:cTn id="14" presetID="10" presetClass="entr" presetSubtype="0"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2000"/>
                                        <p:tgtEl>
                                          <p:spTgt spid="42"/>
                                        </p:tgtEl>
                                      </p:cBhvr>
                                    </p:animEffect>
                                  </p:childTnLst>
                                </p:cTn>
                              </p:par>
                              <p:par>
                                <p:cTn id="17" presetID="10"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2000"/>
                                        <p:tgtEl>
                                          <p:spTgt spid="43"/>
                                        </p:tgtEl>
                                      </p:cBhvr>
                                    </p:animEffect>
                                  </p:childTnLst>
                                </p:cTn>
                              </p:par>
                            </p:childTnLst>
                          </p:cTn>
                        </p:par>
                        <p:par>
                          <p:cTn id="20" fill="hold">
                            <p:stCondLst>
                              <p:cond delay="2000"/>
                            </p:stCondLst>
                            <p:childTnLst>
                              <p:par>
                                <p:cTn id="21" presetID="5" presetClass="entr" presetSubtype="10"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checkerboard(across)">
                                      <p:cBhvr>
                                        <p:cTn id="23" dur="20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20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200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2000"/>
                                        <p:tgtEl>
                                          <p:spTgt spid="2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20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20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2000"/>
                                        <p:tgtEl>
                                          <p:spTgt spid="4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20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2000"/>
                                        <p:tgtEl>
                                          <p:spTgt spid="4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3"/>
                                        </p:tgtEl>
                                        <p:attrNameLst>
                                          <p:attrName>style.visibility</p:attrName>
                                        </p:attrNameLst>
                                      </p:cBhvr>
                                      <p:to>
                                        <p:strVal val="visible"/>
                                      </p:to>
                                    </p:set>
                                    <p:animEffect transition="in" filter="fade">
                                      <p:cBhvr>
                                        <p:cTn id="62" dur="2000"/>
                                        <p:tgtEl>
                                          <p:spTgt spid="53"/>
                                        </p:tgtEl>
                                      </p:cBhvr>
                                    </p:animEffect>
                                  </p:childTnLst>
                                </p:cTn>
                              </p:par>
                            </p:childTnLst>
                          </p:cTn>
                        </p:par>
                        <p:par>
                          <p:cTn id="63" fill="hold">
                            <p:stCondLst>
                              <p:cond delay="2000"/>
                            </p:stCondLst>
                            <p:childTnLst>
                              <p:par>
                                <p:cTn id="64" presetID="10" presetClass="entr" presetSubtype="0" fill="hold" grpId="0" nodeType="after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fade">
                                      <p:cBhvr>
                                        <p:cTn id="66" dur="2000"/>
                                        <p:tgtEl>
                                          <p:spTgt spid="48"/>
                                        </p:tgtEl>
                                      </p:cBhvr>
                                    </p:animEffect>
                                  </p:childTnLst>
                                </p:cTn>
                              </p:par>
                            </p:childTnLst>
                          </p:cTn>
                        </p:par>
                        <p:par>
                          <p:cTn id="67" fill="hold">
                            <p:stCondLst>
                              <p:cond delay="4000"/>
                            </p:stCondLst>
                            <p:childTnLst>
                              <p:par>
                                <p:cTn id="68" presetID="10" presetClass="entr" presetSubtype="0" fill="hold" nodeType="afterEffect">
                                  <p:stCondLst>
                                    <p:cond delay="0"/>
                                  </p:stCondLst>
                                  <p:childTnLst>
                                    <p:set>
                                      <p:cBhvr>
                                        <p:cTn id="69" dur="1" fill="hold">
                                          <p:stCondLst>
                                            <p:cond delay="0"/>
                                          </p:stCondLst>
                                        </p:cTn>
                                        <p:tgtEl>
                                          <p:spTgt spid="51"/>
                                        </p:tgtEl>
                                        <p:attrNameLst>
                                          <p:attrName>style.visibility</p:attrName>
                                        </p:attrNameLst>
                                      </p:cBhvr>
                                      <p:to>
                                        <p:strVal val="visible"/>
                                      </p:to>
                                    </p:set>
                                    <p:animEffect transition="in" filter="fade">
                                      <p:cBhvr>
                                        <p:cTn id="70" dur="2000"/>
                                        <p:tgtEl>
                                          <p:spTgt spid="51"/>
                                        </p:tgtEl>
                                      </p:cBhvr>
                                    </p:animEffect>
                                  </p:childTnLst>
                                </p:cTn>
                              </p:par>
                            </p:childTnLst>
                          </p:cTn>
                        </p:par>
                        <p:par>
                          <p:cTn id="71" fill="hold">
                            <p:stCondLst>
                              <p:cond delay="6000"/>
                            </p:stCondLst>
                            <p:childTnLst>
                              <p:par>
                                <p:cTn id="72" presetID="10" presetClass="entr" presetSubtype="0" fill="hold" grpId="0" nodeType="afterEffect">
                                  <p:stCondLst>
                                    <p:cond delay="0"/>
                                  </p:stCondLst>
                                  <p:childTnLst>
                                    <p:set>
                                      <p:cBhvr>
                                        <p:cTn id="73" dur="1" fill="hold">
                                          <p:stCondLst>
                                            <p:cond delay="0"/>
                                          </p:stCondLst>
                                        </p:cTn>
                                        <p:tgtEl>
                                          <p:spTgt spid="47"/>
                                        </p:tgtEl>
                                        <p:attrNameLst>
                                          <p:attrName>style.visibility</p:attrName>
                                        </p:attrNameLst>
                                      </p:cBhvr>
                                      <p:to>
                                        <p:strVal val="visible"/>
                                      </p:to>
                                    </p:set>
                                    <p:animEffect transition="in" filter="fade">
                                      <p:cBhvr>
                                        <p:cTn id="74"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5" grpId="0"/>
      <p:bldP spid="36" grpId="0" animBg="1"/>
      <p:bldP spid="37" grpId="0" animBg="1"/>
      <p:bldP spid="45" grpId="0" animBg="1"/>
      <p:bldP spid="46" grpId="0" animBg="1"/>
      <p:bldP spid="47" grpId="0" animBg="1"/>
      <p:bldP spid="4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798513"/>
          </a:xfrm>
          <a:prstGeom prst="rect">
            <a:avLst/>
          </a:prstGeom>
          <a:solidFill>
            <a:srgbClr val="D9D9D9"/>
          </a:solidFill>
          <a:ln w="9525">
            <a:noFill/>
            <a:round/>
            <a:headEnd/>
            <a:tailEnd/>
          </a:ln>
        </p:spPr>
        <p:txBody>
          <a:bodyPr wrap="none"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400" b="1" dirty="0" smtClean="0">
                <a:solidFill>
                  <a:srgbClr val="FF0000"/>
                </a:solidFill>
                <a:latin typeface="Calibri" pitchFamily="34" charset="0"/>
              </a:rPr>
              <a:t>Optimizing the GLE Alert I Towards </a:t>
            </a:r>
            <a:r>
              <a:rPr lang="en-GB" sz="3400" b="1" i="1" dirty="0" smtClean="0">
                <a:solidFill>
                  <a:srgbClr val="FF0000"/>
                </a:solidFill>
                <a:latin typeface="Calibri" pitchFamily="34" charset="0"/>
              </a:rPr>
              <a:t>GLE Alert Plus</a:t>
            </a:r>
            <a:endParaRPr lang="en-GB" sz="3400" b="1" i="1" dirty="0">
              <a:solidFill>
                <a:srgbClr val="FF0000"/>
              </a:solidFill>
              <a:latin typeface="Calibri" pitchFamily="34" charset="0"/>
            </a:endParaRPr>
          </a:p>
        </p:txBody>
      </p:sp>
      <p:sp>
        <p:nvSpPr>
          <p:cNvPr id="5" name="4 - Ορθογώνιο"/>
          <p:cNvSpPr/>
          <p:nvPr/>
        </p:nvSpPr>
        <p:spPr>
          <a:xfrm>
            <a:off x="-12700" y="685800"/>
            <a:ext cx="9156700" cy="647700"/>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sz="2400" b="1" dirty="0">
              <a:solidFill>
                <a:schemeClr val="bg1"/>
              </a:solidFill>
              <a:effectLst>
                <a:outerShdw blurRad="38100" dist="38100" dir="2700000" algn="tl">
                  <a:srgbClr val="000000">
                    <a:alpha val="43137"/>
                  </a:srgbClr>
                </a:outerShdw>
              </a:effectLst>
              <a:ea typeface="ＭＳ Ｐゴシック" pitchFamily="34" charset="-128"/>
            </a:endParaRPr>
          </a:p>
          <a:p>
            <a:pPr lvl="0" algn="ctr">
              <a:defRPr/>
            </a:pPr>
            <a:r>
              <a:rPr lang="en-US" sz="2400" b="1" i="1" dirty="0" smtClean="0">
                <a:solidFill>
                  <a:schemeClr val="bg1"/>
                </a:solidFill>
                <a:effectLst>
                  <a:outerShdw blurRad="38100" dist="38100" dir="2700000" algn="tl">
                    <a:srgbClr val="000000">
                      <a:alpha val="43137"/>
                    </a:srgbClr>
                  </a:outerShdw>
                </a:effectLst>
                <a:ea typeface="ＭＳ Ｐゴシック" pitchFamily="34" charset="-128"/>
              </a:rPr>
              <a:t>The Go-Back N improvement</a:t>
            </a:r>
            <a:endParaRPr lang="en-US" sz="2400" b="1" i="1" dirty="0">
              <a:solidFill>
                <a:schemeClr val="bg1"/>
              </a:solidFill>
              <a:effectLst>
                <a:outerShdw blurRad="38100" dist="38100" dir="2700000" algn="tl">
                  <a:srgbClr val="000000">
                    <a:alpha val="43137"/>
                  </a:srgbClr>
                </a:outerShdw>
              </a:effectLst>
              <a:ea typeface="ＭＳ Ｐゴシック" pitchFamily="34" charset="-128"/>
            </a:endParaRPr>
          </a:p>
          <a:p>
            <a:pPr algn="ctr">
              <a:defRPr/>
            </a:pPr>
            <a:endParaRPr lang="en-US" dirty="0"/>
          </a:p>
        </p:txBody>
      </p:sp>
      <p:pic>
        <p:nvPicPr>
          <p:cNvPr id="17" name="Picture 24" descr="repeater7.JPG"/>
          <p:cNvPicPr>
            <a:picLocks noChangeAspect="1"/>
          </p:cNvPicPr>
          <p:nvPr/>
        </p:nvPicPr>
        <p:blipFill>
          <a:blip r:embed="rId3" cstate="print"/>
          <a:stretch>
            <a:fillRect/>
          </a:stretch>
        </p:blipFill>
        <p:spPr>
          <a:xfrm>
            <a:off x="6477000" y="1371600"/>
            <a:ext cx="2438400" cy="2438400"/>
          </a:xfrm>
          <a:prstGeom prst="rect">
            <a:avLst/>
          </a:prstGeom>
        </p:spPr>
      </p:pic>
      <p:grpSp>
        <p:nvGrpSpPr>
          <p:cNvPr id="22" name="Group 21"/>
          <p:cNvGrpSpPr/>
          <p:nvPr/>
        </p:nvGrpSpPr>
        <p:grpSpPr>
          <a:xfrm>
            <a:off x="6553200" y="3810000"/>
            <a:ext cx="2057400" cy="533400"/>
            <a:chOff x="6934200" y="3810000"/>
            <a:chExt cx="1828800" cy="533400"/>
          </a:xfrm>
        </p:grpSpPr>
        <p:grpSp>
          <p:nvGrpSpPr>
            <p:cNvPr id="11" name="Group 28"/>
            <p:cNvGrpSpPr/>
            <p:nvPr/>
          </p:nvGrpSpPr>
          <p:grpSpPr>
            <a:xfrm>
              <a:off x="6934200" y="3810000"/>
              <a:ext cx="1828800" cy="228600"/>
              <a:chOff x="6096000" y="4274403"/>
              <a:chExt cx="1828800" cy="228600"/>
            </a:xfrm>
          </p:grpSpPr>
          <p:cxnSp>
            <p:nvCxnSpPr>
              <p:cNvPr id="12" name="Straight Connector 12"/>
              <p:cNvCxnSpPr/>
              <p:nvPr/>
            </p:nvCxnSpPr>
            <p:spPr>
              <a:xfrm>
                <a:off x="6934200" y="4503003"/>
                <a:ext cx="990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5"/>
              <p:cNvCxnSpPr/>
              <p:nvPr/>
            </p:nvCxnSpPr>
            <p:spPr>
              <a:xfrm flipH="1">
                <a:off x="6096000" y="4503003"/>
                <a:ext cx="84238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6"/>
              <p:cNvCxnSpPr/>
              <p:nvPr/>
            </p:nvCxnSpPr>
            <p:spPr>
              <a:xfrm>
                <a:off x="6938384" y="4274403"/>
                <a:ext cx="0" cy="2286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8" name="Straight Arrow Connector 11"/>
            <p:cNvCxnSpPr/>
            <p:nvPr/>
          </p:nvCxnSpPr>
          <p:spPr>
            <a:xfrm>
              <a:off x="8763000" y="4038600"/>
              <a:ext cx="0" cy="3048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Connector 13"/>
            <p:cNvCxnSpPr/>
            <p:nvPr/>
          </p:nvCxnSpPr>
          <p:spPr>
            <a:xfrm>
              <a:off x="6934200" y="4038600"/>
              <a:ext cx="0" cy="228600"/>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0" name="47 - Ψαλίδισμα διαγώνιας γωνίας του ορθογωνίου"/>
          <p:cNvSpPr/>
          <p:nvPr/>
        </p:nvSpPr>
        <p:spPr>
          <a:xfrm>
            <a:off x="6019800" y="4419600"/>
            <a:ext cx="1371600" cy="1371600"/>
          </a:xfrm>
          <a:prstGeom prst="snip2DiagRect">
            <a:avLst/>
          </a:prstGeom>
          <a:solidFill>
            <a:schemeClr val="accent3">
              <a:lumMod val="50000"/>
              <a:alpha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600" b="1" dirty="0" smtClean="0">
                <a:solidFill>
                  <a:prstClr val="black"/>
                </a:solidFill>
              </a:rPr>
              <a:t>Increase the </a:t>
            </a:r>
            <a:r>
              <a:rPr lang="en-US" sz="1600" b="1" dirty="0" smtClean="0">
                <a:solidFill>
                  <a:srgbClr val="003399"/>
                </a:solidFill>
                <a:effectLst>
                  <a:outerShdw blurRad="38100" dist="38100" dir="2700000" algn="tl">
                    <a:srgbClr val="000000">
                      <a:alpha val="43137"/>
                    </a:srgbClr>
                  </a:outerShdw>
                </a:effectLst>
              </a:rPr>
              <a:t>number</a:t>
            </a:r>
            <a:r>
              <a:rPr lang="en-US" sz="1600" b="1" dirty="0" smtClean="0">
                <a:solidFill>
                  <a:prstClr val="black"/>
                </a:solidFill>
              </a:rPr>
              <a:t> of </a:t>
            </a:r>
            <a:r>
              <a:rPr lang="en-US" sz="1600" b="1" dirty="0" smtClean="0">
                <a:solidFill>
                  <a:srgbClr val="FF0000"/>
                </a:solidFill>
                <a:effectLst>
                  <a:outerShdw blurRad="38100" dist="38100" dir="2700000" algn="tl">
                    <a:srgbClr val="000000">
                      <a:alpha val="43137"/>
                    </a:srgbClr>
                  </a:outerShdw>
                </a:effectLst>
              </a:rPr>
              <a:t>usable NMs </a:t>
            </a:r>
            <a:endParaRPr lang="en-US" sz="1600" dirty="0">
              <a:solidFill>
                <a:srgbClr val="FF0000"/>
              </a:solidFill>
              <a:effectLst>
                <a:outerShdw blurRad="38100" dist="38100" dir="2700000" algn="tl">
                  <a:srgbClr val="000000">
                    <a:alpha val="43137"/>
                  </a:srgbClr>
                </a:outerShdw>
              </a:effectLst>
            </a:endParaRPr>
          </a:p>
        </p:txBody>
      </p:sp>
      <p:sp>
        <p:nvSpPr>
          <p:cNvPr id="21" name="47 - Ψαλίδισμα διαγώνιας γωνίας του ορθογωνίου"/>
          <p:cNvSpPr/>
          <p:nvPr/>
        </p:nvSpPr>
        <p:spPr>
          <a:xfrm>
            <a:off x="7696200" y="4419600"/>
            <a:ext cx="1371600" cy="1371600"/>
          </a:xfrm>
          <a:prstGeom prst="snip2DiagRect">
            <a:avLst/>
          </a:prstGeom>
          <a:solidFill>
            <a:schemeClr val="tx2">
              <a:lumMod val="60000"/>
              <a:lumOff val="40000"/>
              <a:alpha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b="1" dirty="0" smtClean="0">
                <a:solidFill>
                  <a:prstClr val="black"/>
                </a:solidFill>
              </a:rPr>
              <a:t>Increase the </a:t>
            </a:r>
            <a:r>
              <a:rPr lang="en-US" sz="1400" b="1" dirty="0" smtClean="0">
                <a:solidFill>
                  <a:srgbClr val="003399"/>
                </a:solidFill>
                <a:effectLst>
                  <a:outerShdw blurRad="38100" dist="38100" dir="2700000" algn="tl">
                    <a:srgbClr val="000000">
                      <a:alpha val="43137"/>
                    </a:srgbClr>
                  </a:outerShdw>
                </a:effectLst>
              </a:rPr>
              <a:t>number</a:t>
            </a:r>
            <a:r>
              <a:rPr lang="en-US" sz="1400" b="1" dirty="0" smtClean="0">
                <a:solidFill>
                  <a:prstClr val="black"/>
                </a:solidFill>
              </a:rPr>
              <a:t> of </a:t>
            </a:r>
            <a:r>
              <a:rPr lang="en-US" sz="1400" b="1" dirty="0" smtClean="0">
                <a:solidFill>
                  <a:srgbClr val="FF0000"/>
                </a:solidFill>
                <a:effectLst>
                  <a:outerShdw blurRad="38100" dist="38100" dir="2700000" algn="tl">
                    <a:srgbClr val="000000">
                      <a:alpha val="43137"/>
                    </a:srgbClr>
                  </a:outerShdw>
                </a:effectLst>
              </a:rPr>
              <a:t>usable data </a:t>
            </a:r>
            <a:r>
              <a:rPr lang="en-US" sz="1400" b="1" dirty="0" smtClean="0">
                <a:solidFill>
                  <a:prstClr val="black"/>
                </a:solidFill>
              </a:rPr>
              <a:t>per NM station</a:t>
            </a:r>
            <a:endParaRPr lang="en-US" sz="1400" dirty="0">
              <a:solidFill>
                <a:prstClr val="white"/>
              </a:solidFill>
            </a:endParaRPr>
          </a:p>
        </p:txBody>
      </p:sp>
      <p:graphicFrame>
        <p:nvGraphicFramePr>
          <p:cNvPr id="23" name="Table 22"/>
          <p:cNvGraphicFramePr>
            <a:graphicFrameLocks noGrp="1"/>
          </p:cNvGraphicFramePr>
          <p:nvPr/>
        </p:nvGraphicFramePr>
        <p:xfrm>
          <a:off x="1066799" y="1447800"/>
          <a:ext cx="3733801" cy="4493632"/>
        </p:xfrm>
        <a:graphic>
          <a:graphicData uri="http://schemas.openxmlformats.org/drawingml/2006/table">
            <a:tbl>
              <a:tblPr/>
              <a:tblGrid>
                <a:gridCol w="733766"/>
                <a:gridCol w="733766"/>
                <a:gridCol w="489178"/>
                <a:gridCol w="309559"/>
                <a:gridCol w="733766"/>
                <a:gridCol w="733766"/>
              </a:tblGrid>
              <a:tr h="773308">
                <a:tc gridSpan="2">
                  <a:txBody>
                    <a:bodyPr/>
                    <a:lstStyle/>
                    <a:p>
                      <a:pPr algn="ctr" fontAlgn="b"/>
                      <a:r>
                        <a:rPr lang="en-US" sz="1000" b="0" i="0" u="none" strike="noStrike" dirty="0">
                          <a:solidFill>
                            <a:srgbClr val="000000"/>
                          </a:solidFill>
                          <a:latin typeface="Calibri"/>
                        </a:rPr>
                        <a:t>ALERT SERVER</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l-GR"/>
                    </a:p>
                  </a:txBody>
                  <a:tcPr/>
                </a:tc>
                <a:tc>
                  <a:txBody>
                    <a:bodyPr/>
                    <a:lstStyle/>
                    <a:p>
                      <a:pPr algn="l" fontAlgn="b"/>
                      <a:r>
                        <a:rPr lang="en-US" sz="1000" b="0" i="0" u="none" strike="noStrike" dirty="0">
                          <a:solidFill>
                            <a:srgbClr val="000000"/>
                          </a:solidFill>
                          <a:latin typeface="Calibri"/>
                        </a:rPr>
                        <a:t>ALERT LEVEL</a:t>
                      </a:r>
                    </a:p>
                  </a:txBody>
                  <a:tcPr marL="7602" marR="7602" marT="7602"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ALERT PLUS LEVEL</a:t>
                      </a:r>
                    </a:p>
                  </a:txBody>
                  <a:tcPr marL="7602" marR="7602" marT="7602"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en-US" sz="1000" b="0" i="0" u="none" strike="noStrike" dirty="0">
                          <a:solidFill>
                            <a:srgbClr val="000000"/>
                          </a:solidFill>
                          <a:latin typeface="Calibri"/>
                        </a:rPr>
                        <a:t>OULU</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00"/>
                    </a:solidFill>
                  </a:tcPr>
                </a:tc>
                <a:tc hMerge="1">
                  <a:txBody>
                    <a:bodyPr/>
                    <a:lstStyle/>
                    <a:p>
                      <a:endParaRPr lang="el-GR"/>
                    </a:p>
                  </a:txBody>
                  <a:tcPr/>
                </a:tc>
              </a:tr>
              <a:tr h="317790">
                <a:tc gridSpan="2">
                  <a:txBody>
                    <a:bodyPr/>
                    <a:lstStyle/>
                    <a:p>
                      <a:pPr algn="ctr" fontAlgn="b"/>
                      <a:r>
                        <a:rPr lang="en-US" sz="1000" b="0" i="0" u="none" strike="noStrike">
                          <a:solidFill>
                            <a:srgbClr val="000000"/>
                          </a:solidFill>
                          <a:latin typeface="Calibri"/>
                        </a:rPr>
                        <a:t>UT TIME SERVER </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00"/>
                    </a:solidFill>
                  </a:tcPr>
                </a:tc>
                <a:tc hMerge="1">
                  <a:txBody>
                    <a:bodyPr/>
                    <a:lstStyle/>
                    <a:p>
                      <a:endParaRPr lang="el-GR"/>
                    </a:p>
                  </a:txBody>
                  <a:tcPr/>
                </a:tc>
                <a:tc>
                  <a:txBody>
                    <a:bodyPr/>
                    <a:lstStyle/>
                    <a:p>
                      <a:pPr algn="l" fontAlgn="b"/>
                      <a:r>
                        <a:rPr lang="el-GR" sz="1000" b="0" i="0" u="none" strike="noStrike" dirty="0">
                          <a:solidFill>
                            <a:srgbClr val="000000"/>
                          </a:solidFill>
                          <a:latin typeface="Calibri"/>
                        </a:rPr>
                        <a:t> </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l-GR" sz="1000" b="0" i="0" u="none" strike="noStrike">
                          <a:solidFill>
                            <a:srgbClr val="000000"/>
                          </a:solidFill>
                          <a:latin typeface="Calibri"/>
                        </a:rPr>
                        <a:t> </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TIME </a:t>
                      </a:r>
                      <a:br>
                        <a:rPr lang="en-US" sz="1000" b="0" i="0" u="none" strike="noStrike" dirty="0">
                          <a:solidFill>
                            <a:srgbClr val="000000"/>
                          </a:solidFill>
                          <a:latin typeface="Calibri"/>
                        </a:rPr>
                      </a:br>
                      <a:r>
                        <a:rPr lang="en-US" sz="1000" b="0" i="0" u="none" strike="noStrike" dirty="0">
                          <a:solidFill>
                            <a:srgbClr val="000000"/>
                          </a:solidFill>
                          <a:latin typeface="Calibri"/>
                        </a:rPr>
                        <a:t>STAMP</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00"/>
                    </a:solidFill>
                  </a:tcPr>
                </a:tc>
                <a:tc>
                  <a:txBody>
                    <a:bodyPr/>
                    <a:lstStyle/>
                    <a:p>
                      <a:pPr algn="l" fontAlgn="b"/>
                      <a:r>
                        <a:rPr lang="en-US" sz="1000" b="0" i="0" u="none" strike="noStrike" dirty="0">
                          <a:solidFill>
                            <a:srgbClr val="000000"/>
                          </a:solidFill>
                          <a:latin typeface="Calibri"/>
                        </a:rPr>
                        <a:t>value</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00"/>
                    </a:solidFill>
                  </a:tcPr>
                </a:tc>
              </a:tr>
              <a:tr h="162762">
                <a:tc>
                  <a:txBody>
                    <a:bodyPr/>
                    <a:lstStyle/>
                    <a:p>
                      <a:pPr algn="r" fontAlgn="b"/>
                      <a:r>
                        <a:rPr lang="el-GR" sz="1000" b="0" i="0" u="none" strike="noStrike">
                          <a:solidFill>
                            <a:srgbClr val="000000"/>
                          </a:solidFill>
                          <a:latin typeface="Calibri"/>
                        </a:rPr>
                        <a:t>5/17/2012</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a:solidFill>
                            <a:srgbClr val="000000"/>
                          </a:solidFill>
                          <a:latin typeface="Calibri"/>
                        </a:rPr>
                        <a:t>1:57:35</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dirty="0">
                          <a:solidFill>
                            <a:srgbClr val="000000"/>
                          </a:solidFill>
                          <a:latin typeface="Calibri"/>
                        </a:rPr>
                        <a:t>2</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l-GR" sz="1000" b="0" i="0" u="none" strike="noStrike">
                          <a:solidFill>
                            <a:srgbClr val="000000"/>
                          </a:solidFill>
                          <a:latin typeface="Calibri"/>
                        </a:rPr>
                        <a:t> </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a:solidFill>
                            <a:srgbClr val="000000"/>
                          </a:solidFill>
                          <a:latin typeface="Calibri"/>
                        </a:rPr>
                        <a:t>1:56</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dirty="0">
                          <a:solidFill>
                            <a:srgbClr val="000000"/>
                          </a:solidFill>
                          <a:latin typeface="Calibri"/>
                        </a:rPr>
                        <a:t>6858</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762">
                <a:tc>
                  <a:txBody>
                    <a:bodyPr/>
                    <a:lstStyle/>
                    <a:p>
                      <a:pPr algn="r" fontAlgn="b"/>
                      <a:r>
                        <a:rPr lang="el-GR" sz="1000" b="0" i="0" u="none" strike="noStrike">
                          <a:solidFill>
                            <a:srgbClr val="000000"/>
                          </a:solidFill>
                          <a:latin typeface="Calibri"/>
                        </a:rPr>
                        <a:t>5/17/2012</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a:solidFill>
                            <a:srgbClr val="000000"/>
                          </a:solidFill>
                          <a:latin typeface="Calibri"/>
                        </a:rPr>
                        <a:t>1:58:20</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dirty="0">
                          <a:solidFill>
                            <a:srgbClr val="000000"/>
                          </a:solidFill>
                          <a:latin typeface="Calibri"/>
                        </a:rPr>
                        <a:t>2</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l-GR" sz="1000" b="0" i="0" u="none" strike="noStrike">
                          <a:solidFill>
                            <a:srgbClr val="000000"/>
                          </a:solidFill>
                          <a:latin typeface="Calibri"/>
                        </a:rPr>
                        <a:t> </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l-GR" sz="1000" b="0" i="0" u="none" strike="noStrike">
                          <a:solidFill>
                            <a:srgbClr val="000000"/>
                          </a:solidFill>
                          <a:latin typeface="Calibri"/>
                        </a:rPr>
                        <a:t>1:56</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l-GR" sz="1000" b="0" i="0" u="none" strike="noStrike" dirty="0">
                          <a:solidFill>
                            <a:srgbClr val="000000"/>
                          </a:solidFill>
                          <a:latin typeface="Calibri"/>
                        </a:rPr>
                        <a:t>6858</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762">
                <a:tc>
                  <a:txBody>
                    <a:bodyPr/>
                    <a:lstStyle/>
                    <a:p>
                      <a:pPr algn="r" fontAlgn="b"/>
                      <a:r>
                        <a:rPr lang="el-GR" sz="1000" b="0" i="0" u="none" strike="noStrike">
                          <a:solidFill>
                            <a:srgbClr val="000000"/>
                          </a:solidFill>
                          <a:latin typeface="Calibri"/>
                        </a:rPr>
                        <a:t>5/17/2012</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a:solidFill>
                            <a:srgbClr val="000000"/>
                          </a:solidFill>
                          <a:latin typeface="Calibri"/>
                        </a:rPr>
                        <a:t>1:59:20</a:t>
                      </a:r>
                    </a:p>
                  </a:txBody>
                  <a:tcPr marL="7602" marR="7602" marT="76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dirty="0">
                          <a:solidFill>
                            <a:srgbClr val="000000"/>
                          </a:solidFill>
                          <a:latin typeface="Calibri"/>
                        </a:rPr>
                        <a:t>0</a:t>
                      </a:r>
                    </a:p>
                  </a:txBody>
                  <a:tcPr marL="7602" marR="7602" marT="76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CC"/>
                    </a:solidFill>
                  </a:tcPr>
                </a:tc>
                <a:tc>
                  <a:txBody>
                    <a:bodyPr/>
                    <a:lstStyle/>
                    <a:p>
                      <a:pPr algn="l" fontAlgn="b"/>
                      <a:r>
                        <a:rPr lang="el-GR" sz="1000" b="0" i="0" u="none" strike="noStrike">
                          <a:solidFill>
                            <a:srgbClr val="000000"/>
                          </a:solidFill>
                          <a:latin typeface="Calibri"/>
                        </a:rPr>
                        <a:t>0</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a:solidFill>
                            <a:srgbClr val="000000"/>
                          </a:solidFill>
                          <a:latin typeface="Calibri"/>
                        </a:rPr>
                        <a:t>1:57</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CC"/>
                    </a:solidFill>
                  </a:tcPr>
                </a:tc>
                <a:tc>
                  <a:txBody>
                    <a:bodyPr/>
                    <a:lstStyle/>
                    <a:p>
                      <a:pPr algn="r" fontAlgn="b"/>
                      <a:r>
                        <a:rPr lang="el-GR" sz="1000" b="0" i="0" u="none" strike="noStrike" dirty="0">
                          <a:solidFill>
                            <a:srgbClr val="000000"/>
                          </a:solidFill>
                          <a:latin typeface="Calibri"/>
                        </a:rPr>
                        <a:t>6650</a:t>
                      </a:r>
                    </a:p>
                  </a:txBody>
                  <a:tcPr marL="7602" marR="7602" marT="76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CC"/>
                    </a:solidFill>
                  </a:tcPr>
                </a:tc>
              </a:tr>
              <a:tr h="162762">
                <a:tc>
                  <a:txBody>
                    <a:bodyPr/>
                    <a:lstStyle/>
                    <a:p>
                      <a:pPr algn="r" fontAlgn="b"/>
                      <a:r>
                        <a:rPr lang="el-GR" sz="1000" b="0" i="0" u="none" strike="noStrike">
                          <a:solidFill>
                            <a:srgbClr val="000000"/>
                          </a:solidFill>
                          <a:latin typeface="Calibri"/>
                        </a:rPr>
                        <a:t>5/17/2012</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a:solidFill>
                            <a:srgbClr val="000000"/>
                          </a:solidFill>
                          <a:latin typeface="Calibri"/>
                        </a:rPr>
                        <a:t>2:00:21</a:t>
                      </a:r>
                    </a:p>
                  </a:txBody>
                  <a:tcPr marL="7602" marR="7602" marT="76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dirty="0">
                          <a:solidFill>
                            <a:srgbClr val="000000"/>
                          </a:solidFill>
                          <a:latin typeface="Calibri"/>
                        </a:rPr>
                        <a:t>1</a:t>
                      </a:r>
                    </a:p>
                  </a:txBody>
                  <a:tcPr marL="7602" marR="7602" marT="76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l-GR" sz="1000" b="0" i="0" u="none" strike="noStrike">
                          <a:solidFill>
                            <a:srgbClr val="000000"/>
                          </a:solidFill>
                          <a:latin typeface="Calibri"/>
                        </a:rPr>
                        <a:t>1</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l-GR" sz="1000" b="0" i="0" u="none" strike="noStrike">
                          <a:solidFill>
                            <a:srgbClr val="000000"/>
                          </a:solidFill>
                          <a:latin typeface="Calibri"/>
                        </a:rPr>
                        <a:t>1:58</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dirty="0">
                          <a:solidFill>
                            <a:srgbClr val="000000"/>
                          </a:solidFill>
                          <a:latin typeface="Calibri"/>
                        </a:rPr>
                        <a:t>7016</a:t>
                      </a:r>
                    </a:p>
                  </a:txBody>
                  <a:tcPr marL="7602" marR="7602" marT="76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762">
                <a:tc>
                  <a:txBody>
                    <a:bodyPr/>
                    <a:lstStyle/>
                    <a:p>
                      <a:pPr algn="r" fontAlgn="b"/>
                      <a:r>
                        <a:rPr lang="el-GR" sz="1000" b="0" i="0" u="none" strike="noStrike">
                          <a:solidFill>
                            <a:srgbClr val="000000"/>
                          </a:solidFill>
                          <a:latin typeface="Calibri"/>
                        </a:rPr>
                        <a:t>5/17/2012</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a:solidFill>
                            <a:srgbClr val="000000"/>
                          </a:solidFill>
                          <a:latin typeface="Calibri"/>
                        </a:rPr>
                        <a:t>2:01:21</a:t>
                      </a:r>
                    </a:p>
                  </a:txBody>
                  <a:tcPr marL="7602" marR="7602" marT="76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dirty="0">
                          <a:solidFill>
                            <a:srgbClr val="000000"/>
                          </a:solidFill>
                          <a:latin typeface="Calibri"/>
                        </a:rPr>
                        <a:t>1</a:t>
                      </a:r>
                    </a:p>
                  </a:txBody>
                  <a:tcPr marL="7602" marR="7602" marT="76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l-GR" sz="1000" b="0" i="0" u="none" strike="noStrike">
                          <a:solidFill>
                            <a:srgbClr val="000000"/>
                          </a:solidFill>
                          <a:latin typeface="Calibri"/>
                        </a:rPr>
                        <a:t>0</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l-GR" sz="1000" b="0" i="0" u="none" strike="noStrike">
                          <a:solidFill>
                            <a:srgbClr val="000000"/>
                          </a:solidFill>
                          <a:latin typeface="Calibri"/>
                        </a:rPr>
                        <a:t>1:58</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dirty="0">
                          <a:solidFill>
                            <a:srgbClr val="000000"/>
                          </a:solidFill>
                          <a:latin typeface="Calibri"/>
                        </a:rPr>
                        <a:t>7016</a:t>
                      </a:r>
                    </a:p>
                  </a:txBody>
                  <a:tcPr marL="7602" marR="7602" marT="76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762">
                <a:tc>
                  <a:txBody>
                    <a:bodyPr/>
                    <a:lstStyle/>
                    <a:p>
                      <a:pPr algn="r" fontAlgn="b"/>
                      <a:r>
                        <a:rPr lang="el-GR" sz="1000" b="0" i="0" u="none" strike="noStrike">
                          <a:solidFill>
                            <a:srgbClr val="000000"/>
                          </a:solidFill>
                          <a:latin typeface="Calibri"/>
                        </a:rPr>
                        <a:t>5/17/2012</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a:solidFill>
                            <a:srgbClr val="000000"/>
                          </a:solidFill>
                          <a:latin typeface="Calibri"/>
                        </a:rPr>
                        <a:t>2:02:36</a:t>
                      </a:r>
                    </a:p>
                  </a:txBody>
                  <a:tcPr marL="7602" marR="7602" marT="76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dirty="0">
                          <a:solidFill>
                            <a:srgbClr val="000000"/>
                          </a:solidFill>
                          <a:latin typeface="Calibri"/>
                        </a:rPr>
                        <a:t>0</a:t>
                      </a:r>
                    </a:p>
                  </a:txBody>
                  <a:tcPr marL="7602" marR="7602" marT="76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l-GR" sz="1000" b="0" i="0" u="none" strike="noStrike">
                          <a:solidFill>
                            <a:srgbClr val="000000"/>
                          </a:solidFill>
                          <a:latin typeface="Calibri"/>
                        </a:rPr>
                        <a:t>0</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l-GR" sz="1000" b="0" i="0" u="none" strike="noStrike">
                          <a:solidFill>
                            <a:srgbClr val="000000"/>
                          </a:solidFill>
                          <a:latin typeface="Calibri"/>
                        </a:rPr>
                        <a:t>1:58</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dirty="0">
                          <a:solidFill>
                            <a:srgbClr val="000000"/>
                          </a:solidFill>
                          <a:latin typeface="Calibri"/>
                        </a:rPr>
                        <a:t>7016</a:t>
                      </a:r>
                    </a:p>
                  </a:txBody>
                  <a:tcPr marL="7602" marR="7602" marT="76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762">
                <a:tc>
                  <a:txBody>
                    <a:bodyPr/>
                    <a:lstStyle/>
                    <a:p>
                      <a:pPr algn="r" fontAlgn="b"/>
                      <a:r>
                        <a:rPr lang="el-GR" sz="1000" b="0" i="0" u="none" strike="noStrike">
                          <a:solidFill>
                            <a:srgbClr val="000000"/>
                          </a:solidFill>
                          <a:latin typeface="Calibri"/>
                        </a:rPr>
                        <a:t>5/17/2012</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a:solidFill>
                            <a:srgbClr val="000000"/>
                          </a:solidFill>
                          <a:latin typeface="Calibri"/>
                        </a:rPr>
                        <a:t>2:03:21</a:t>
                      </a:r>
                    </a:p>
                  </a:txBody>
                  <a:tcPr marL="7602" marR="7602" marT="76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dirty="0">
                          <a:solidFill>
                            <a:srgbClr val="000000"/>
                          </a:solidFill>
                          <a:latin typeface="Calibri"/>
                        </a:rPr>
                        <a:t>0</a:t>
                      </a:r>
                    </a:p>
                  </a:txBody>
                  <a:tcPr marL="7602" marR="7602" marT="76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l-GR" sz="1000" b="0" i="0" u="none" strike="noStrike">
                          <a:solidFill>
                            <a:srgbClr val="000000"/>
                          </a:solidFill>
                          <a:latin typeface="Calibri"/>
                        </a:rPr>
                        <a:t>0</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l-GR" sz="1000" b="0" i="0" u="none" strike="noStrike">
                          <a:solidFill>
                            <a:srgbClr val="000000"/>
                          </a:solidFill>
                          <a:latin typeface="Calibri"/>
                        </a:rPr>
                        <a:t>1:58</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dirty="0">
                          <a:solidFill>
                            <a:srgbClr val="000000"/>
                          </a:solidFill>
                          <a:latin typeface="Calibri"/>
                        </a:rPr>
                        <a:t>7016</a:t>
                      </a:r>
                    </a:p>
                  </a:txBody>
                  <a:tcPr marL="7602" marR="7602" marT="76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762">
                <a:tc>
                  <a:txBody>
                    <a:bodyPr/>
                    <a:lstStyle/>
                    <a:p>
                      <a:pPr algn="r" fontAlgn="b"/>
                      <a:r>
                        <a:rPr lang="el-GR" sz="1000" b="0" i="0" u="none" strike="noStrike">
                          <a:solidFill>
                            <a:srgbClr val="000000"/>
                          </a:solidFill>
                          <a:latin typeface="Calibri"/>
                        </a:rPr>
                        <a:t>5/17/2012</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a:solidFill>
                            <a:srgbClr val="000000"/>
                          </a:solidFill>
                          <a:latin typeface="Calibri"/>
                        </a:rPr>
                        <a:t>2:04:21</a:t>
                      </a:r>
                    </a:p>
                  </a:txBody>
                  <a:tcPr marL="7602" marR="7602" marT="76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dirty="0">
                          <a:solidFill>
                            <a:srgbClr val="000000"/>
                          </a:solidFill>
                          <a:latin typeface="Calibri"/>
                        </a:rPr>
                        <a:t>1</a:t>
                      </a:r>
                    </a:p>
                  </a:txBody>
                  <a:tcPr marL="7602" marR="7602" marT="76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l-GR" sz="1000" b="0" i="0" u="none" strike="noStrike">
                          <a:solidFill>
                            <a:srgbClr val="000000"/>
                          </a:solidFill>
                          <a:latin typeface="Calibri"/>
                        </a:rPr>
                        <a:t>2</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l-GR" sz="1000" b="0" i="0" u="none" strike="noStrike">
                          <a:solidFill>
                            <a:srgbClr val="000000"/>
                          </a:solidFill>
                          <a:latin typeface="Calibri"/>
                        </a:rPr>
                        <a:t>1:59</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dirty="0">
                          <a:solidFill>
                            <a:srgbClr val="000000"/>
                          </a:solidFill>
                          <a:latin typeface="Calibri"/>
                        </a:rPr>
                        <a:t>6843</a:t>
                      </a:r>
                    </a:p>
                  </a:txBody>
                  <a:tcPr marL="7602" marR="7602" marT="76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762">
                <a:tc>
                  <a:txBody>
                    <a:bodyPr/>
                    <a:lstStyle/>
                    <a:p>
                      <a:pPr algn="r" fontAlgn="b"/>
                      <a:r>
                        <a:rPr lang="el-GR" sz="1000" b="0" i="0" u="none" strike="noStrike">
                          <a:solidFill>
                            <a:srgbClr val="000000"/>
                          </a:solidFill>
                          <a:latin typeface="Calibri"/>
                        </a:rPr>
                        <a:t>5/17/2012</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a:solidFill>
                            <a:srgbClr val="000000"/>
                          </a:solidFill>
                          <a:latin typeface="Calibri"/>
                        </a:rPr>
                        <a:t>2:05:21</a:t>
                      </a:r>
                    </a:p>
                  </a:txBody>
                  <a:tcPr marL="7602" marR="7602" marT="76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dirty="0">
                          <a:solidFill>
                            <a:srgbClr val="000000"/>
                          </a:solidFill>
                          <a:latin typeface="Calibri"/>
                        </a:rPr>
                        <a:t>1</a:t>
                      </a:r>
                    </a:p>
                  </a:txBody>
                  <a:tcPr marL="7602" marR="7602" marT="76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l-GR" sz="1000" b="0" i="0" u="none" strike="noStrike">
                          <a:solidFill>
                            <a:srgbClr val="000000"/>
                          </a:solidFill>
                          <a:latin typeface="Calibri"/>
                        </a:rPr>
                        <a:t>0</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l-GR" sz="1000" b="0" i="0" u="none" strike="noStrike">
                          <a:solidFill>
                            <a:srgbClr val="000000"/>
                          </a:solidFill>
                          <a:latin typeface="Calibri"/>
                        </a:rPr>
                        <a:t>1:59</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dirty="0">
                          <a:solidFill>
                            <a:srgbClr val="000000"/>
                          </a:solidFill>
                          <a:latin typeface="Calibri"/>
                        </a:rPr>
                        <a:t>6843</a:t>
                      </a:r>
                    </a:p>
                  </a:txBody>
                  <a:tcPr marL="7602" marR="7602" marT="76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762">
                <a:tc>
                  <a:txBody>
                    <a:bodyPr/>
                    <a:lstStyle/>
                    <a:p>
                      <a:pPr algn="r" fontAlgn="b"/>
                      <a:r>
                        <a:rPr lang="el-GR" sz="1000" b="0" i="0" u="none" strike="noStrike">
                          <a:solidFill>
                            <a:srgbClr val="000000"/>
                          </a:solidFill>
                          <a:latin typeface="Calibri"/>
                        </a:rPr>
                        <a:t>5/17/2012</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a:solidFill>
                            <a:srgbClr val="000000"/>
                          </a:solidFill>
                          <a:latin typeface="Calibri"/>
                        </a:rPr>
                        <a:t>2:06:22</a:t>
                      </a:r>
                    </a:p>
                  </a:txBody>
                  <a:tcPr marL="7602" marR="7602" marT="76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dirty="0">
                          <a:solidFill>
                            <a:srgbClr val="000000"/>
                          </a:solidFill>
                          <a:latin typeface="Calibri"/>
                        </a:rPr>
                        <a:t>0</a:t>
                      </a:r>
                    </a:p>
                  </a:txBody>
                  <a:tcPr marL="7602" marR="7602" marT="76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l-GR" sz="1000" b="0" i="0" u="none" strike="noStrike">
                          <a:solidFill>
                            <a:srgbClr val="000000"/>
                          </a:solidFill>
                          <a:latin typeface="Calibri"/>
                        </a:rPr>
                        <a:t>0</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l-GR" sz="1000" b="0" i="0" u="none" strike="noStrike">
                          <a:solidFill>
                            <a:srgbClr val="000000"/>
                          </a:solidFill>
                          <a:latin typeface="Calibri"/>
                        </a:rPr>
                        <a:t>1:59</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dirty="0">
                          <a:solidFill>
                            <a:srgbClr val="000000"/>
                          </a:solidFill>
                          <a:latin typeface="Calibri"/>
                        </a:rPr>
                        <a:t>6843</a:t>
                      </a:r>
                    </a:p>
                  </a:txBody>
                  <a:tcPr marL="7602" marR="7602" marT="76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762">
                <a:tc>
                  <a:txBody>
                    <a:bodyPr/>
                    <a:lstStyle/>
                    <a:p>
                      <a:pPr algn="r" fontAlgn="b"/>
                      <a:r>
                        <a:rPr lang="el-GR" sz="1000" b="0" i="0" u="none" strike="noStrike">
                          <a:solidFill>
                            <a:srgbClr val="000000"/>
                          </a:solidFill>
                          <a:latin typeface="Calibri"/>
                        </a:rPr>
                        <a:t>5/17/2012</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a:solidFill>
                            <a:srgbClr val="000000"/>
                          </a:solidFill>
                          <a:latin typeface="Calibri"/>
                        </a:rPr>
                        <a:t>2:07:22</a:t>
                      </a:r>
                    </a:p>
                  </a:txBody>
                  <a:tcPr marL="7602" marR="7602" marT="76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dirty="0">
                          <a:solidFill>
                            <a:srgbClr val="000000"/>
                          </a:solidFill>
                          <a:latin typeface="Calibri"/>
                        </a:rPr>
                        <a:t>1</a:t>
                      </a:r>
                    </a:p>
                  </a:txBody>
                  <a:tcPr marL="7602" marR="7602" marT="76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l-GR" sz="1000" b="0" i="0" u="none" strike="noStrike">
                          <a:solidFill>
                            <a:srgbClr val="000000"/>
                          </a:solidFill>
                          <a:latin typeface="Calibri"/>
                        </a:rPr>
                        <a:t>3</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l-GR" sz="1000" b="0" i="0" u="none" strike="noStrike">
                          <a:solidFill>
                            <a:srgbClr val="000000"/>
                          </a:solidFill>
                          <a:latin typeface="Calibri"/>
                        </a:rPr>
                        <a:t>2:00</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l-GR" sz="1000" b="0" i="0" u="none" strike="noStrike" dirty="0">
                          <a:solidFill>
                            <a:srgbClr val="000000"/>
                          </a:solidFill>
                          <a:latin typeface="Calibri"/>
                        </a:rPr>
                        <a:t>7285</a:t>
                      </a:r>
                    </a:p>
                  </a:txBody>
                  <a:tcPr marL="7602" marR="7602" marT="76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62762">
                <a:tc>
                  <a:txBody>
                    <a:bodyPr/>
                    <a:lstStyle/>
                    <a:p>
                      <a:pPr algn="r" fontAlgn="b"/>
                      <a:r>
                        <a:rPr lang="el-GR" sz="1000" b="0" i="0" u="none" strike="noStrike">
                          <a:solidFill>
                            <a:srgbClr val="000000"/>
                          </a:solidFill>
                          <a:latin typeface="Calibri"/>
                        </a:rPr>
                        <a:t>5/17/2012</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a:solidFill>
                            <a:srgbClr val="000000"/>
                          </a:solidFill>
                          <a:latin typeface="Calibri"/>
                        </a:rPr>
                        <a:t>2:08:36</a:t>
                      </a:r>
                    </a:p>
                  </a:txBody>
                  <a:tcPr marL="7602" marR="7602" marT="76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a:solidFill>
                            <a:srgbClr val="000000"/>
                          </a:solidFill>
                          <a:latin typeface="Calibri"/>
                        </a:rPr>
                        <a:t>1</a:t>
                      </a:r>
                    </a:p>
                  </a:txBody>
                  <a:tcPr marL="7602" marR="7602" marT="76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l-GR" sz="1000" b="0" i="0" u="none" strike="noStrike">
                          <a:solidFill>
                            <a:srgbClr val="000000"/>
                          </a:solidFill>
                          <a:latin typeface="Calibri"/>
                        </a:rPr>
                        <a:t>0</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l" fontAlgn="b"/>
                      <a:r>
                        <a:rPr lang="el-GR" sz="1000" b="0" i="0" u="none" strike="noStrike">
                          <a:solidFill>
                            <a:srgbClr val="000000"/>
                          </a:solidFill>
                          <a:latin typeface="Calibri"/>
                        </a:rPr>
                        <a:t> </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l-GR" sz="1000" b="0" i="0" u="none" strike="noStrike" dirty="0">
                          <a:solidFill>
                            <a:srgbClr val="000000"/>
                          </a:solidFill>
                          <a:latin typeface="Calibri"/>
                        </a:rPr>
                        <a:t> </a:t>
                      </a:r>
                    </a:p>
                  </a:txBody>
                  <a:tcPr marL="7602" marR="7602" marT="76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317790">
                <a:tc>
                  <a:txBody>
                    <a:bodyPr/>
                    <a:lstStyle/>
                    <a:p>
                      <a:pPr algn="r" fontAlgn="b"/>
                      <a:r>
                        <a:rPr lang="el-GR" sz="1000" b="0" i="0" u="none" strike="noStrike">
                          <a:solidFill>
                            <a:srgbClr val="000000"/>
                          </a:solidFill>
                          <a:latin typeface="Calibri"/>
                        </a:rPr>
                        <a:t>5/17/2012</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a:solidFill>
                            <a:srgbClr val="000000"/>
                          </a:solidFill>
                          <a:latin typeface="Calibri"/>
                        </a:rPr>
                        <a:t>2:09:22</a:t>
                      </a:r>
                    </a:p>
                  </a:txBody>
                  <a:tcPr marL="7602" marR="7602" marT="76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a:solidFill>
                            <a:srgbClr val="000000"/>
                          </a:solidFill>
                          <a:latin typeface="Calibri"/>
                        </a:rPr>
                        <a:t>2</a:t>
                      </a:r>
                    </a:p>
                  </a:txBody>
                  <a:tcPr marL="7602" marR="7602" marT="76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l-GR" sz="1000" b="0" i="0" u="none" strike="noStrike">
                          <a:solidFill>
                            <a:srgbClr val="000000"/>
                          </a:solidFill>
                          <a:latin typeface="Calibri"/>
                        </a:rPr>
                        <a:t>(4-9) 10</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r" fontAlgn="b"/>
                      <a:r>
                        <a:rPr lang="el-GR" sz="1000" b="0" i="0" u="none" strike="noStrike">
                          <a:solidFill>
                            <a:srgbClr val="000000"/>
                          </a:solidFill>
                          <a:latin typeface="Calibri"/>
                        </a:rPr>
                        <a:t>2:07</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l-GR" sz="1000" b="0" i="0" u="none" strike="noStrike" dirty="0">
                          <a:solidFill>
                            <a:srgbClr val="000000"/>
                          </a:solidFill>
                          <a:latin typeface="Calibri"/>
                        </a:rPr>
                        <a:t>7357</a:t>
                      </a:r>
                    </a:p>
                  </a:txBody>
                  <a:tcPr marL="7602" marR="7602" marT="76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62762">
                <a:tc>
                  <a:txBody>
                    <a:bodyPr/>
                    <a:lstStyle/>
                    <a:p>
                      <a:pPr algn="r" fontAlgn="b"/>
                      <a:r>
                        <a:rPr lang="el-GR" sz="1000" b="0" i="0" u="none" strike="noStrike">
                          <a:solidFill>
                            <a:srgbClr val="000000"/>
                          </a:solidFill>
                          <a:latin typeface="Calibri"/>
                        </a:rPr>
                        <a:t>5/17/2012</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a:solidFill>
                            <a:srgbClr val="000000"/>
                          </a:solidFill>
                          <a:latin typeface="Calibri"/>
                        </a:rPr>
                        <a:t>2:10:22</a:t>
                      </a:r>
                    </a:p>
                  </a:txBody>
                  <a:tcPr marL="7602" marR="7602" marT="76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a:solidFill>
                            <a:srgbClr val="000000"/>
                          </a:solidFill>
                          <a:latin typeface="Calibri"/>
                        </a:rPr>
                        <a:t>3</a:t>
                      </a:r>
                    </a:p>
                  </a:txBody>
                  <a:tcPr marL="7602" marR="7602" marT="76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l-GR" sz="1000" b="0" i="0" u="none" strike="noStrike">
                          <a:solidFill>
                            <a:srgbClr val="000000"/>
                          </a:solidFill>
                          <a:latin typeface="Calibri"/>
                        </a:rPr>
                        <a:t>11</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r" fontAlgn="b"/>
                      <a:r>
                        <a:rPr lang="el-GR" sz="1000" b="0" i="0" u="none" strike="noStrike">
                          <a:solidFill>
                            <a:srgbClr val="000000"/>
                          </a:solidFill>
                          <a:latin typeface="Calibri"/>
                        </a:rPr>
                        <a:t>2:08</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CC"/>
                    </a:solidFill>
                  </a:tcPr>
                </a:tc>
                <a:tc>
                  <a:txBody>
                    <a:bodyPr/>
                    <a:lstStyle/>
                    <a:p>
                      <a:pPr algn="r" fontAlgn="b"/>
                      <a:r>
                        <a:rPr lang="el-GR" sz="1000" b="0" i="0" u="none" strike="noStrike" dirty="0">
                          <a:solidFill>
                            <a:srgbClr val="000000"/>
                          </a:solidFill>
                          <a:latin typeface="Calibri"/>
                        </a:rPr>
                        <a:t>7497</a:t>
                      </a:r>
                    </a:p>
                  </a:txBody>
                  <a:tcPr marL="7602" marR="7602" marT="76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CC"/>
                    </a:solidFill>
                  </a:tcPr>
                </a:tc>
              </a:tr>
              <a:tr h="162762">
                <a:tc>
                  <a:txBody>
                    <a:bodyPr/>
                    <a:lstStyle/>
                    <a:p>
                      <a:pPr algn="r" fontAlgn="b"/>
                      <a:r>
                        <a:rPr lang="el-GR" sz="1000" b="0" i="0" u="none" strike="noStrike">
                          <a:solidFill>
                            <a:srgbClr val="000000"/>
                          </a:solidFill>
                          <a:latin typeface="Calibri"/>
                        </a:rPr>
                        <a:t>5/17/2012</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a:solidFill>
                            <a:srgbClr val="000000"/>
                          </a:solidFill>
                          <a:latin typeface="Calibri"/>
                        </a:rPr>
                        <a:t>2:11:22</a:t>
                      </a:r>
                    </a:p>
                  </a:txBody>
                  <a:tcPr marL="7602" marR="7602" marT="76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a:solidFill>
                            <a:srgbClr val="000000"/>
                          </a:solidFill>
                          <a:latin typeface="Calibri"/>
                        </a:rPr>
                        <a:t>4</a:t>
                      </a:r>
                    </a:p>
                  </a:txBody>
                  <a:tcPr marL="7602" marR="7602" marT="76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00"/>
                    </a:solidFill>
                  </a:tcPr>
                </a:tc>
                <a:tc>
                  <a:txBody>
                    <a:bodyPr/>
                    <a:lstStyle/>
                    <a:p>
                      <a:pPr algn="l" fontAlgn="b"/>
                      <a:r>
                        <a:rPr lang="el-GR" sz="1000" b="0" i="0" u="none" strike="noStrike">
                          <a:solidFill>
                            <a:srgbClr val="000000"/>
                          </a:solidFill>
                          <a:latin typeface="Calibri"/>
                        </a:rPr>
                        <a:t>12</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r" fontAlgn="b"/>
                      <a:r>
                        <a:rPr lang="el-GR" sz="1000" b="0" i="0" u="none" strike="noStrike">
                          <a:solidFill>
                            <a:srgbClr val="000000"/>
                          </a:solidFill>
                          <a:latin typeface="Calibri"/>
                        </a:rPr>
                        <a:t>2:09</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l-GR" sz="1000" b="0" i="0" u="none" strike="noStrike" dirty="0">
                          <a:solidFill>
                            <a:srgbClr val="000000"/>
                          </a:solidFill>
                          <a:latin typeface="Calibri"/>
                        </a:rPr>
                        <a:t>7431</a:t>
                      </a:r>
                    </a:p>
                  </a:txBody>
                  <a:tcPr marL="7602" marR="7602" marT="76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317790">
                <a:tc>
                  <a:txBody>
                    <a:bodyPr/>
                    <a:lstStyle/>
                    <a:p>
                      <a:pPr algn="r" fontAlgn="b"/>
                      <a:r>
                        <a:rPr lang="el-GR" sz="1000" b="0" i="0" u="none" strike="noStrike">
                          <a:solidFill>
                            <a:srgbClr val="000000"/>
                          </a:solidFill>
                          <a:latin typeface="Calibri"/>
                        </a:rPr>
                        <a:t>5/17/2012</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a:solidFill>
                            <a:srgbClr val="000000"/>
                          </a:solidFill>
                          <a:latin typeface="Calibri"/>
                        </a:rPr>
                        <a:t>2:12:22</a:t>
                      </a:r>
                    </a:p>
                  </a:txBody>
                  <a:tcPr marL="7602" marR="7602" marT="76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a:solidFill>
                            <a:srgbClr val="000000"/>
                          </a:solidFill>
                          <a:latin typeface="Calibri"/>
                        </a:rPr>
                        <a:t>5</a:t>
                      </a:r>
                    </a:p>
                  </a:txBody>
                  <a:tcPr marL="7602" marR="7602" marT="76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00"/>
                    </a:solidFill>
                  </a:tcPr>
                </a:tc>
                <a:tc>
                  <a:txBody>
                    <a:bodyPr/>
                    <a:lstStyle/>
                    <a:p>
                      <a:pPr algn="l" fontAlgn="b"/>
                      <a:r>
                        <a:rPr lang="el-GR" sz="1000" b="0" i="0" u="none" strike="noStrike">
                          <a:solidFill>
                            <a:srgbClr val="000000"/>
                          </a:solidFill>
                          <a:latin typeface="Calibri"/>
                        </a:rPr>
                        <a:t>(13)14</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r" fontAlgn="b"/>
                      <a:r>
                        <a:rPr lang="el-GR" sz="1000" b="0" i="0" u="none" strike="noStrike">
                          <a:solidFill>
                            <a:srgbClr val="000000"/>
                          </a:solidFill>
                          <a:latin typeface="Calibri"/>
                        </a:rPr>
                        <a:t>2:11</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l-GR" sz="1000" b="0" i="0" u="none" strike="noStrike" dirty="0">
                          <a:solidFill>
                            <a:srgbClr val="000000"/>
                          </a:solidFill>
                          <a:latin typeface="Calibri"/>
                        </a:rPr>
                        <a:t>7409</a:t>
                      </a:r>
                    </a:p>
                  </a:txBody>
                  <a:tcPr marL="7602" marR="7602" marT="76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62762">
                <a:tc>
                  <a:txBody>
                    <a:bodyPr/>
                    <a:lstStyle/>
                    <a:p>
                      <a:pPr algn="r" fontAlgn="b"/>
                      <a:r>
                        <a:rPr lang="el-GR" sz="1000" b="0" i="0" u="none" strike="noStrike">
                          <a:solidFill>
                            <a:srgbClr val="000000"/>
                          </a:solidFill>
                          <a:latin typeface="Calibri"/>
                        </a:rPr>
                        <a:t>5/17/2012</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a:solidFill>
                            <a:srgbClr val="000000"/>
                          </a:solidFill>
                          <a:latin typeface="Calibri"/>
                        </a:rPr>
                        <a:t>2:13:37</a:t>
                      </a:r>
                    </a:p>
                  </a:txBody>
                  <a:tcPr marL="7602" marR="7602" marT="76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a:solidFill>
                            <a:srgbClr val="000000"/>
                          </a:solidFill>
                          <a:latin typeface="Calibri"/>
                        </a:rPr>
                        <a:t>5</a:t>
                      </a:r>
                    </a:p>
                  </a:txBody>
                  <a:tcPr marL="7602" marR="7602" marT="76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CC"/>
                    </a:solidFill>
                  </a:tcPr>
                </a:tc>
                <a:tc>
                  <a:txBody>
                    <a:bodyPr/>
                    <a:lstStyle/>
                    <a:p>
                      <a:pPr algn="l" fontAlgn="b"/>
                      <a:r>
                        <a:rPr lang="en-US" sz="1000" b="0" i="0" u="none" strike="noStrike">
                          <a:solidFill>
                            <a:srgbClr val="000000"/>
                          </a:solidFill>
                          <a:latin typeface="Calibri"/>
                        </a:rPr>
                        <a:t>O</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r" fontAlgn="b"/>
                      <a:r>
                        <a:rPr lang="el-GR" sz="1000" b="0" i="0" u="none" strike="noStrike">
                          <a:solidFill>
                            <a:srgbClr val="000000"/>
                          </a:solidFill>
                          <a:latin typeface="Calibri"/>
                        </a:rPr>
                        <a:t>2:11</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CC"/>
                    </a:solidFill>
                  </a:tcPr>
                </a:tc>
                <a:tc>
                  <a:txBody>
                    <a:bodyPr/>
                    <a:lstStyle/>
                    <a:p>
                      <a:pPr algn="r" fontAlgn="b"/>
                      <a:r>
                        <a:rPr lang="el-GR" sz="1000" b="0" i="0" u="none" strike="noStrike" dirty="0">
                          <a:solidFill>
                            <a:srgbClr val="000000"/>
                          </a:solidFill>
                          <a:latin typeface="Calibri"/>
                        </a:rPr>
                        <a:t>7409</a:t>
                      </a:r>
                    </a:p>
                  </a:txBody>
                  <a:tcPr marL="7602" marR="7602" marT="76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CC"/>
                    </a:solidFill>
                  </a:tcPr>
                </a:tc>
              </a:tr>
              <a:tr h="162762">
                <a:tc>
                  <a:txBody>
                    <a:bodyPr/>
                    <a:lstStyle/>
                    <a:p>
                      <a:pPr algn="r" fontAlgn="b"/>
                      <a:r>
                        <a:rPr lang="el-GR" sz="1000" b="0" i="0" u="none" strike="noStrike">
                          <a:solidFill>
                            <a:srgbClr val="000000"/>
                          </a:solidFill>
                          <a:latin typeface="Calibri"/>
                        </a:rPr>
                        <a:t>5/17/2012</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a:solidFill>
                            <a:srgbClr val="000000"/>
                          </a:solidFill>
                          <a:latin typeface="Calibri"/>
                        </a:rPr>
                        <a:t>2:14:22</a:t>
                      </a:r>
                    </a:p>
                  </a:txBody>
                  <a:tcPr marL="7602" marR="7602" marT="76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a:solidFill>
                            <a:srgbClr val="000000"/>
                          </a:solidFill>
                          <a:latin typeface="Calibri"/>
                        </a:rPr>
                        <a:t>6</a:t>
                      </a:r>
                    </a:p>
                  </a:txBody>
                  <a:tcPr marL="7602" marR="7602" marT="76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00"/>
                    </a:solidFill>
                  </a:tcPr>
                </a:tc>
                <a:tc>
                  <a:txBody>
                    <a:bodyPr/>
                    <a:lstStyle/>
                    <a:p>
                      <a:pPr algn="l" fontAlgn="b"/>
                      <a:r>
                        <a:rPr lang="el-GR" sz="1000" b="0" i="0" u="none" strike="noStrike">
                          <a:solidFill>
                            <a:srgbClr val="000000"/>
                          </a:solidFill>
                          <a:latin typeface="Calibri"/>
                        </a:rPr>
                        <a:t>15</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r" fontAlgn="b"/>
                      <a:r>
                        <a:rPr lang="el-GR" sz="1000" b="0" i="0" u="none" strike="noStrike">
                          <a:solidFill>
                            <a:srgbClr val="000000"/>
                          </a:solidFill>
                          <a:latin typeface="Calibri"/>
                        </a:rPr>
                        <a:t>2:12</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l-GR" sz="1000" b="0" i="0" u="none" strike="noStrike" dirty="0">
                          <a:solidFill>
                            <a:srgbClr val="000000"/>
                          </a:solidFill>
                          <a:latin typeface="Calibri"/>
                        </a:rPr>
                        <a:t>7351</a:t>
                      </a:r>
                    </a:p>
                  </a:txBody>
                  <a:tcPr marL="7602" marR="7602" marT="76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62762">
                <a:tc>
                  <a:txBody>
                    <a:bodyPr/>
                    <a:lstStyle/>
                    <a:p>
                      <a:pPr algn="r" fontAlgn="b"/>
                      <a:r>
                        <a:rPr lang="el-GR" sz="1000" b="0" i="0" u="none" strike="noStrike">
                          <a:solidFill>
                            <a:srgbClr val="000000"/>
                          </a:solidFill>
                          <a:latin typeface="Calibri"/>
                        </a:rPr>
                        <a:t>5/17/2012</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a:solidFill>
                            <a:srgbClr val="000000"/>
                          </a:solidFill>
                          <a:latin typeface="Calibri"/>
                        </a:rPr>
                        <a:t>2:15:22</a:t>
                      </a:r>
                    </a:p>
                  </a:txBody>
                  <a:tcPr marL="7602" marR="7602" marT="76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l-GR" sz="1000" b="0" i="0" u="none" strike="noStrike">
                          <a:solidFill>
                            <a:srgbClr val="000000"/>
                          </a:solidFill>
                          <a:latin typeface="Calibri"/>
                        </a:rPr>
                        <a:t>7</a:t>
                      </a:r>
                    </a:p>
                  </a:txBody>
                  <a:tcPr marL="7602" marR="7602" marT="76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b"/>
                      <a:r>
                        <a:rPr lang="el-GR" sz="1000" b="0" i="0" u="none" strike="noStrike">
                          <a:solidFill>
                            <a:srgbClr val="000000"/>
                          </a:solidFill>
                          <a:latin typeface="Calibri"/>
                        </a:rPr>
                        <a:t>16</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algn="r" fontAlgn="b"/>
                      <a:r>
                        <a:rPr lang="el-GR" sz="1000" b="0" i="0" u="none" strike="noStrike">
                          <a:solidFill>
                            <a:srgbClr val="000000"/>
                          </a:solidFill>
                          <a:latin typeface="Calibri"/>
                        </a:rPr>
                        <a:t>2:13</a:t>
                      </a:r>
                    </a:p>
                  </a:txBody>
                  <a:tcPr marL="7602" marR="7602" marT="76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l-GR" sz="1000" b="0" i="0" u="none" strike="noStrike" dirty="0">
                          <a:solidFill>
                            <a:srgbClr val="000000"/>
                          </a:solidFill>
                          <a:latin typeface="Calibri"/>
                        </a:rPr>
                        <a:t>7283</a:t>
                      </a:r>
                    </a:p>
                  </a:txBody>
                  <a:tcPr marL="7602" marR="7602" marT="76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bl>
          </a:graphicData>
        </a:graphic>
      </p:graphicFrame>
      <p:grpSp>
        <p:nvGrpSpPr>
          <p:cNvPr id="24" name="Group 23"/>
          <p:cNvGrpSpPr/>
          <p:nvPr/>
        </p:nvGrpSpPr>
        <p:grpSpPr>
          <a:xfrm>
            <a:off x="0" y="6038196"/>
            <a:ext cx="9144000" cy="722907"/>
            <a:chOff x="0" y="6038196"/>
            <a:chExt cx="9144000" cy="722907"/>
          </a:xfrm>
        </p:grpSpPr>
        <p:sp>
          <p:nvSpPr>
            <p:cNvPr id="25" name="TextBox 19"/>
            <p:cNvSpPr txBox="1">
              <a:spLocks noChangeArrowheads="1"/>
            </p:cNvSpPr>
            <p:nvPr/>
          </p:nvSpPr>
          <p:spPr bwMode="auto">
            <a:xfrm>
              <a:off x="2819400" y="6172200"/>
              <a:ext cx="3886200" cy="584775"/>
            </a:xfrm>
            <a:prstGeom prst="rect">
              <a:avLst/>
            </a:prstGeom>
            <a:noFill/>
            <a:ln w="9525">
              <a:noFill/>
              <a:miter lim="800000"/>
              <a:headEnd/>
              <a:tailEnd/>
            </a:ln>
          </p:spPr>
          <p:txBody>
            <a:bodyPr wrap="square">
              <a:spAutoFit/>
            </a:bodyPr>
            <a:lstStyle/>
            <a:p>
              <a:pPr algn="just">
                <a:defRPr/>
              </a:pPr>
              <a:r>
                <a:rPr lang="en-US" sz="1600" b="1" dirty="0" smtClean="0">
                  <a:solidFill>
                    <a:schemeClr val="accent1">
                      <a:lumMod val="50000"/>
                    </a:schemeClr>
                  </a:solidFill>
                  <a:latin typeface="Pristina" pitchFamily="66" charset="0"/>
                </a:rPr>
                <a:t>ESWW10 Session 13 ,Cosmic Ray Detectors</a:t>
              </a:r>
            </a:p>
            <a:p>
              <a:pPr algn="ctr">
                <a:defRPr/>
              </a:pPr>
              <a:r>
                <a:rPr lang="en-US" sz="1600" b="1" dirty="0" smtClean="0">
                  <a:latin typeface="Pristina" pitchFamily="66" charset="0"/>
                </a:rPr>
                <a:t>Antwerp | 22.11.2013</a:t>
              </a:r>
            </a:p>
          </p:txBody>
        </p:sp>
        <p:pic>
          <p:nvPicPr>
            <p:cNvPr id="26" name="Picture 2" descr="C:\Research\Work\ESA\SN4\logo (2)\logo\cosray1.png"/>
            <p:cNvPicPr>
              <a:picLocks noChangeAspect="1" noChangeArrowheads="1"/>
            </p:cNvPicPr>
            <p:nvPr/>
          </p:nvPicPr>
          <p:blipFill>
            <a:blip r:embed="rId4" cstate="print"/>
            <a:srcRect/>
            <a:stretch>
              <a:fillRect/>
            </a:stretch>
          </p:blipFill>
          <p:spPr bwMode="auto">
            <a:xfrm>
              <a:off x="260132" y="6174830"/>
              <a:ext cx="1981200" cy="586273"/>
            </a:xfrm>
            <a:prstGeom prst="rect">
              <a:avLst/>
            </a:prstGeom>
            <a:noFill/>
          </p:spPr>
        </p:pic>
        <p:pic>
          <p:nvPicPr>
            <p:cNvPr id="27" name="Picture 4" descr="http://www.isnet.gr/images/logo.jpg"/>
            <p:cNvPicPr>
              <a:picLocks noChangeAspect="1" noChangeArrowheads="1"/>
            </p:cNvPicPr>
            <p:nvPr/>
          </p:nvPicPr>
          <p:blipFill>
            <a:blip r:embed="rId5" cstate="print"/>
            <a:srcRect/>
            <a:stretch>
              <a:fillRect/>
            </a:stretch>
          </p:blipFill>
          <p:spPr bwMode="auto">
            <a:xfrm>
              <a:off x="7194332" y="6174830"/>
              <a:ext cx="1676400" cy="553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28" name="Straight Connector 27"/>
            <p:cNvCxnSpPr/>
            <p:nvPr/>
          </p:nvCxnSpPr>
          <p:spPr>
            <a:xfrm>
              <a:off x="0" y="603819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cstate="print"/>
          <a:srcRect/>
          <a:stretch>
            <a:fillRect/>
          </a:stretch>
        </p:blipFill>
        <p:spPr bwMode="auto">
          <a:xfrm>
            <a:off x="6715125" y="3514725"/>
            <a:ext cx="2365052" cy="2443452"/>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76200" y="1428750"/>
            <a:ext cx="7010400" cy="2336800"/>
          </a:xfrm>
          <a:prstGeom prst="rect">
            <a:avLst/>
          </a:prstGeom>
          <a:noFill/>
          <a:ln w="9525">
            <a:noFill/>
            <a:miter lim="800000"/>
            <a:headEnd/>
            <a:tailEnd/>
          </a:ln>
        </p:spPr>
      </p:pic>
      <p:sp>
        <p:nvSpPr>
          <p:cNvPr id="7" name="6 - Ορθογώνιο"/>
          <p:cNvSpPr/>
          <p:nvPr/>
        </p:nvSpPr>
        <p:spPr>
          <a:xfrm>
            <a:off x="-12700" y="685800"/>
            <a:ext cx="9156700" cy="647700"/>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sz="2400" b="1" dirty="0">
              <a:solidFill>
                <a:schemeClr val="bg1"/>
              </a:solidFill>
              <a:effectLst>
                <a:outerShdw blurRad="38100" dist="38100" dir="2700000" algn="tl">
                  <a:srgbClr val="000000">
                    <a:alpha val="43137"/>
                  </a:srgbClr>
                </a:outerShdw>
              </a:effectLst>
              <a:ea typeface="ＭＳ Ｐゴシック" pitchFamily="34" charset="-128"/>
            </a:endParaRPr>
          </a:p>
          <a:p>
            <a:pPr algn="ctr">
              <a:defRPr/>
            </a:pPr>
            <a:r>
              <a:rPr lang="en-US" sz="2400" b="1" i="1" dirty="0" smtClean="0">
                <a:solidFill>
                  <a:schemeClr val="bg1"/>
                </a:solidFill>
                <a:effectLst>
                  <a:outerShdw blurRad="38100" dist="38100" dir="2700000" algn="tl">
                    <a:srgbClr val="000000">
                      <a:alpha val="43137"/>
                    </a:srgbClr>
                  </a:outerShdw>
                </a:effectLst>
                <a:ea typeface="ＭＳ Ｐゴシック" pitchFamily="34" charset="-128"/>
              </a:rPr>
              <a:t>Revisiting the GLE Alert Mode </a:t>
            </a:r>
            <a:endParaRPr lang="en-US" sz="2400" b="1" i="1" dirty="0">
              <a:solidFill>
                <a:schemeClr val="bg1"/>
              </a:solidFill>
              <a:effectLst>
                <a:outerShdw blurRad="38100" dist="38100" dir="2700000" algn="tl">
                  <a:srgbClr val="000000">
                    <a:alpha val="43137"/>
                  </a:srgbClr>
                </a:outerShdw>
              </a:effectLst>
              <a:ea typeface="ＭＳ Ｐゴシック" pitchFamily="34" charset="-128"/>
            </a:endParaRPr>
          </a:p>
          <a:p>
            <a:pPr algn="ctr">
              <a:defRPr/>
            </a:pPr>
            <a:endParaRPr lang="en-US" dirty="0"/>
          </a:p>
        </p:txBody>
      </p:sp>
      <p:sp>
        <p:nvSpPr>
          <p:cNvPr id="15" name="Rectangle 2"/>
          <p:cNvSpPr>
            <a:spLocks noChangeArrowheads="1"/>
          </p:cNvSpPr>
          <p:nvPr/>
        </p:nvSpPr>
        <p:spPr bwMode="auto">
          <a:xfrm>
            <a:off x="0" y="0"/>
            <a:ext cx="9144000" cy="798513"/>
          </a:xfrm>
          <a:prstGeom prst="rect">
            <a:avLst/>
          </a:prstGeom>
          <a:solidFill>
            <a:srgbClr val="D9D9D9"/>
          </a:solidFill>
          <a:ln w="9525">
            <a:noFill/>
            <a:round/>
            <a:headEnd/>
            <a:tailEnd/>
          </a:ln>
        </p:spPr>
        <p:txBody>
          <a:bodyPr wrap="none"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400" b="1" dirty="0" smtClean="0">
                <a:solidFill>
                  <a:srgbClr val="FF0000"/>
                </a:solidFill>
                <a:latin typeface="Calibri" pitchFamily="34" charset="0"/>
              </a:rPr>
              <a:t>Optimizing the GLE Alert I Towards </a:t>
            </a:r>
            <a:r>
              <a:rPr lang="en-GB" sz="3400" b="1" i="1" dirty="0" smtClean="0">
                <a:solidFill>
                  <a:srgbClr val="FF0000"/>
                </a:solidFill>
                <a:latin typeface="Calibri" pitchFamily="34" charset="0"/>
              </a:rPr>
              <a:t>GLE Alert Plus</a:t>
            </a:r>
            <a:endParaRPr lang="en-GB" sz="3400" b="1" i="1" dirty="0">
              <a:solidFill>
                <a:srgbClr val="FF0000"/>
              </a:solidFill>
              <a:latin typeface="Calibri" pitchFamily="34" charset="0"/>
            </a:endParaRPr>
          </a:p>
        </p:txBody>
      </p:sp>
      <p:sp>
        <p:nvSpPr>
          <p:cNvPr id="13" name="Rectangle 2"/>
          <p:cNvSpPr>
            <a:spLocks noChangeArrowheads="1"/>
          </p:cNvSpPr>
          <p:nvPr/>
        </p:nvSpPr>
        <p:spPr bwMode="auto">
          <a:xfrm>
            <a:off x="152400" y="5562600"/>
            <a:ext cx="2281009" cy="338554"/>
          </a:xfrm>
          <a:prstGeom prst="rect">
            <a:avLst/>
          </a:prstGeom>
        </p:spPr>
        <p:txBody>
          <a:bodyPr wrap="none">
            <a:spAutoFit/>
          </a:bodyPr>
          <a:lstStyle/>
          <a:p>
            <a:r>
              <a:rPr lang="en-US" sz="1600" i="1" dirty="0" err="1" smtClean="0">
                <a:latin typeface="Calibri" pitchFamily="34" charset="0"/>
              </a:rPr>
              <a:t>Souvaztoglou</a:t>
            </a:r>
            <a:r>
              <a:rPr lang="en-US" sz="1600" i="1" dirty="0" smtClean="0">
                <a:latin typeface="Calibri" pitchFamily="34" charset="0"/>
              </a:rPr>
              <a:t> </a:t>
            </a:r>
            <a:r>
              <a:rPr lang="en-US" sz="1600" i="1" dirty="0">
                <a:latin typeface="Calibri" pitchFamily="34" charset="0"/>
              </a:rPr>
              <a:t>et al., </a:t>
            </a:r>
            <a:r>
              <a:rPr lang="en-US" sz="1600" i="1" dirty="0" smtClean="0">
                <a:latin typeface="Calibri" pitchFamily="34" charset="0"/>
              </a:rPr>
              <a:t>2013</a:t>
            </a:r>
            <a:endParaRPr lang="el-GR" sz="1600" i="1" dirty="0"/>
          </a:p>
        </p:txBody>
      </p:sp>
      <p:sp>
        <p:nvSpPr>
          <p:cNvPr id="17" name="Rounded Rectangle 16"/>
          <p:cNvSpPr/>
          <p:nvPr/>
        </p:nvSpPr>
        <p:spPr>
          <a:xfrm>
            <a:off x="4648200" y="1676400"/>
            <a:ext cx="4267200" cy="1021556"/>
          </a:xfrm>
          <a:prstGeom prst="roundRect">
            <a:avLst/>
          </a:prstGeom>
          <a:ln w="28575">
            <a:solidFill>
              <a:srgbClr val="003399"/>
            </a:solidFill>
          </a:ln>
        </p:spPr>
        <p:txBody>
          <a:bodyPr wrap="square">
            <a:spAutoFit/>
          </a:bodyPr>
          <a:lstStyle/>
          <a:p>
            <a:pPr algn="ctr"/>
            <a:r>
              <a:rPr lang="en-US" b="1" dirty="0" smtClean="0">
                <a:solidFill>
                  <a:srgbClr val="FF0000"/>
                </a:solidFill>
                <a:latin typeface="Cambria" pitchFamily="18" charset="0"/>
              </a:rPr>
              <a:t>- </a:t>
            </a:r>
            <a:r>
              <a:rPr lang="en-US" b="1" dirty="0" smtClean="0">
                <a:latin typeface="Cambria" pitchFamily="18" charset="0"/>
              </a:rPr>
              <a:t>The standard practice is to have </a:t>
            </a:r>
            <a:r>
              <a:rPr lang="en-US" b="1" dirty="0" smtClean="0">
                <a:solidFill>
                  <a:srgbClr val="FF0000"/>
                </a:solidFill>
                <a:latin typeface="Cambria" pitchFamily="18" charset="0"/>
              </a:rPr>
              <a:t>one threshold</a:t>
            </a:r>
            <a:r>
              <a:rPr lang="en-US" b="1" dirty="0" smtClean="0">
                <a:latin typeface="Cambria" pitchFamily="18" charset="0"/>
              </a:rPr>
              <a:t> applied </a:t>
            </a:r>
            <a:r>
              <a:rPr lang="en-US" b="1" dirty="0" smtClean="0">
                <a:solidFill>
                  <a:srgbClr val="FF0000"/>
                </a:solidFill>
                <a:latin typeface="Cambria" pitchFamily="18" charset="0"/>
              </a:rPr>
              <a:t>to all NM stations </a:t>
            </a:r>
            <a:r>
              <a:rPr lang="en-US" b="1" dirty="0" smtClean="0">
                <a:latin typeface="Cambria" pitchFamily="18" charset="0"/>
              </a:rPr>
              <a:t>participating to the GLE Alert </a:t>
            </a:r>
            <a:endParaRPr lang="el-GR" b="1" i="1" dirty="0">
              <a:latin typeface="Cambria" pitchFamily="18" charset="0"/>
            </a:endParaRPr>
          </a:p>
        </p:txBody>
      </p:sp>
      <p:sp>
        <p:nvSpPr>
          <p:cNvPr id="19" name="Round Diagonal Corner Rectangle 18"/>
          <p:cNvSpPr/>
          <p:nvPr/>
        </p:nvSpPr>
        <p:spPr>
          <a:xfrm>
            <a:off x="381000" y="4419600"/>
            <a:ext cx="6019800" cy="715089"/>
          </a:xfrm>
          <a:prstGeom prst="round2DiagRect">
            <a:avLst>
              <a:gd name="adj1" fmla="val 16667"/>
              <a:gd name="adj2" fmla="val 0"/>
            </a:avLst>
          </a:prstGeom>
          <a:ln w="28575">
            <a:solidFill>
              <a:srgbClr val="003399"/>
            </a:solidFill>
          </a:ln>
        </p:spPr>
        <p:txBody>
          <a:bodyPr wrap="square">
            <a:spAutoFit/>
          </a:bodyPr>
          <a:lstStyle/>
          <a:p>
            <a:pPr algn="ctr"/>
            <a:r>
              <a:rPr lang="en-US" b="1" dirty="0" smtClean="0">
                <a:solidFill>
                  <a:srgbClr val="FF0000"/>
                </a:solidFill>
                <a:latin typeface="Cambria" pitchFamily="18" charset="0"/>
              </a:rPr>
              <a:t>- </a:t>
            </a:r>
            <a:r>
              <a:rPr lang="en-US" b="1" i="1" dirty="0" smtClean="0">
                <a:solidFill>
                  <a:srgbClr val="FF0000"/>
                </a:solidFill>
                <a:latin typeface="Cambria" pitchFamily="18" charset="0"/>
              </a:rPr>
              <a:t>GLE Alert Plus </a:t>
            </a:r>
            <a:r>
              <a:rPr lang="en-US" b="1" dirty="0" smtClean="0">
                <a:latin typeface="Cambria" pitchFamily="18" charset="0"/>
              </a:rPr>
              <a:t>treats </a:t>
            </a:r>
            <a:r>
              <a:rPr lang="en-US" b="1" dirty="0" smtClean="0">
                <a:solidFill>
                  <a:srgbClr val="FF0000"/>
                </a:solidFill>
                <a:latin typeface="Cambria" pitchFamily="18" charset="0"/>
              </a:rPr>
              <a:t>each NM station separately </a:t>
            </a:r>
            <a:r>
              <a:rPr lang="en-US" b="1" dirty="0" smtClean="0">
                <a:latin typeface="Cambria" pitchFamily="18" charset="0"/>
              </a:rPr>
              <a:t>and based on its data defines </a:t>
            </a:r>
            <a:r>
              <a:rPr lang="en-US" b="1" dirty="0" smtClean="0">
                <a:solidFill>
                  <a:srgbClr val="FF0000"/>
                </a:solidFill>
                <a:latin typeface="Cambria" pitchFamily="18" charset="0"/>
              </a:rPr>
              <a:t>a threshold per NM station</a:t>
            </a:r>
            <a:endParaRPr lang="el-GR" b="1" i="1" dirty="0">
              <a:solidFill>
                <a:srgbClr val="FF0000"/>
              </a:solidFill>
              <a:latin typeface="Cambria" pitchFamily="18" charset="0"/>
            </a:endParaRPr>
          </a:p>
        </p:txBody>
      </p:sp>
      <p:pic>
        <p:nvPicPr>
          <p:cNvPr id="20" name="Picture 4"/>
          <p:cNvPicPr>
            <a:picLocks noChangeAspect="1" noChangeArrowheads="1"/>
          </p:cNvPicPr>
          <p:nvPr/>
        </p:nvPicPr>
        <p:blipFill>
          <a:blip r:embed="rId5" cstate="print"/>
          <a:srcRect/>
          <a:stretch>
            <a:fillRect/>
          </a:stretch>
        </p:blipFill>
        <p:spPr bwMode="auto">
          <a:xfrm>
            <a:off x="2590800" y="3758234"/>
            <a:ext cx="2095500" cy="432766"/>
          </a:xfrm>
          <a:prstGeom prst="rect">
            <a:avLst/>
          </a:prstGeom>
          <a:noFill/>
          <a:ln w="9525">
            <a:noFill/>
            <a:miter lim="800000"/>
            <a:headEnd/>
            <a:tailEnd/>
          </a:ln>
        </p:spPr>
      </p:pic>
      <p:grpSp>
        <p:nvGrpSpPr>
          <p:cNvPr id="16" name="Group 15"/>
          <p:cNvGrpSpPr/>
          <p:nvPr/>
        </p:nvGrpSpPr>
        <p:grpSpPr>
          <a:xfrm>
            <a:off x="0" y="6038196"/>
            <a:ext cx="9144000" cy="722907"/>
            <a:chOff x="0" y="6038196"/>
            <a:chExt cx="9144000" cy="722907"/>
          </a:xfrm>
        </p:grpSpPr>
        <p:sp>
          <p:nvSpPr>
            <p:cNvPr id="18" name="TextBox 19"/>
            <p:cNvSpPr txBox="1">
              <a:spLocks noChangeArrowheads="1"/>
            </p:cNvSpPr>
            <p:nvPr/>
          </p:nvSpPr>
          <p:spPr bwMode="auto">
            <a:xfrm>
              <a:off x="2819400" y="6172200"/>
              <a:ext cx="3886200" cy="584775"/>
            </a:xfrm>
            <a:prstGeom prst="rect">
              <a:avLst/>
            </a:prstGeom>
            <a:noFill/>
            <a:ln w="9525">
              <a:noFill/>
              <a:miter lim="800000"/>
              <a:headEnd/>
              <a:tailEnd/>
            </a:ln>
          </p:spPr>
          <p:txBody>
            <a:bodyPr wrap="square">
              <a:spAutoFit/>
            </a:bodyPr>
            <a:lstStyle/>
            <a:p>
              <a:pPr algn="just">
                <a:defRPr/>
              </a:pPr>
              <a:r>
                <a:rPr lang="en-US" sz="1600" b="1" dirty="0" smtClean="0">
                  <a:solidFill>
                    <a:schemeClr val="accent1">
                      <a:lumMod val="50000"/>
                    </a:schemeClr>
                  </a:solidFill>
                  <a:latin typeface="Pristina" pitchFamily="66" charset="0"/>
                </a:rPr>
                <a:t>ESWW10 Session 13 ,Cosmic Ray Detectors</a:t>
              </a:r>
            </a:p>
            <a:p>
              <a:pPr algn="ctr">
                <a:defRPr/>
              </a:pPr>
              <a:r>
                <a:rPr lang="en-US" sz="1600" b="1" dirty="0" smtClean="0">
                  <a:latin typeface="Pristina" pitchFamily="66" charset="0"/>
                </a:rPr>
                <a:t>Antwerp | 22.11.2013</a:t>
              </a:r>
            </a:p>
          </p:txBody>
        </p:sp>
        <p:pic>
          <p:nvPicPr>
            <p:cNvPr id="21" name="Picture 2" descr="C:\Research\Work\ESA\SN4\logo (2)\logo\cosray1.png"/>
            <p:cNvPicPr>
              <a:picLocks noChangeAspect="1" noChangeArrowheads="1"/>
            </p:cNvPicPr>
            <p:nvPr/>
          </p:nvPicPr>
          <p:blipFill>
            <a:blip r:embed="rId6" cstate="print"/>
            <a:srcRect/>
            <a:stretch>
              <a:fillRect/>
            </a:stretch>
          </p:blipFill>
          <p:spPr bwMode="auto">
            <a:xfrm>
              <a:off x="260132" y="6174830"/>
              <a:ext cx="1981200" cy="586273"/>
            </a:xfrm>
            <a:prstGeom prst="rect">
              <a:avLst/>
            </a:prstGeom>
            <a:noFill/>
          </p:spPr>
        </p:pic>
        <p:pic>
          <p:nvPicPr>
            <p:cNvPr id="22" name="Picture 4" descr="http://www.isnet.gr/images/logo.jpg"/>
            <p:cNvPicPr>
              <a:picLocks noChangeAspect="1" noChangeArrowheads="1"/>
            </p:cNvPicPr>
            <p:nvPr/>
          </p:nvPicPr>
          <p:blipFill>
            <a:blip r:embed="rId7" cstate="print"/>
            <a:srcRect/>
            <a:stretch>
              <a:fillRect/>
            </a:stretch>
          </p:blipFill>
          <p:spPr bwMode="auto">
            <a:xfrm>
              <a:off x="7194332" y="6174830"/>
              <a:ext cx="1676400" cy="553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23" name="Straight Connector 22"/>
            <p:cNvCxnSpPr/>
            <p:nvPr/>
          </p:nvCxnSpPr>
          <p:spPr>
            <a:xfrm>
              <a:off x="0" y="603819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2667000" y="990600"/>
          <a:ext cx="4915535" cy="4700778"/>
        </p:xfrm>
        <a:graphic>
          <a:graphicData uri="http://schemas.openxmlformats.org/drawingml/2006/table">
            <a:tbl>
              <a:tblPr/>
              <a:tblGrid>
                <a:gridCol w="4915535"/>
              </a:tblGrid>
              <a:tr h="268242">
                <a:tc>
                  <a:txBody>
                    <a:bodyPr/>
                    <a:lstStyle/>
                    <a:p>
                      <a:pPr>
                        <a:lnSpc>
                          <a:spcPct val="115000"/>
                        </a:lnSpc>
                        <a:spcAft>
                          <a:spcPts val="0"/>
                        </a:spcAft>
                      </a:pPr>
                      <a:endParaRPr lang="el-GR" sz="1100" dirty="0">
                        <a:latin typeface="Calibri"/>
                        <a:ea typeface="Calibri"/>
                        <a:cs typeface="Times New Roman"/>
                      </a:endParaRPr>
                    </a:p>
                  </a:txBody>
                  <a:tcPr marL="68580" marR="68580" marT="0" marB="0">
                    <a:lnL>
                      <a:noFill/>
                    </a:lnL>
                    <a:lnR>
                      <a:noFill/>
                    </a:lnR>
                    <a:lnT>
                      <a:noFill/>
                    </a:lnT>
                    <a:lnB>
                      <a:noFill/>
                    </a:lnB>
                  </a:tcPr>
                </a:tc>
              </a:tr>
              <a:tr h="874758">
                <a:tc>
                  <a:txBody>
                    <a:bodyPr/>
                    <a:lstStyle/>
                    <a:p>
                      <a:pPr>
                        <a:lnSpc>
                          <a:spcPct val="115000"/>
                        </a:lnSpc>
                        <a:spcAft>
                          <a:spcPts val="0"/>
                        </a:spcAft>
                      </a:pPr>
                      <a:r>
                        <a:rPr lang="en-US" sz="1600" b="1" dirty="0" smtClean="0">
                          <a:latin typeface="+mn-lt"/>
                          <a:ea typeface="Calibri"/>
                          <a:cs typeface="Times New Roman"/>
                        </a:rPr>
                        <a:t>Neutron Monitors</a:t>
                      </a:r>
                    </a:p>
                    <a:p>
                      <a:pPr>
                        <a:lnSpc>
                          <a:spcPct val="115000"/>
                        </a:lnSpc>
                        <a:spcAft>
                          <a:spcPts val="0"/>
                        </a:spcAft>
                      </a:pPr>
                      <a:endParaRPr lang="en-US" sz="1600" b="1" dirty="0" smtClean="0">
                        <a:latin typeface="+mn-lt"/>
                        <a:ea typeface="Calibri"/>
                        <a:cs typeface="Times New Roman"/>
                      </a:endParaRPr>
                    </a:p>
                    <a:p>
                      <a:pPr>
                        <a:lnSpc>
                          <a:spcPct val="115000"/>
                        </a:lnSpc>
                        <a:spcAft>
                          <a:spcPts val="0"/>
                        </a:spcAft>
                      </a:pPr>
                      <a:r>
                        <a:rPr lang="en-US" sz="1600" b="1" dirty="0" smtClean="0">
                          <a:latin typeface="+mn-lt"/>
                          <a:ea typeface="Calibri"/>
                          <a:cs typeface="Times New Roman"/>
                        </a:rPr>
                        <a:t>Worldwide</a:t>
                      </a:r>
                      <a:r>
                        <a:rPr lang="en-US" sz="1600" b="1" baseline="0" dirty="0" smtClean="0">
                          <a:latin typeface="+mn-lt"/>
                          <a:ea typeface="Calibri"/>
                          <a:cs typeface="Times New Roman"/>
                        </a:rPr>
                        <a:t> Network / Global distribution</a:t>
                      </a:r>
                      <a:endParaRPr lang="en-US" sz="1600" b="1" dirty="0" smtClean="0">
                        <a:latin typeface="+mn-lt"/>
                        <a:ea typeface="Calibri"/>
                        <a:cs typeface="Times New Roman"/>
                      </a:endParaRPr>
                    </a:p>
                  </a:txBody>
                  <a:tcPr marL="68580" marR="68580" marT="0" marB="0">
                    <a:lnL>
                      <a:noFill/>
                    </a:lnL>
                    <a:lnR>
                      <a:noFill/>
                    </a:lnR>
                    <a:lnT>
                      <a:noFill/>
                    </a:lnT>
                    <a:lnB>
                      <a:noFill/>
                    </a:lnB>
                  </a:tcPr>
                </a:tc>
              </a:tr>
              <a:tr h="2133975">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endParaRPr lang="en-US" sz="1600" b="1" dirty="0" smtClean="0">
                        <a:latin typeface="+mn-lt"/>
                        <a:ea typeface="Calibri"/>
                        <a:cs typeface="Times New Roman"/>
                      </a:endParaRPr>
                    </a:p>
                    <a:p>
                      <a:pPr marL="0" marR="0" indent="0" algn="l" defTabSz="914400" rtl="0" eaLnBrk="1" fontAlgn="auto" latinLnBrk="0" hangingPunct="1">
                        <a:lnSpc>
                          <a:spcPct val="115000"/>
                        </a:lnSpc>
                        <a:spcBef>
                          <a:spcPts val="0"/>
                        </a:spcBef>
                        <a:spcAft>
                          <a:spcPts val="0"/>
                        </a:spcAft>
                        <a:buClrTx/>
                        <a:buSzTx/>
                        <a:buFontTx/>
                        <a:buNone/>
                        <a:tabLst/>
                        <a:defRPr/>
                      </a:pPr>
                      <a:r>
                        <a:rPr lang="en-US" sz="1600" b="1" dirty="0" smtClean="0">
                          <a:latin typeface="+mn-lt"/>
                          <a:ea typeface="Calibri"/>
                          <a:cs typeface="Times New Roman"/>
                        </a:rPr>
                        <a:t>Neutron Monitor Database</a:t>
                      </a:r>
                      <a:r>
                        <a:rPr lang="en-US" sz="1600" b="1" baseline="0" dirty="0" smtClean="0">
                          <a:latin typeface="+mn-lt"/>
                          <a:ea typeface="Calibri"/>
                          <a:cs typeface="Times New Roman"/>
                        </a:rPr>
                        <a:t> (NMDB)</a:t>
                      </a:r>
                    </a:p>
                    <a:p>
                      <a:pPr marL="0" marR="0" indent="0" algn="l" defTabSz="914400" rtl="0" eaLnBrk="1" fontAlgn="auto" latinLnBrk="0" hangingPunct="1">
                        <a:lnSpc>
                          <a:spcPct val="115000"/>
                        </a:lnSpc>
                        <a:spcBef>
                          <a:spcPts val="0"/>
                        </a:spcBef>
                        <a:spcAft>
                          <a:spcPts val="0"/>
                        </a:spcAft>
                        <a:buClrTx/>
                        <a:buSzTx/>
                        <a:buFontTx/>
                        <a:buNone/>
                        <a:tabLst/>
                        <a:defRPr/>
                      </a:pPr>
                      <a:endParaRPr lang="en-US" sz="1600" b="1" baseline="0" dirty="0" smtClean="0">
                        <a:latin typeface="+mn-lt"/>
                        <a:ea typeface="Calibri"/>
                        <a:cs typeface="Times New Roman"/>
                      </a:endParaRPr>
                    </a:p>
                    <a:p>
                      <a:pPr marL="0" marR="0" indent="0" algn="l" defTabSz="914400" rtl="0" eaLnBrk="1" fontAlgn="auto" latinLnBrk="0" hangingPunct="1">
                        <a:lnSpc>
                          <a:spcPct val="115000"/>
                        </a:lnSpc>
                        <a:spcBef>
                          <a:spcPts val="0"/>
                        </a:spcBef>
                        <a:spcAft>
                          <a:spcPts val="0"/>
                        </a:spcAft>
                        <a:buClrTx/>
                        <a:buSzTx/>
                        <a:buFontTx/>
                        <a:buNone/>
                        <a:tabLst/>
                        <a:defRPr/>
                      </a:pPr>
                      <a:r>
                        <a:rPr lang="en-US" sz="1600" b="1" baseline="0" dirty="0" smtClean="0">
                          <a:latin typeface="+mn-lt"/>
                          <a:ea typeface="Calibri"/>
                          <a:cs typeface="Times New Roman"/>
                        </a:rPr>
                        <a:t>The ESA SSA SWE Segment</a:t>
                      </a:r>
                      <a:endParaRPr lang="en-US" sz="1600" b="1" dirty="0" smtClean="0">
                        <a:latin typeface="+mn-lt"/>
                        <a:ea typeface="Calibri"/>
                        <a:cs typeface="Times New Roman"/>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en-US" sz="1600" b="1" dirty="0" smtClean="0">
                        <a:latin typeface="+mn-lt"/>
                        <a:ea typeface="Calibri"/>
                        <a:cs typeface="Times New Roman"/>
                      </a:endParaRPr>
                    </a:p>
                    <a:p>
                      <a:pPr marL="0" marR="0" indent="0" algn="l" defTabSz="914400" rtl="0" eaLnBrk="1" fontAlgn="auto" latinLnBrk="0" hangingPunct="1">
                        <a:lnSpc>
                          <a:spcPct val="115000"/>
                        </a:lnSpc>
                        <a:spcBef>
                          <a:spcPts val="0"/>
                        </a:spcBef>
                        <a:spcAft>
                          <a:spcPts val="0"/>
                        </a:spcAft>
                        <a:buClrTx/>
                        <a:buSzTx/>
                        <a:buFontTx/>
                        <a:buNone/>
                        <a:tabLst/>
                        <a:defRPr/>
                      </a:pPr>
                      <a:r>
                        <a:rPr lang="en-US" sz="1600" b="1" baseline="0" dirty="0" smtClean="0">
                          <a:latin typeface="+mn-lt"/>
                          <a:ea typeface="Calibri"/>
                          <a:cs typeface="Times New Roman"/>
                        </a:rPr>
                        <a:t>Goals of the European Neutron Monitor Service</a:t>
                      </a:r>
                      <a:endParaRPr lang="en-US" sz="1000" b="1" dirty="0" smtClean="0">
                        <a:latin typeface="+mn-lt"/>
                        <a:ea typeface="Calibri"/>
                        <a:cs typeface="Times New Roman"/>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en-US" sz="1600" b="1" dirty="0" smtClean="0">
                        <a:latin typeface="+mn-lt"/>
                        <a:ea typeface="Calibri"/>
                        <a:cs typeface="Times New Roman"/>
                      </a:endParaRPr>
                    </a:p>
                    <a:p>
                      <a:pPr marL="0" marR="0" indent="0" algn="l" defTabSz="914400" rtl="0" eaLnBrk="1" fontAlgn="auto" latinLnBrk="0" hangingPunct="1">
                        <a:lnSpc>
                          <a:spcPct val="115000"/>
                        </a:lnSpc>
                        <a:spcBef>
                          <a:spcPts val="0"/>
                        </a:spcBef>
                        <a:spcAft>
                          <a:spcPts val="0"/>
                        </a:spcAft>
                        <a:buClrTx/>
                        <a:buSzTx/>
                        <a:buFontTx/>
                        <a:buNone/>
                        <a:tabLst/>
                        <a:defRPr/>
                      </a:pPr>
                      <a:r>
                        <a:rPr lang="en-US" sz="1600" b="1" dirty="0" smtClean="0">
                          <a:latin typeface="+mn-lt"/>
                          <a:ea typeface="Calibri"/>
                          <a:cs typeface="Times New Roman"/>
                        </a:rPr>
                        <a:t>Architecture of the service</a:t>
                      </a:r>
                    </a:p>
                    <a:p>
                      <a:pPr marL="0" marR="0" indent="0" algn="l" defTabSz="914400" rtl="0" eaLnBrk="1" fontAlgn="auto" latinLnBrk="0" hangingPunct="1">
                        <a:lnSpc>
                          <a:spcPct val="115000"/>
                        </a:lnSpc>
                        <a:spcBef>
                          <a:spcPts val="0"/>
                        </a:spcBef>
                        <a:spcAft>
                          <a:spcPts val="0"/>
                        </a:spcAft>
                        <a:buClrTx/>
                        <a:buSzTx/>
                        <a:buFontTx/>
                        <a:buNone/>
                        <a:tabLst/>
                        <a:defRPr/>
                      </a:pPr>
                      <a:endParaRPr lang="en-US" sz="1600" b="1" dirty="0" smtClean="0">
                        <a:latin typeface="+mn-lt"/>
                        <a:ea typeface="Calibri"/>
                        <a:cs typeface="Times New Roman"/>
                      </a:endParaRPr>
                    </a:p>
                    <a:p>
                      <a:pPr marL="0" marR="0" indent="0" algn="l" defTabSz="914400" rtl="0" eaLnBrk="1" fontAlgn="auto" latinLnBrk="0" hangingPunct="1">
                        <a:lnSpc>
                          <a:spcPct val="115000"/>
                        </a:lnSpc>
                        <a:spcBef>
                          <a:spcPts val="0"/>
                        </a:spcBef>
                        <a:spcAft>
                          <a:spcPts val="0"/>
                        </a:spcAft>
                        <a:buClrTx/>
                        <a:buSzTx/>
                        <a:buFontTx/>
                        <a:buNone/>
                        <a:tabLst/>
                        <a:defRPr/>
                      </a:pPr>
                      <a:r>
                        <a:rPr lang="en-US" sz="1600" b="1" dirty="0" smtClean="0">
                          <a:latin typeface="+mn-lt"/>
                          <a:ea typeface="Calibri"/>
                          <a:cs typeface="Times New Roman"/>
                        </a:rPr>
                        <a:t>Multi-station</a:t>
                      </a:r>
                      <a:r>
                        <a:rPr lang="en-US" sz="1600" b="1" baseline="0" dirty="0" smtClean="0">
                          <a:latin typeface="+mn-lt"/>
                          <a:ea typeface="Calibri"/>
                          <a:cs typeface="Times New Roman"/>
                        </a:rPr>
                        <a:t> NM data</a:t>
                      </a:r>
                    </a:p>
                    <a:p>
                      <a:pPr marL="0" marR="0" indent="0" algn="l" defTabSz="914400" rtl="0" eaLnBrk="1" fontAlgn="auto" latinLnBrk="0" hangingPunct="1">
                        <a:lnSpc>
                          <a:spcPct val="115000"/>
                        </a:lnSpc>
                        <a:spcBef>
                          <a:spcPts val="0"/>
                        </a:spcBef>
                        <a:spcAft>
                          <a:spcPts val="0"/>
                        </a:spcAft>
                        <a:buClrTx/>
                        <a:buSzTx/>
                        <a:buFontTx/>
                        <a:buNone/>
                        <a:tabLst/>
                        <a:defRPr/>
                      </a:pPr>
                      <a:endParaRPr lang="en-US" sz="1600" b="1" baseline="0" dirty="0" smtClean="0">
                        <a:latin typeface="+mn-lt"/>
                        <a:ea typeface="Calibri"/>
                        <a:cs typeface="Times New Roman"/>
                      </a:endParaRPr>
                    </a:p>
                    <a:p>
                      <a:pPr marL="0" marR="0" indent="0" algn="l" defTabSz="914400" rtl="0" eaLnBrk="1" fontAlgn="auto" latinLnBrk="0" hangingPunct="1">
                        <a:lnSpc>
                          <a:spcPct val="115000"/>
                        </a:lnSpc>
                        <a:spcBef>
                          <a:spcPts val="0"/>
                        </a:spcBef>
                        <a:spcAft>
                          <a:spcPts val="0"/>
                        </a:spcAft>
                        <a:buClrTx/>
                        <a:buSzTx/>
                        <a:buFontTx/>
                        <a:buNone/>
                        <a:tabLst/>
                        <a:defRPr/>
                      </a:pPr>
                      <a:r>
                        <a:rPr lang="en-US" sz="1600" b="1" baseline="0" dirty="0" smtClean="0">
                          <a:latin typeface="+mn-lt"/>
                          <a:ea typeface="Calibri"/>
                          <a:cs typeface="Times New Roman"/>
                        </a:rPr>
                        <a:t>Ground Level Enhancement (GLE) Alert  Plus</a:t>
                      </a:r>
                      <a:endParaRPr lang="en-US" sz="1600" b="1" dirty="0" smtClean="0">
                        <a:latin typeface="+mn-lt"/>
                        <a:ea typeface="Calibri"/>
                        <a:cs typeface="Times New Roman"/>
                      </a:endParaRPr>
                    </a:p>
                    <a:p>
                      <a:pPr>
                        <a:lnSpc>
                          <a:spcPct val="115000"/>
                        </a:lnSpc>
                        <a:spcAft>
                          <a:spcPts val="0"/>
                        </a:spcAft>
                      </a:pPr>
                      <a:endParaRPr lang="el-GR" sz="1100" dirty="0">
                        <a:latin typeface="Calibri"/>
                        <a:ea typeface="Calibri"/>
                        <a:cs typeface="Times New Roman"/>
                      </a:endParaRPr>
                    </a:p>
                  </a:txBody>
                  <a:tcPr marL="68580" marR="68580" marT="0" marB="0">
                    <a:lnL>
                      <a:noFill/>
                    </a:lnL>
                    <a:lnR>
                      <a:noFill/>
                    </a:lnR>
                    <a:lnT>
                      <a:noFill/>
                    </a:lnT>
                    <a:lnB>
                      <a:noFill/>
                    </a:lnB>
                  </a:tcPr>
                </a:tc>
              </a:tr>
            </a:tbl>
          </a:graphicData>
        </a:graphic>
      </p:graphicFrame>
      <p:sp>
        <p:nvSpPr>
          <p:cNvPr id="14" name="Rectangle 2"/>
          <p:cNvSpPr>
            <a:spLocks noChangeArrowheads="1"/>
          </p:cNvSpPr>
          <p:nvPr/>
        </p:nvSpPr>
        <p:spPr bwMode="auto">
          <a:xfrm>
            <a:off x="0" y="0"/>
            <a:ext cx="9144000" cy="798513"/>
          </a:xfrm>
          <a:prstGeom prst="rect">
            <a:avLst/>
          </a:prstGeom>
          <a:solidFill>
            <a:srgbClr val="D9D9D9"/>
          </a:solidFill>
          <a:ln w="9525">
            <a:noFill/>
            <a:round/>
            <a:headEnd/>
            <a:tailEnd/>
          </a:ln>
        </p:spPr>
        <p:txBody>
          <a:bodyPr wrap="none"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b="1" dirty="0" smtClean="0">
                <a:solidFill>
                  <a:srgbClr val="FF0000"/>
                </a:solidFill>
                <a:latin typeface="Calibri" pitchFamily="34" charset="0"/>
              </a:rPr>
              <a:t>Outline</a:t>
            </a:r>
            <a:endParaRPr lang="en-GB" sz="3600" b="1" dirty="0">
              <a:solidFill>
                <a:srgbClr val="FF0000"/>
              </a:solidFill>
              <a:latin typeface="Calibri" pitchFamily="34" charset="0"/>
            </a:endParaRPr>
          </a:p>
        </p:txBody>
      </p:sp>
      <p:grpSp>
        <p:nvGrpSpPr>
          <p:cNvPr id="9" name="Group 8"/>
          <p:cNvGrpSpPr/>
          <p:nvPr/>
        </p:nvGrpSpPr>
        <p:grpSpPr>
          <a:xfrm>
            <a:off x="0" y="6038196"/>
            <a:ext cx="9144000" cy="722907"/>
            <a:chOff x="0" y="6038196"/>
            <a:chExt cx="9144000" cy="722907"/>
          </a:xfrm>
        </p:grpSpPr>
        <p:sp>
          <p:nvSpPr>
            <p:cNvPr id="10" name="TextBox 19"/>
            <p:cNvSpPr txBox="1">
              <a:spLocks noChangeArrowheads="1"/>
            </p:cNvSpPr>
            <p:nvPr/>
          </p:nvSpPr>
          <p:spPr bwMode="auto">
            <a:xfrm>
              <a:off x="2819400" y="6172200"/>
              <a:ext cx="3886200" cy="584775"/>
            </a:xfrm>
            <a:prstGeom prst="rect">
              <a:avLst/>
            </a:prstGeom>
            <a:noFill/>
            <a:ln w="9525">
              <a:noFill/>
              <a:miter lim="800000"/>
              <a:headEnd/>
              <a:tailEnd/>
            </a:ln>
          </p:spPr>
          <p:txBody>
            <a:bodyPr wrap="square">
              <a:spAutoFit/>
            </a:bodyPr>
            <a:lstStyle/>
            <a:p>
              <a:pPr algn="just">
                <a:defRPr/>
              </a:pPr>
              <a:r>
                <a:rPr lang="en-US" sz="1600" b="1" dirty="0" smtClean="0">
                  <a:solidFill>
                    <a:schemeClr val="accent1">
                      <a:lumMod val="50000"/>
                    </a:schemeClr>
                  </a:solidFill>
                  <a:latin typeface="Pristina" pitchFamily="66" charset="0"/>
                </a:rPr>
                <a:t>ESWW10 Session 13 ,Cosmic Ray Detectors</a:t>
              </a:r>
            </a:p>
            <a:p>
              <a:pPr algn="ctr">
                <a:defRPr/>
              </a:pPr>
              <a:r>
                <a:rPr lang="en-US" sz="1600" b="1" dirty="0" smtClean="0">
                  <a:latin typeface="Pristina" pitchFamily="66" charset="0"/>
                </a:rPr>
                <a:t>Antwerp | 22.11.2013</a:t>
              </a:r>
            </a:p>
          </p:txBody>
        </p:sp>
        <p:pic>
          <p:nvPicPr>
            <p:cNvPr id="11" name="Picture 2" descr="C:\Research\Work\ESA\SN4\logo (2)\logo\cosray1.png"/>
            <p:cNvPicPr>
              <a:picLocks noChangeAspect="1" noChangeArrowheads="1"/>
            </p:cNvPicPr>
            <p:nvPr/>
          </p:nvPicPr>
          <p:blipFill>
            <a:blip r:embed="rId3" cstate="print"/>
            <a:srcRect/>
            <a:stretch>
              <a:fillRect/>
            </a:stretch>
          </p:blipFill>
          <p:spPr bwMode="auto">
            <a:xfrm>
              <a:off x="260132" y="6174830"/>
              <a:ext cx="1981200" cy="586273"/>
            </a:xfrm>
            <a:prstGeom prst="rect">
              <a:avLst/>
            </a:prstGeom>
            <a:noFill/>
          </p:spPr>
        </p:pic>
        <p:pic>
          <p:nvPicPr>
            <p:cNvPr id="12" name="Picture 4" descr="http://www.isnet.gr/images/logo.jpg"/>
            <p:cNvPicPr>
              <a:picLocks noChangeAspect="1" noChangeArrowheads="1"/>
            </p:cNvPicPr>
            <p:nvPr/>
          </p:nvPicPr>
          <p:blipFill>
            <a:blip r:embed="rId4" cstate="print"/>
            <a:srcRect/>
            <a:stretch>
              <a:fillRect/>
            </a:stretch>
          </p:blipFill>
          <p:spPr bwMode="auto">
            <a:xfrm>
              <a:off x="7194332" y="6174830"/>
              <a:ext cx="1676400" cy="553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3" name="Straight Connector 12"/>
            <p:cNvCxnSpPr/>
            <p:nvPr/>
          </p:nvCxnSpPr>
          <p:spPr>
            <a:xfrm>
              <a:off x="0" y="603819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6 - Ορθογώνιο"/>
          <p:cNvSpPr/>
          <p:nvPr/>
        </p:nvSpPr>
        <p:spPr>
          <a:xfrm>
            <a:off x="-12700" y="685800"/>
            <a:ext cx="9156700" cy="647700"/>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sz="2400" b="1" dirty="0">
              <a:solidFill>
                <a:schemeClr val="bg1"/>
              </a:solidFill>
              <a:effectLst>
                <a:outerShdw blurRad="38100" dist="38100" dir="2700000" algn="tl">
                  <a:srgbClr val="000000">
                    <a:alpha val="43137"/>
                  </a:srgbClr>
                </a:outerShdw>
              </a:effectLst>
              <a:ea typeface="ＭＳ Ｐゴシック" pitchFamily="34" charset="-128"/>
            </a:endParaRPr>
          </a:p>
          <a:p>
            <a:pPr algn="ctr">
              <a:defRPr/>
            </a:pPr>
            <a:r>
              <a:rPr lang="en-US" sz="2400" b="1" i="1" dirty="0" smtClean="0">
                <a:solidFill>
                  <a:schemeClr val="bg1"/>
                </a:solidFill>
                <a:effectLst>
                  <a:outerShdw blurRad="38100" dist="38100" dir="2700000" algn="tl">
                    <a:srgbClr val="000000">
                      <a:alpha val="43137"/>
                    </a:srgbClr>
                  </a:outerShdw>
                </a:effectLst>
                <a:ea typeface="ＭＳ Ｐゴシック" pitchFamily="34" charset="-128"/>
              </a:rPr>
              <a:t>Data treatment</a:t>
            </a:r>
            <a:endParaRPr lang="en-US" sz="2400" b="1" i="1" dirty="0">
              <a:solidFill>
                <a:schemeClr val="bg1"/>
              </a:solidFill>
              <a:effectLst>
                <a:outerShdw blurRad="38100" dist="38100" dir="2700000" algn="tl">
                  <a:srgbClr val="000000">
                    <a:alpha val="43137"/>
                  </a:srgbClr>
                </a:outerShdw>
              </a:effectLst>
              <a:ea typeface="ＭＳ Ｐゴシック" pitchFamily="34" charset="-128"/>
            </a:endParaRPr>
          </a:p>
          <a:p>
            <a:pPr algn="ctr">
              <a:defRPr/>
            </a:pPr>
            <a:endParaRPr lang="en-US" dirty="0"/>
          </a:p>
        </p:txBody>
      </p:sp>
      <p:sp>
        <p:nvSpPr>
          <p:cNvPr id="5" name="Rectangle 2"/>
          <p:cNvSpPr>
            <a:spLocks noChangeArrowheads="1"/>
          </p:cNvSpPr>
          <p:nvPr/>
        </p:nvSpPr>
        <p:spPr bwMode="auto">
          <a:xfrm>
            <a:off x="0" y="0"/>
            <a:ext cx="9144000" cy="798513"/>
          </a:xfrm>
          <a:prstGeom prst="rect">
            <a:avLst/>
          </a:prstGeom>
          <a:solidFill>
            <a:srgbClr val="D9D9D9"/>
          </a:solidFill>
          <a:ln w="9525">
            <a:noFill/>
            <a:round/>
            <a:headEnd/>
            <a:tailEnd/>
          </a:ln>
        </p:spPr>
        <p:txBody>
          <a:bodyPr wrap="none"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400" b="1" dirty="0" smtClean="0">
                <a:solidFill>
                  <a:srgbClr val="FF0000"/>
                </a:solidFill>
                <a:latin typeface="Calibri" pitchFamily="34" charset="0"/>
              </a:rPr>
              <a:t>Optimizing the GLE Alert I Towards </a:t>
            </a:r>
            <a:r>
              <a:rPr lang="en-GB" sz="3400" b="1" i="1" dirty="0" smtClean="0">
                <a:solidFill>
                  <a:srgbClr val="FF0000"/>
                </a:solidFill>
                <a:latin typeface="Calibri" pitchFamily="34" charset="0"/>
              </a:rPr>
              <a:t>GLE Alert Plus</a:t>
            </a:r>
            <a:endParaRPr lang="en-GB" sz="3400" b="1" i="1" dirty="0">
              <a:solidFill>
                <a:srgbClr val="FF0000"/>
              </a:solidFill>
              <a:latin typeface="Calibri" pitchFamily="34" charset="0"/>
            </a:endParaRPr>
          </a:p>
        </p:txBody>
      </p:sp>
      <p:sp>
        <p:nvSpPr>
          <p:cNvPr id="11" name="Rectangle 2"/>
          <p:cNvSpPr>
            <a:spLocks noChangeArrowheads="1"/>
          </p:cNvSpPr>
          <p:nvPr/>
        </p:nvSpPr>
        <p:spPr bwMode="auto">
          <a:xfrm>
            <a:off x="6558191" y="5638800"/>
            <a:ext cx="2280432" cy="338554"/>
          </a:xfrm>
          <a:prstGeom prst="rect">
            <a:avLst/>
          </a:prstGeom>
        </p:spPr>
        <p:txBody>
          <a:bodyPr wrap="none">
            <a:spAutoFit/>
          </a:bodyPr>
          <a:lstStyle/>
          <a:p>
            <a:r>
              <a:rPr lang="en-US" sz="1600" i="1" dirty="0" err="1" smtClean="0">
                <a:latin typeface="Calibri" pitchFamily="34" charset="0"/>
              </a:rPr>
              <a:t>Souvatzoglou</a:t>
            </a:r>
            <a:r>
              <a:rPr lang="en-US" sz="1600" i="1" dirty="0" smtClean="0">
                <a:latin typeface="Calibri" pitchFamily="34" charset="0"/>
              </a:rPr>
              <a:t> </a:t>
            </a:r>
            <a:r>
              <a:rPr lang="en-US" sz="1600" i="1" dirty="0">
                <a:latin typeface="Calibri" pitchFamily="34" charset="0"/>
              </a:rPr>
              <a:t>et al., </a:t>
            </a:r>
            <a:r>
              <a:rPr lang="en-US" sz="1600" i="1" dirty="0" smtClean="0">
                <a:latin typeface="Calibri" pitchFamily="34" charset="0"/>
              </a:rPr>
              <a:t>2013</a:t>
            </a:r>
            <a:endParaRPr lang="el-GR" sz="1600" i="1" dirty="0"/>
          </a:p>
        </p:txBody>
      </p:sp>
      <p:pic>
        <p:nvPicPr>
          <p:cNvPr id="124929" name="Picture 1" descr="Pn"/>
          <p:cNvPicPr>
            <a:picLocks noChangeAspect="1" noChangeArrowheads="1"/>
          </p:cNvPicPr>
          <p:nvPr/>
        </p:nvPicPr>
        <p:blipFill>
          <a:blip r:embed="rId4" cstate="print"/>
          <a:srcRect/>
          <a:stretch>
            <a:fillRect/>
          </a:stretch>
        </p:blipFill>
        <p:spPr bwMode="auto">
          <a:xfrm>
            <a:off x="4114800" y="1524000"/>
            <a:ext cx="4876800" cy="4157134"/>
          </a:xfrm>
          <a:prstGeom prst="rect">
            <a:avLst/>
          </a:prstGeom>
          <a:noFill/>
          <a:ln w="9525">
            <a:noFill/>
            <a:miter lim="800000"/>
            <a:headEnd/>
            <a:tailEnd/>
          </a:ln>
        </p:spPr>
      </p:pic>
      <p:graphicFrame>
        <p:nvGraphicFramePr>
          <p:cNvPr id="13" name="Table 12"/>
          <p:cNvGraphicFramePr>
            <a:graphicFrameLocks noGrp="1"/>
          </p:cNvGraphicFramePr>
          <p:nvPr/>
        </p:nvGraphicFramePr>
        <p:xfrm>
          <a:off x="140524" y="1905000"/>
          <a:ext cx="3733801" cy="3200396"/>
        </p:xfrm>
        <a:graphic>
          <a:graphicData uri="http://schemas.openxmlformats.org/drawingml/2006/table">
            <a:tbl>
              <a:tblPr/>
              <a:tblGrid>
                <a:gridCol w="475465"/>
                <a:gridCol w="699213"/>
                <a:gridCol w="601324"/>
                <a:gridCol w="475465"/>
                <a:gridCol w="741167"/>
                <a:gridCol w="741167"/>
              </a:tblGrid>
              <a:tr h="480060">
                <a:tc>
                  <a:txBody>
                    <a:bodyPr/>
                    <a:lstStyle/>
                    <a:p>
                      <a:pPr algn="ctr">
                        <a:spcAft>
                          <a:spcPts val="0"/>
                        </a:spcAft>
                      </a:pPr>
                      <a:r>
                        <a:rPr lang="en-US" sz="1000" b="1">
                          <a:latin typeface="Arial"/>
                          <a:ea typeface="Times New Roman"/>
                          <a:cs typeface="Times New Roman"/>
                        </a:rPr>
                        <a:t>P(n)%</a:t>
                      </a:r>
                      <a:endParaRPr lang="el-GR" sz="12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n-US" sz="1000" b="1">
                          <a:latin typeface="Arial"/>
                          <a:ea typeface="Times New Roman"/>
                          <a:cs typeface="Times New Roman"/>
                        </a:rPr>
                        <a:t>Success</a:t>
                      </a:r>
                      <a:endParaRPr lang="el-GR" sz="12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n-US" sz="1000" b="1">
                          <a:latin typeface="Arial"/>
                          <a:ea typeface="Times New Roman"/>
                          <a:cs typeface="Times New Roman"/>
                        </a:rPr>
                        <a:t>Missed</a:t>
                      </a:r>
                      <a:endParaRPr lang="el-GR" sz="12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n-US" sz="1000" b="1">
                          <a:latin typeface="Arial"/>
                          <a:ea typeface="Times New Roman"/>
                          <a:cs typeface="Times New Roman"/>
                        </a:rPr>
                        <a:t>False </a:t>
                      </a:r>
                      <a:endParaRPr lang="el-GR" sz="12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n-US" sz="1000" b="1">
                          <a:latin typeface="Arial"/>
                          <a:ea typeface="Times New Roman"/>
                          <a:cs typeface="Times New Roman"/>
                        </a:rPr>
                        <a:t>True warnings</a:t>
                      </a:r>
                      <a:endParaRPr lang="el-GR" sz="12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n-US" sz="1000" b="1">
                          <a:latin typeface="Arial"/>
                          <a:ea typeface="Times New Roman"/>
                          <a:cs typeface="Times New Roman"/>
                        </a:rPr>
                        <a:t>False warnings</a:t>
                      </a:r>
                      <a:endParaRPr lang="el-GR" sz="12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170021">
                <a:tc>
                  <a:txBody>
                    <a:bodyPr/>
                    <a:lstStyle/>
                    <a:p>
                      <a:pPr algn="ctr">
                        <a:spcAft>
                          <a:spcPts val="0"/>
                        </a:spcAft>
                      </a:pPr>
                      <a:r>
                        <a:rPr lang="en-US" sz="1000" b="1">
                          <a:latin typeface="Arial"/>
                          <a:ea typeface="Times New Roman"/>
                          <a:cs typeface="Times New Roman"/>
                        </a:rPr>
                        <a:t>0,75</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n-US" sz="1000" i="1">
                          <a:latin typeface="Arial"/>
                          <a:ea typeface="Times New Roman"/>
                          <a:cs typeface="Times New Roman"/>
                        </a:rPr>
                        <a:t>10</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i="1">
                          <a:latin typeface="Arial"/>
                          <a:ea typeface="Times New Roman"/>
                          <a:cs typeface="Times New Roman"/>
                        </a:rPr>
                        <a:t>3</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i="1">
                          <a:latin typeface="Arial"/>
                          <a:ea typeface="Times New Roman"/>
                          <a:cs typeface="Times New Roman"/>
                        </a:rPr>
                        <a:t>0</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i="1">
                          <a:latin typeface="Arial"/>
                          <a:ea typeface="Times New Roman"/>
                          <a:cs typeface="Times New Roman"/>
                        </a:rPr>
                        <a:t>11</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i="1">
                          <a:latin typeface="Arial"/>
                          <a:ea typeface="Times New Roman"/>
                          <a:cs typeface="Times New Roman"/>
                        </a:rPr>
                        <a:t>18</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021">
                <a:tc>
                  <a:txBody>
                    <a:bodyPr/>
                    <a:lstStyle/>
                    <a:p>
                      <a:pPr algn="ctr">
                        <a:spcAft>
                          <a:spcPts val="0"/>
                        </a:spcAft>
                      </a:pPr>
                      <a:r>
                        <a:rPr lang="en-US" sz="1000" b="1">
                          <a:latin typeface="Arial"/>
                          <a:ea typeface="Times New Roman"/>
                          <a:cs typeface="Times New Roman"/>
                        </a:rPr>
                        <a:t>0,78</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n-US" sz="1000">
                          <a:latin typeface="Arial"/>
                          <a:ea typeface="Times New Roman"/>
                          <a:cs typeface="Times New Roman"/>
                        </a:rPr>
                        <a:t>10</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3</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0</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12</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20</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021">
                <a:tc>
                  <a:txBody>
                    <a:bodyPr/>
                    <a:lstStyle/>
                    <a:p>
                      <a:pPr algn="ctr">
                        <a:spcAft>
                          <a:spcPts val="0"/>
                        </a:spcAft>
                      </a:pPr>
                      <a:r>
                        <a:rPr lang="en-US" sz="1000" b="1">
                          <a:latin typeface="Arial"/>
                          <a:ea typeface="Times New Roman"/>
                          <a:cs typeface="Times New Roman"/>
                        </a:rPr>
                        <a:t>0,80</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n-US" sz="1000">
                          <a:latin typeface="Arial"/>
                          <a:ea typeface="Times New Roman"/>
                          <a:cs typeface="Times New Roman"/>
                        </a:rPr>
                        <a:t>10</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ctr">
                        <a:spcAft>
                          <a:spcPts val="0"/>
                        </a:spcAft>
                      </a:pPr>
                      <a:r>
                        <a:rPr lang="en-US" sz="1000" b="1">
                          <a:latin typeface="Arial"/>
                          <a:ea typeface="Times New Roman"/>
                          <a:cs typeface="Times New Roman"/>
                        </a:rPr>
                        <a:t>3</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ctr">
                        <a:spcAft>
                          <a:spcPts val="0"/>
                        </a:spcAft>
                      </a:pPr>
                      <a:r>
                        <a:rPr lang="en-US" sz="1000">
                          <a:latin typeface="Arial"/>
                          <a:ea typeface="Times New Roman"/>
                          <a:cs typeface="Times New Roman"/>
                        </a:rPr>
                        <a:t>0</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ctr">
                        <a:spcAft>
                          <a:spcPts val="0"/>
                        </a:spcAft>
                      </a:pPr>
                      <a:r>
                        <a:rPr lang="en-US" sz="1000">
                          <a:latin typeface="Arial"/>
                          <a:ea typeface="Times New Roman"/>
                          <a:cs typeface="Times New Roman"/>
                        </a:rPr>
                        <a:t>12</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ctr">
                        <a:spcAft>
                          <a:spcPts val="0"/>
                        </a:spcAft>
                      </a:pPr>
                      <a:r>
                        <a:rPr lang="en-US" sz="1000">
                          <a:latin typeface="Arial"/>
                          <a:ea typeface="Times New Roman"/>
                          <a:cs typeface="Times New Roman"/>
                        </a:rPr>
                        <a:t>23</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r>
              <a:tr h="170021">
                <a:tc>
                  <a:txBody>
                    <a:bodyPr/>
                    <a:lstStyle/>
                    <a:p>
                      <a:pPr algn="ctr">
                        <a:spcAft>
                          <a:spcPts val="0"/>
                        </a:spcAft>
                      </a:pPr>
                      <a:r>
                        <a:rPr lang="en-US" sz="1000" b="1">
                          <a:latin typeface="Arial"/>
                          <a:ea typeface="Times New Roman"/>
                          <a:cs typeface="Times New Roman"/>
                        </a:rPr>
                        <a:t>0,81</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n-US" sz="1000">
                          <a:latin typeface="Arial"/>
                          <a:ea typeface="Times New Roman"/>
                          <a:cs typeface="Times New Roman"/>
                        </a:rPr>
                        <a:t>12</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1</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0</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12</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14</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021">
                <a:tc>
                  <a:txBody>
                    <a:bodyPr/>
                    <a:lstStyle/>
                    <a:p>
                      <a:pPr algn="ctr">
                        <a:spcAft>
                          <a:spcPts val="0"/>
                        </a:spcAft>
                      </a:pPr>
                      <a:r>
                        <a:rPr lang="en-US" sz="1000" b="1">
                          <a:latin typeface="Arial"/>
                          <a:ea typeface="Times New Roman"/>
                          <a:cs typeface="Times New Roman"/>
                        </a:rPr>
                        <a:t>0,82</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n-US" sz="1000">
                          <a:latin typeface="Arial"/>
                          <a:ea typeface="Times New Roman"/>
                          <a:cs typeface="Times New Roman"/>
                        </a:rPr>
                        <a:t>12</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1</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0</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12</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14</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021">
                <a:tc>
                  <a:txBody>
                    <a:bodyPr/>
                    <a:lstStyle/>
                    <a:p>
                      <a:pPr algn="ctr">
                        <a:spcAft>
                          <a:spcPts val="0"/>
                        </a:spcAft>
                      </a:pPr>
                      <a:r>
                        <a:rPr lang="en-US" sz="1000" b="1">
                          <a:latin typeface="Arial"/>
                          <a:ea typeface="Times New Roman"/>
                          <a:cs typeface="Times New Roman"/>
                        </a:rPr>
                        <a:t>0,83</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n-US" sz="1000">
                          <a:latin typeface="Arial"/>
                          <a:ea typeface="Times New Roman"/>
                          <a:cs typeface="Times New Roman"/>
                        </a:rPr>
                        <a:t>12</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1</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0</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12</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14</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021">
                <a:tc>
                  <a:txBody>
                    <a:bodyPr/>
                    <a:lstStyle/>
                    <a:p>
                      <a:pPr algn="ctr">
                        <a:spcAft>
                          <a:spcPts val="0"/>
                        </a:spcAft>
                      </a:pPr>
                      <a:r>
                        <a:rPr lang="en-US" sz="1000" b="1">
                          <a:latin typeface="Arial"/>
                          <a:ea typeface="Times New Roman"/>
                          <a:cs typeface="Times New Roman"/>
                        </a:rPr>
                        <a:t>0,84</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n-US" sz="1000">
                          <a:latin typeface="Arial"/>
                          <a:ea typeface="Times New Roman"/>
                          <a:cs typeface="Times New Roman"/>
                        </a:rPr>
                        <a:t>12</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1</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0</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12</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14</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021">
                <a:tc>
                  <a:txBody>
                    <a:bodyPr/>
                    <a:lstStyle/>
                    <a:p>
                      <a:pPr algn="ctr">
                        <a:spcAft>
                          <a:spcPts val="0"/>
                        </a:spcAft>
                      </a:pPr>
                      <a:r>
                        <a:rPr lang="en-US" sz="1000" b="1">
                          <a:latin typeface="Arial"/>
                          <a:ea typeface="Times New Roman"/>
                          <a:cs typeface="Times New Roman"/>
                        </a:rPr>
                        <a:t>0,85</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n-US" sz="1000" b="1">
                          <a:latin typeface="Arial"/>
                          <a:ea typeface="Times New Roman"/>
                          <a:cs typeface="Times New Roman"/>
                        </a:rPr>
                        <a:t>12</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US" sz="1000" b="1">
                          <a:latin typeface="Arial"/>
                          <a:ea typeface="Times New Roman"/>
                          <a:cs typeface="Times New Roman"/>
                        </a:rPr>
                        <a:t>1</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US" sz="1000" b="1">
                          <a:latin typeface="Arial"/>
                          <a:ea typeface="Times New Roman"/>
                          <a:cs typeface="Times New Roman"/>
                        </a:rPr>
                        <a:t>0</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US" sz="1000" b="1">
                          <a:latin typeface="Arial"/>
                          <a:ea typeface="Times New Roman"/>
                          <a:cs typeface="Times New Roman"/>
                        </a:rPr>
                        <a:t>12</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US" sz="1000" b="1">
                          <a:latin typeface="Arial"/>
                          <a:ea typeface="Times New Roman"/>
                          <a:cs typeface="Times New Roman"/>
                        </a:rPr>
                        <a:t>14</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r>
              <a:tr h="170021">
                <a:tc>
                  <a:txBody>
                    <a:bodyPr/>
                    <a:lstStyle/>
                    <a:p>
                      <a:pPr algn="ctr">
                        <a:spcAft>
                          <a:spcPts val="0"/>
                        </a:spcAft>
                      </a:pPr>
                      <a:r>
                        <a:rPr lang="en-US" sz="1000" b="1">
                          <a:latin typeface="Arial"/>
                          <a:ea typeface="Times New Roman"/>
                          <a:cs typeface="Times New Roman"/>
                        </a:rPr>
                        <a:t>0,87</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n-US" sz="1000">
                          <a:latin typeface="Arial"/>
                          <a:ea typeface="Times New Roman"/>
                          <a:cs typeface="Times New Roman"/>
                        </a:rPr>
                        <a:t>12</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1</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0</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12</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15</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021">
                <a:tc>
                  <a:txBody>
                    <a:bodyPr/>
                    <a:lstStyle/>
                    <a:p>
                      <a:pPr algn="ctr">
                        <a:spcAft>
                          <a:spcPts val="0"/>
                        </a:spcAft>
                      </a:pPr>
                      <a:r>
                        <a:rPr lang="en-US" sz="1000" b="1">
                          <a:latin typeface="Arial"/>
                          <a:ea typeface="Times New Roman"/>
                          <a:cs typeface="Times New Roman"/>
                        </a:rPr>
                        <a:t>0,90</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n-US" sz="1000">
                          <a:latin typeface="Arial"/>
                          <a:ea typeface="Times New Roman"/>
                          <a:cs typeface="Times New Roman"/>
                        </a:rPr>
                        <a:t>12</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1</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0</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12</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15</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021">
                <a:tc>
                  <a:txBody>
                    <a:bodyPr/>
                    <a:lstStyle/>
                    <a:p>
                      <a:pPr algn="ctr">
                        <a:spcAft>
                          <a:spcPts val="0"/>
                        </a:spcAft>
                      </a:pPr>
                      <a:r>
                        <a:rPr lang="en-US" sz="1000" b="1">
                          <a:latin typeface="Arial"/>
                          <a:ea typeface="Times New Roman"/>
                          <a:cs typeface="Times New Roman"/>
                        </a:rPr>
                        <a:t>0,95</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n-US" sz="1000">
                          <a:latin typeface="Arial"/>
                          <a:ea typeface="Times New Roman"/>
                          <a:cs typeface="Times New Roman"/>
                        </a:rPr>
                        <a:t>12</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1</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0</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12</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19</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021">
                <a:tc>
                  <a:txBody>
                    <a:bodyPr/>
                    <a:lstStyle/>
                    <a:p>
                      <a:pPr algn="ctr">
                        <a:spcAft>
                          <a:spcPts val="0"/>
                        </a:spcAft>
                      </a:pPr>
                      <a:r>
                        <a:rPr lang="en-US" sz="1000" b="1">
                          <a:latin typeface="Arial"/>
                          <a:ea typeface="Times New Roman"/>
                          <a:cs typeface="Times New Roman"/>
                        </a:rPr>
                        <a:t>1,00</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n-US" sz="1000">
                          <a:latin typeface="Arial"/>
                          <a:ea typeface="Times New Roman"/>
                          <a:cs typeface="Times New Roman"/>
                        </a:rPr>
                        <a:t>12</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1</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0</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12</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24</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021">
                <a:tc>
                  <a:txBody>
                    <a:bodyPr/>
                    <a:lstStyle/>
                    <a:p>
                      <a:pPr algn="ctr">
                        <a:spcAft>
                          <a:spcPts val="0"/>
                        </a:spcAft>
                      </a:pPr>
                      <a:r>
                        <a:rPr lang="en-US" sz="1000" b="1">
                          <a:latin typeface="Arial"/>
                          <a:ea typeface="Times New Roman"/>
                          <a:cs typeface="Times New Roman"/>
                        </a:rPr>
                        <a:t>1,50</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n-US" sz="1000">
                          <a:latin typeface="Arial"/>
                          <a:ea typeface="Times New Roman"/>
                          <a:cs typeface="Times New Roman"/>
                        </a:rPr>
                        <a:t>12</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ctr">
                        <a:spcAft>
                          <a:spcPts val="0"/>
                        </a:spcAft>
                      </a:pPr>
                      <a:r>
                        <a:rPr lang="en-US" sz="1000">
                          <a:latin typeface="Arial"/>
                          <a:ea typeface="Times New Roman"/>
                          <a:cs typeface="Times New Roman"/>
                        </a:rPr>
                        <a:t>1</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ctr">
                        <a:spcAft>
                          <a:spcPts val="0"/>
                        </a:spcAft>
                      </a:pPr>
                      <a:r>
                        <a:rPr lang="en-US" sz="1000" b="1">
                          <a:latin typeface="Arial"/>
                          <a:ea typeface="Times New Roman"/>
                          <a:cs typeface="Times New Roman"/>
                        </a:rPr>
                        <a:t>3</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ctr">
                        <a:spcAft>
                          <a:spcPts val="0"/>
                        </a:spcAft>
                      </a:pPr>
                      <a:r>
                        <a:rPr lang="en-US" sz="1000">
                          <a:latin typeface="Arial"/>
                          <a:ea typeface="Times New Roman"/>
                          <a:cs typeface="Times New Roman"/>
                        </a:rPr>
                        <a:t>12</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ctr">
                        <a:spcAft>
                          <a:spcPts val="0"/>
                        </a:spcAft>
                      </a:pPr>
                      <a:r>
                        <a:rPr lang="en-US" sz="1000">
                          <a:latin typeface="Arial"/>
                          <a:ea typeface="Times New Roman"/>
                          <a:cs typeface="Times New Roman"/>
                        </a:rPr>
                        <a:t>82</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r>
              <a:tr h="170021">
                <a:tc>
                  <a:txBody>
                    <a:bodyPr/>
                    <a:lstStyle/>
                    <a:p>
                      <a:pPr algn="ctr">
                        <a:spcAft>
                          <a:spcPts val="0"/>
                        </a:spcAft>
                      </a:pPr>
                      <a:r>
                        <a:rPr lang="en-US" sz="1000" b="1">
                          <a:latin typeface="Arial"/>
                          <a:ea typeface="Times New Roman"/>
                          <a:cs typeface="Times New Roman"/>
                        </a:rPr>
                        <a:t>2,00</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n-US" sz="1000">
                          <a:latin typeface="Arial"/>
                          <a:ea typeface="Times New Roman"/>
                          <a:cs typeface="Times New Roman"/>
                        </a:rPr>
                        <a:t>12</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1</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5</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12</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91</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021">
                <a:tc>
                  <a:txBody>
                    <a:bodyPr/>
                    <a:lstStyle/>
                    <a:p>
                      <a:pPr algn="ctr">
                        <a:spcAft>
                          <a:spcPts val="0"/>
                        </a:spcAft>
                      </a:pPr>
                      <a:r>
                        <a:rPr lang="en-US" sz="1000" b="1">
                          <a:latin typeface="Arial"/>
                          <a:ea typeface="Times New Roman"/>
                          <a:cs typeface="Times New Roman"/>
                        </a:rPr>
                        <a:t>2,50</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n-US" sz="1000">
                          <a:latin typeface="Arial"/>
                          <a:ea typeface="Times New Roman"/>
                          <a:cs typeface="Times New Roman"/>
                        </a:rPr>
                        <a:t>12</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1</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5</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12</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106</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021">
                <a:tc>
                  <a:txBody>
                    <a:bodyPr/>
                    <a:lstStyle/>
                    <a:p>
                      <a:pPr algn="ctr">
                        <a:spcAft>
                          <a:spcPts val="0"/>
                        </a:spcAft>
                      </a:pPr>
                      <a:r>
                        <a:rPr lang="en-US" sz="1000" b="1">
                          <a:latin typeface="Arial"/>
                          <a:ea typeface="Times New Roman"/>
                          <a:cs typeface="Times New Roman"/>
                        </a:rPr>
                        <a:t>3,00</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n-US" sz="1000" dirty="0">
                          <a:latin typeface="Arial"/>
                          <a:ea typeface="Times New Roman"/>
                          <a:cs typeface="Times New Roman"/>
                        </a:rPr>
                        <a:t>12</a:t>
                      </a:r>
                      <a:endParaRPr lang="el-GR"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dirty="0">
                          <a:latin typeface="Arial"/>
                          <a:ea typeface="Times New Roman"/>
                          <a:cs typeface="Times New Roman"/>
                        </a:rPr>
                        <a:t>1</a:t>
                      </a:r>
                      <a:endParaRPr lang="el-GR"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5</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Arial"/>
                          <a:ea typeface="Times New Roman"/>
                          <a:cs typeface="Times New Roman"/>
                        </a:rPr>
                        <a:t>12</a:t>
                      </a:r>
                      <a:endParaRPr lang="el-GR"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dirty="0">
                          <a:latin typeface="Arial"/>
                          <a:ea typeface="Times New Roman"/>
                          <a:cs typeface="Times New Roman"/>
                        </a:rPr>
                        <a:t>176</a:t>
                      </a:r>
                      <a:endParaRPr lang="el-GR"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2" name="35 - Στρογγυλεμένο ορθογώνιο"/>
          <p:cNvSpPr/>
          <p:nvPr/>
        </p:nvSpPr>
        <p:spPr>
          <a:xfrm rot="5400000">
            <a:off x="1319150" y="2286000"/>
            <a:ext cx="609600" cy="609600"/>
          </a:xfrm>
          <a:prstGeom prst="roundRect">
            <a:avLst/>
          </a:prstGeom>
          <a:solidFill>
            <a:srgbClr val="FF0000">
              <a:alpha val="3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35 - Στρογγυλεμένο ορθογώνιο"/>
          <p:cNvSpPr/>
          <p:nvPr/>
        </p:nvSpPr>
        <p:spPr>
          <a:xfrm rot="5400000">
            <a:off x="1790700" y="4457700"/>
            <a:ext cx="685800" cy="609600"/>
          </a:xfrm>
          <a:prstGeom prst="roundRect">
            <a:avLst/>
          </a:prstGeom>
          <a:solidFill>
            <a:srgbClr val="FF0000">
              <a:alpha val="3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35 - Στρογγυλεμένο ορθογώνιο"/>
          <p:cNvSpPr/>
          <p:nvPr/>
        </p:nvSpPr>
        <p:spPr>
          <a:xfrm rot="5400000">
            <a:off x="3247900" y="2286000"/>
            <a:ext cx="533400" cy="685800"/>
          </a:xfrm>
          <a:prstGeom prst="roundRect">
            <a:avLst/>
          </a:prstGeom>
          <a:solidFill>
            <a:srgbClr val="FF0000">
              <a:alpha val="3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35 - Στρογγυλεμένο ορθογώνιο"/>
          <p:cNvSpPr/>
          <p:nvPr/>
        </p:nvSpPr>
        <p:spPr>
          <a:xfrm rot="5400000">
            <a:off x="3009900" y="4229100"/>
            <a:ext cx="990600" cy="762000"/>
          </a:xfrm>
          <a:prstGeom prst="roundRect">
            <a:avLst/>
          </a:prstGeom>
          <a:solidFill>
            <a:srgbClr val="FF0000">
              <a:alpha val="3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graphicFrame>
        <p:nvGraphicFramePr>
          <p:cNvPr id="106497" name="Object 1"/>
          <p:cNvGraphicFramePr>
            <a:graphicFrameLocks noChangeAspect="1"/>
          </p:cNvGraphicFramePr>
          <p:nvPr/>
        </p:nvGraphicFramePr>
        <p:xfrm>
          <a:off x="5334000" y="1354775"/>
          <a:ext cx="2257425" cy="619125"/>
        </p:xfrm>
        <a:graphic>
          <a:graphicData uri="http://schemas.openxmlformats.org/presentationml/2006/ole">
            <p:oleObj spid="_x0000_s106497" name="Equation" r:id="rId5" imgW="1562100" imgH="431800" progId="Equation.3">
              <p:embed/>
            </p:oleObj>
          </a:graphicData>
        </a:graphic>
      </p:graphicFrame>
      <p:sp>
        <p:nvSpPr>
          <p:cNvPr id="18" name="Rectangle 17"/>
          <p:cNvSpPr/>
          <p:nvPr/>
        </p:nvSpPr>
        <p:spPr>
          <a:xfrm>
            <a:off x="-304800" y="5257800"/>
            <a:ext cx="4724400" cy="307777"/>
          </a:xfrm>
          <a:prstGeom prst="rect">
            <a:avLst/>
          </a:prstGeom>
        </p:spPr>
        <p:txBody>
          <a:bodyPr wrap="square">
            <a:spAutoFit/>
          </a:bodyPr>
          <a:lstStyle/>
          <a:p>
            <a:pPr algn="ctr"/>
            <a:r>
              <a:rPr lang="en-US" sz="1400" b="1" dirty="0" smtClean="0">
                <a:solidFill>
                  <a:srgbClr val="FF0000"/>
                </a:solidFill>
                <a:latin typeface="Cambria" pitchFamily="18" charset="0"/>
              </a:rPr>
              <a:t>- </a:t>
            </a:r>
            <a:r>
              <a:rPr lang="en-US" sz="1400" b="1" dirty="0" smtClean="0">
                <a:latin typeface="Cambria" pitchFamily="18" charset="0"/>
              </a:rPr>
              <a:t>The larger the </a:t>
            </a:r>
            <a:r>
              <a:rPr lang="en-US" sz="1400" b="1" i="1" dirty="0" smtClean="0">
                <a:latin typeface="Cambria" pitchFamily="18" charset="0"/>
              </a:rPr>
              <a:t>n</a:t>
            </a:r>
            <a:r>
              <a:rPr lang="en-US" sz="1400" b="1" dirty="0" smtClean="0">
                <a:latin typeface="Cambria" pitchFamily="18" charset="0"/>
              </a:rPr>
              <a:t> the  smaller the </a:t>
            </a:r>
            <a:r>
              <a:rPr lang="en-US" sz="1400" b="1" i="1" dirty="0" smtClean="0">
                <a:latin typeface="Cambria" pitchFamily="18" charset="0"/>
              </a:rPr>
              <a:t>P(n)</a:t>
            </a:r>
            <a:endParaRPr lang="el-GR" sz="1400" b="1" i="1" dirty="0">
              <a:latin typeface="Cambria" pitchFamily="18" charset="0"/>
            </a:endParaRPr>
          </a:p>
        </p:txBody>
      </p:sp>
      <p:cxnSp>
        <p:nvCxnSpPr>
          <p:cNvPr id="20" name="Straight Arrow Connector 19"/>
          <p:cNvCxnSpPr/>
          <p:nvPr/>
        </p:nvCxnSpPr>
        <p:spPr>
          <a:xfrm>
            <a:off x="5562600" y="5562600"/>
            <a:ext cx="2438400" cy="0"/>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864925" y="2311725"/>
            <a:ext cx="0" cy="2590800"/>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469075" y="5635823"/>
            <a:ext cx="4724400" cy="307777"/>
          </a:xfrm>
          <a:prstGeom prst="rect">
            <a:avLst/>
          </a:prstGeom>
        </p:spPr>
        <p:txBody>
          <a:bodyPr wrap="square">
            <a:spAutoFit/>
          </a:bodyPr>
          <a:lstStyle/>
          <a:p>
            <a:pPr algn="ctr"/>
            <a:r>
              <a:rPr lang="en-US" sz="1400" b="1" dirty="0" smtClean="0">
                <a:solidFill>
                  <a:srgbClr val="FF0000"/>
                </a:solidFill>
                <a:latin typeface="Cambria" pitchFamily="18" charset="0"/>
              </a:rPr>
              <a:t>- </a:t>
            </a:r>
            <a:r>
              <a:rPr lang="en-US" sz="1400" b="1" dirty="0" smtClean="0">
                <a:latin typeface="Cambria" pitchFamily="18" charset="0"/>
              </a:rPr>
              <a:t>What would be the </a:t>
            </a:r>
            <a:r>
              <a:rPr lang="en-US" sz="1400" b="1" dirty="0" smtClean="0">
                <a:solidFill>
                  <a:srgbClr val="FF0000"/>
                </a:solidFill>
                <a:latin typeface="Cambria" pitchFamily="18" charset="0"/>
              </a:rPr>
              <a:t>optimal</a:t>
            </a:r>
            <a:r>
              <a:rPr lang="en-US" sz="1400" b="1" dirty="0" smtClean="0">
                <a:latin typeface="Cambria" pitchFamily="18" charset="0"/>
              </a:rPr>
              <a:t> </a:t>
            </a:r>
            <a:r>
              <a:rPr lang="en-US" sz="1400" b="1" i="1" dirty="0" smtClean="0">
                <a:latin typeface="Cambria" pitchFamily="18" charset="0"/>
              </a:rPr>
              <a:t>P(n) </a:t>
            </a:r>
            <a:r>
              <a:rPr lang="en-US" sz="1400" b="1" dirty="0" smtClean="0">
                <a:latin typeface="Cambria" pitchFamily="18" charset="0"/>
              </a:rPr>
              <a:t>?</a:t>
            </a:r>
            <a:endParaRPr lang="el-GR" sz="1400" b="1" dirty="0">
              <a:latin typeface="Cambria" pitchFamily="18" charset="0"/>
            </a:endParaRPr>
          </a:p>
        </p:txBody>
      </p:sp>
      <p:pic>
        <p:nvPicPr>
          <p:cNvPr id="25" name="Picture 4"/>
          <p:cNvPicPr>
            <a:picLocks noChangeAspect="1" noChangeArrowheads="1"/>
          </p:cNvPicPr>
          <p:nvPr/>
        </p:nvPicPr>
        <p:blipFill>
          <a:blip r:embed="rId6" cstate="print"/>
          <a:srcRect/>
          <a:stretch>
            <a:fillRect/>
          </a:stretch>
        </p:blipFill>
        <p:spPr bwMode="auto">
          <a:xfrm>
            <a:off x="954975" y="1400300"/>
            <a:ext cx="2095500" cy="432766"/>
          </a:xfrm>
          <a:prstGeom prst="rect">
            <a:avLst/>
          </a:prstGeom>
          <a:noFill/>
          <a:ln w="9525">
            <a:noFill/>
            <a:miter lim="800000"/>
            <a:headEnd/>
            <a:tailEnd/>
          </a:ln>
        </p:spPr>
      </p:pic>
      <p:grpSp>
        <p:nvGrpSpPr>
          <p:cNvPr id="23" name="Group 22"/>
          <p:cNvGrpSpPr/>
          <p:nvPr/>
        </p:nvGrpSpPr>
        <p:grpSpPr>
          <a:xfrm>
            <a:off x="0" y="6038196"/>
            <a:ext cx="9144000" cy="722907"/>
            <a:chOff x="0" y="6038196"/>
            <a:chExt cx="9144000" cy="722907"/>
          </a:xfrm>
        </p:grpSpPr>
        <p:sp>
          <p:nvSpPr>
            <p:cNvPr id="26" name="TextBox 19"/>
            <p:cNvSpPr txBox="1">
              <a:spLocks noChangeArrowheads="1"/>
            </p:cNvSpPr>
            <p:nvPr/>
          </p:nvSpPr>
          <p:spPr bwMode="auto">
            <a:xfrm>
              <a:off x="2819400" y="6172200"/>
              <a:ext cx="3886200" cy="584775"/>
            </a:xfrm>
            <a:prstGeom prst="rect">
              <a:avLst/>
            </a:prstGeom>
            <a:noFill/>
            <a:ln w="9525">
              <a:noFill/>
              <a:miter lim="800000"/>
              <a:headEnd/>
              <a:tailEnd/>
            </a:ln>
          </p:spPr>
          <p:txBody>
            <a:bodyPr wrap="square">
              <a:spAutoFit/>
            </a:bodyPr>
            <a:lstStyle/>
            <a:p>
              <a:pPr algn="just">
                <a:defRPr/>
              </a:pPr>
              <a:r>
                <a:rPr lang="en-US" sz="1600" b="1" dirty="0" smtClean="0">
                  <a:solidFill>
                    <a:schemeClr val="accent1">
                      <a:lumMod val="50000"/>
                    </a:schemeClr>
                  </a:solidFill>
                  <a:latin typeface="Pristina" pitchFamily="66" charset="0"/>
                </a:rPr>
                <a:t>ESWW10 Session 13 ,Cosmic Ray Detectors</a:t>
              </a:r>
            </a:p>
            <a:p>
              <a:pPr algn="ctr">
                <a:defRPr/>
              </a:pPr>
              <a:r>
                <a:rPr lang="en-US" sz="1600" b="1" dirty="0" smtClean="0">
                  <a:latin typeface="Pristina" pitchFamily="66" charset="0"/>
                </a:rPr>
                <a:t>Antwerp | 22.11.2013</a:t>
              </a:r>
            </a:p>
          </p:txBody>
        </p:sp>
        <p:pic>
          <p:nvPicPr>
            <p:cNvPr id="27" name="Picture 2" descr="C:\Research\Work\ESA\SN4\logo (2)\logo\cosray1.png"/>
            <p:cNvPicPr>
              <a:picLocks noChangeAspect="1" noChangeArrowheads="1"/>
            </p:cNvPicPr>
            <p:nvPr/>
          </p:nvPicPr>
          <p:blipFill>
            <a:blip r:embed="rId7" cstate="print"/>
            <a:srcRect/>
            <a:stretch>
              <a:fillRect/>
            </a:stretch>
          </p:blipFill>
          <p:spPr bwMode="auto">
            <a:xfrm>
              <a:off x="260132" y="6174830"/>
              <a:ext cx="1981200" cy="586273"/>
            </a:xfrm>
            <a:prstGeom prst="rect">
              <a:avLst/>
            </a:prstGeom>
            <a:noFill/>
          </p:spPr>
        </p:pic>
        <p:pic>
          <p:nvPicPr>
            <p:cNvPr id="28" name="Picture 4" descr="http://www.isnet.gr/images/logo.jpg"/>
            <p:cNvPicPr>
              <a:picLocks noChangeAspect="1" noChangeArrowheads="1"/>
            </p:cNvPicPr>
            <p:nvPr/>
          </p:nvPicPr>
          <p:blipFill>
            <a:blip r:embed="rId8" cstate="print"/>
            <a:srcRect/>
            <a:stretch>
              <a:fillRect/>
            </a:stretch>
          </p:blipFill>
          <p:spPr bwMode="auto">
            <a:xfrm>
              <a:off x="7194332" y="6174830"/>
              <a:ext cx="1676400" cy="553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29" name="Straight Connector 28"/>
            <p:cNvCxnSpPr/>
            <p:nvPr/>
          </p:nvCxnSpPr>
          <p:spPr>
            <a:xfrm>
              <a:off x="0" y="603819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0-#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2000" fill="hold"/>
                                        <p:tgtEl>
                                          <p:spTgt spid="21"/>
                                        </p:tgtEl>
                                        <p:attrNameLst>
                                          <p:attrName>ppt_x</p:attrName>
                                        </p:attrNameLst>
                                      </p:cBhvr>
                                      <p:tavLst>
                                        <p:tav tm="0">
                                          <p:val>
                                            <p:strVal val="#ppt_x"/>
                                          </p:val>
                                        </p:tav>
                                        <p:tav tm="100000">
                                          <p:val>
                                            <p:strVal val="#ppt_x"/>
                                          </p:val>
                                        </p:tav>
                                      </p:tavLst>
                                    </p:anim>
                                    <p:anim calcmode="lin" valueType="num">
                                      <p:cBhvr additive="base">
                                        <p:cTn id="12" dur="20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6 - Ορθογώνιο"/>
          <p:cNvSpPr/>
          <p:nvPr/>
        </p:nvSpPr>
        <p:spPr>
          <a:xfrm>
            <a:off x="-12700" y="685800"/>
            <a:ext cx="9156700" cy="647700"/>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sz="2400" b="1" dirty="0">
              <a:solidFill>
                <a:schemeClr val="bg1"/>
              </a:solidFill>
              <a:effectLst>
                <a:outerShdw blurRad="38100" dist="38100" dir="2700000" algn="tl">
                  <a:srgbClr val="000000">
                    <a:alpha val="43137"/>
                  </a:srgbClr>
                </a:outerShdw>
              </a:effectLst>
              <a:ea typeface="ＭＳ Ｐゴシック" pitchFamily="34" charset="-128"/>
            </a:endParaRPr>
          </a:p>
          <a:p>
            <a:pPr algn="ctr">
              <a:defRPr/>
            </a:pPr>
            <a:r>
              <a:rPr lang="en-US" sz="2400" b="1" i="1" dirty="0" smtClean="0">
                <a:solidFill>
                  <a:schemeClr val="bg1"/>
                </a:solidFill>
                <a:effectLst>
                  <a:outerShdw blurRad="38100" dist="38100" dir="2700000" algn="tl">
                    <a:srgbClr val="000000">
                      <a:alpha val="43137"/>
                    </a:srgbClr>
                  </a:outerShdw>
                </a:effectLst>
                <a:ea typeface="ＭＳ Ｐゴシック" pitchFamily="34" charset="-128"/>
              </a:rPr>
              <a:t>Data treatment</a:t>
            </a:r>
            <a:endParaRPr lang="en-US" sz="2400" b="1" i="1" dirty="0">
              <a:solidFill>
                <a:schemeClr val="bg1"/>
              </a:solidFill>
              <a:effectLst>
                <a:outerShdw blurRad="38100" dist="38100" dir="2700000" algn="tl">
                  <a:srgbClr val="000000">
                    <a:alpha val="43137"/>
                  </a:srgbClr>
                </a:outerShdw>
              </a:effectLst>
              <a:ea typeface="ＭＳ Ｐゴシック" pitchFamily="34" charset="-128"/>
            </a:endParaRPr>
          </a:p>
          <a:p>
            <a:pPr algn="ctr">
              <a:defRPr/>
            </a:pPr>
            <a:endParaRPr lang="en-US" dirty="0"/>
          </a:p>
        </p:txBody>
      </p:sp>
      <p:sp>
        <p:nvSpPr>
          <p:cNvPr id="5" name="Rectangle 2"/>
          <p:cNvSpPr>
            <a:spLocks noChangeArrowheads="1"/>
          </p:cNvSpPr>
          <p:nvPr/>
        </p:nvSpPr>
        <p:spPr bwMode="auto">
          <a:xfrm>
            <a:off x="0" y="0"/>
            <a:ext cx="9144000" cy="798513"/>
          </a:xfrm>
          <a:prstGeom prst="rect">
            <a:avLst/>
          </a:prstGeom>
          <a:solidFill>
            <a:srgbClr val="D9D9D9"/>
          </a:solidFill>
          <a:ln w="9525">
            <a:noFill/>
            <a:round/>
            <a:headEnd/>
            <a:tailEnd/>
          </a:ln>
        </p:spPr>
        <p:txBody>
          <a:bodyPr wrap="none"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400" b="1" dirty="0" smtClean="0">
                <a:solidFill>
                  <a:srgbClr val="FF0000"/>
                </a:solidFill>
                <a:latin typeface="Calibri" pitchFamily="34" charset="0"/>
              </a:rPr>
              <a:t>Optimizing the GLE Alert I Towards </a:t>
            </a:r>
            <a:r>
              <a:rPr lang="en-GB" sz="3400" b="1" i="1" dirty="0" smtClean="0">
                <a:solidFill>
                  <a:srgbClr val="FF0000"/>
                </a:solidFill>
                <a:latin typeface="Calibri" pitchFamily="34" charset="0"/>
              </a:rPr>
              <a:t>GLE Alert Plus</a:t>
            </a:r>
            <a:endParaRPr lang="en-GB" sz="3400" b="1" i="1" dirty="0">
              <a:solidFill>
                <a:srgbClr val="FF0000"/>
              </a:solidFill>
              <a:latin typeface="Calibri" pitchFamily="34" charset="0"/>
            </a:endParaRPr>
          </a:p>
        </p:txBody>
      </p:sp>
      <p:sp>
        <p:nvSpPr>
          <p:cNvPr id="11" name="Rectangle 2"/>
          <p:cNvSpPr>
            <a:spLocks noChangeArrowheads="1"/>
          </p:cNvSpPr>
          <p:nvPr/>
        </p:nvSpPr>
        <p:spPr bwMode="auto">
          <a:xfrm>
            <a:off x="6629400" y="5562600"/>
            <a:ext cx="2280432" cy="338554"/>
          </a:xfrm>
          <a:prstGeom prst="rect">
            <a:avLst/>
          </a:prstGeom>
        </p:spPr>
        <p:txBody>
          <a:bodyPr wrap="none">
            <a:spAutoFit/>
          </a:bodyPr>
          <a:lstStyle/>
          <a:p>
            <a:r>
              <a:rPr lang="en-US" sz="1600" i="1" dirty="0" err="1" smtClean="0">
                <a:latin typeface="Calibri" pitchFamily="34" charset="0"/>
              </a:rPr>
              <a:t>Souvatzoglou</a:t>
            </a:r>
            <a:r>
              <a:rPr lang="en-US" sz="1600" i="1" dirty="0" smtClean="0">
                <a:latin typeface="Calibri" pitchFamily="34" charset="0"/>
              </a:rPr>
              <a:t> </a:t>
            </a:r>
            <a:r>
              <a:rPr lang="en-US" sz="1600" i="1" dirty="0">
                <a:latin typeface="Calibri" pitchFamily="34" charset="0"/>
              </a:rPr>
              <a:t>et al., </a:t>
            </a:r>
            <a:r>
              <a:rPr lang="en-US" sz="1600" i="1" dirty="0" smtClean="0">
                <a:latin typeface="Calibri" pitchFamily="34" charset="0"/>
              </a:rPr>
              <a:t>2013</a:t>
            </a:r>
            <a:endParaRPr lang="el-GR" sz="1600" i="1" dirty="0"/>
          </a:p>
        </p:txBody>
      </p:sp>
      <p:grpSp>
        <p:nvGrpSpPr>
          <p:cNvPr id="15" name="Group 14"/>
          <p:cNvGrpSpPr/>
          <p:nvPr/>
        </p:nvGrpSpPr>
        <p:grpSpPr>
          <a:xfrm>
            <a:off x="5105400" y="1447800"/>
            <a:ext cx="3512125" cy="3156743"/>
            <a:chOff x="4343400" y="1447800"/>
            <a:chExt cx="3512125" cy="3156743"/>
          </a:xfrm>
        </p:grpSpPr>
        <p:pic>
          <p:nvPicPr>
            <p:cNvPr id="13" name="Picture 2"/>
            <p:cNvPicPr>
              <a:picLocks noChangeAspect="1" noChangeArrowheads="1"/>
            </p:cNvPicPr>
            <p:nvPr/>
          </p:nvPicPr>
          <p:blipFill>
            <a:blip r:embed="rId3" cstate="print"/>
            <a:srcRect t="58073"/>
            <a:stretch>
              <a:fillRect/>
            </a:stretch>
          </p:blipFill>
          <p:spPr bwMode="auto">
            <a:xfrm>
              <a:off x="4350325" y="1757550"/>
              <a:ext cx="3505200" cy="2846993"/>
            </a:xfrm>
            <a:prstGeom prst="rect">
              <a:avLst/>
            </a:prstGeom>
            <a:noFill/>
            <a:ln w="9525">
              <a:noFill/>
              <a:miter lim="800000"/>
              <a:headEnd/>
              <a:tailEnd/>
            </a:ln>
          </p:spPr>
        </p:pic>
        <p:pic>
          <p:nvPicPr>
            <p:cNvPr id="14" name="Picture 2"/>
            <p:cNvPicPr>
              <a:picLocks noChangeAspect="1" noChangeArrowheads="1"/>
            </p:cNvPicPr>
            <p:nvPr/>
          </p:nvPicPr>
          <p:blipFill>
            <a:blip r:embed="rId3" cstate="print"/>
            <a:srcRect b="95161"/>
            <a:stretch>
              <a:fillRect/>
            </a:stretch>
          </p:blipFill>
          <p:spPr bwMode="auto">
            <a:xfrm>
              <a:off x="4343400" y="1447800"/>
              <a:ext cx="3505200" cy="321469"/>
            </a:xfrm>
            <a:prstGeom prst="rect">
              <a:avLst/>
            </a:prstGeom>
            <a:noFill/>
            <a:ln w="9525">
              <a:noFill/>
              <a:miter lim="800000"/>
              <a:headEnd/>
              <a:tailEnd/>
            </a:ln>
          </p:spPr>
        </p:pic>
      </p:grpSp>
      <p:grpSp>
        <p:nvGrpSpPr>
          <p:cNvPr id="17" name="Group 16"/>
          <p:cNvGrpSpPr/>
          <p:nvPr/>
        </p:nvGrpSpPr>
        <p:grpSpPr>
          <a:xfrm>
            <a:off x="304800" y="1371600"/>
            <a:ext cx="3886200" cy="4531425"/>
            <a:chOff x="304800" y="1371600"/>
            <a:chExt cx="3886200" cy="4531425"/>
          </a:xfrm>
        </p:grpSpPr>
        <p:pic>
          <p:nvPicPr>
            <p:cNvPr id="118786" name="Picture 2"/>
            <p:cNvPicPr>
              <a:picLocks noChangeAspect="1" noChangeArrowheads="1"/>
            </p:cNvPicPr>
            <p:nvPr/>
          </p:nvPicPr>
          <p:blipFill>
            <a:blip r:embed="rId3" cstate="print"/>
            <a:srcRect b="38701"/>
            <a:stretch>
              <a:fillRect/>
            </a:stretch>
          </p:blipFill>
          <p:spPr bwMode="auto">
            <a:xfrm>
              <a:off x="381000" y="1371600"/>
              <a:ext cx="3657600" cy="4343400"/>
            </a:xfrm>
            <a:prstGeom prst="rect">
              <a:avLst/>
            </a:prstGeom>
            <a:noFill/>
            <a:ln w="9525">
              <a:noFill/>
              <a:miter lim="800000"/>
              <a:headEnd/>
              <a:tailEnd/>
            </a:ln>
          </p:spPr>
        </p:pic>
        <p:sp>
          <p:nvSpPr>
            <p:cNvPr id="16" name="Rectangle 15"/>
            <p:cNvSpPr/>
            <p:nvPr/>
          </p:nvSpPr>
          <p:spPr>
            <a:xfrm>
              <a:off x="304800" y="5674425"/>
              <a:ext cx="38862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8" name="Rounded Rectangle 17"/>
          <p:cNvSpPr/>
          <p:nvPr/>
        </p:nvSpPr>
        <p:spPr>
          <a:xfrm>
            <a:off x="5081650" y="4771900"/>
            <a:ext cx="3657600" cy="6858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b="1" dirty="0" smtClean="0">
                <a:solidFill>
                  <a:schemeClr val="tx1"/>
                </a:solidFill>
                <a:effectLst>
                  <a:outerShdw blurRad="38100" dist="38100" dir="2700000" algn="tl">
                    <a:srgbClr val="000000">
                      <a:alpha val="43137"/>
                    </a:srgbClr>
                  </a:outerShdw>
                </a:effectLst>
              </a:rPr>
              <a:t>The </a:t>
            </a:r>
            <a:r>
              <a:rPr lang="en-US" sz="1600" b="1" dirty="0" smtClean="0">
                <a:solidFill>
                  <a:srgbClr val="00B050"/>
                </a:solidFill>
                <a:effectLst>
                  <a:outerShdw blurRad="38100" dist="38100" dir="2700000" algn="tl">
                    <a:srgbClr val="000000">
                      <a:alpha val="43137"/>
                    </a:srgbClr>
                  </a:outerShdw>
                </a:effectLst>
              </a:rPr>
              <a:t>green column </a:t>
            </a:r>
            <a:r>
              <a:rPr lang="en-US" sz="1600" b="1" dirty="0" smtClean="0">
                <a:solidFill>
                  <a:schemeClr val="tx1"/>
                </a:solidFill>
                <a:effectLst>
                  <a:outerShdw blurRad="38100" dist="38100" dir="2700000" algn="tl">
                    <a:srgbClr val="000000">
                      <a:alpha val="43137"/>
                    </a:srgbClr>
                  </a:outerShdw>
                </a:effectLst>
              </a:rPr>
              <a:t>represents the </a:t>
            </a:r>
            <a:r>
              <a:rPr lang="en-US" sz="1600" b="1" i="1" dirty="0" smtClean="0">
                <a:solidFill>
                  <a:schemeClr val="tx1"/>
                </a:solidFill>
                <a:effectLst>
                  <a:outerShdw blurRad="38100" dist="38100" dir="2700000" algn="tl">
                    <a:srgbClr val="000000">
                      <a:alpha val="43137"/>
                    </a:srgbClr>
                  </a:outerShdw>
                </a:effectLst>
              </a:rPr>
              <a:t>n</a:t>
            </a:r>
            <a:r>
              <a:rPr lang="en-US" sz="1600" b="1" dirty="0" smtClean="0">
                <a:solidFill>
                  <a:schemeClr val="tx1"/>
                </a:solidFill>
                <a:effectLst>
                  <a:outerShdw blurRad="38100" dist="38100" dir="2700000" algn="tl">
                    <a:srgbClr val="000000">
                      <a:alpha val="43137"/>
                    </a:srgbClr>
                  </a:outerShdw>
                </a:effectLst>
              </a:rPr>
              <a:t> used by </a:t>
            </a:r>
            <a:r>
              <a:rPr lang="en-US" sz="1600" b="1" dirty="0" smtClean="0">
                <a:solidFill>
                  <a:srgbClr val="FF0000"/>
                </a:solidFill>
                <a:effectLst>
                  <a:outerShdw blurRad="38100" dist="38100" dir="2700000" algn="tl">
                    <a:srgbClr val="000000">
                      <a:alpha val="43137"/>
                    </a:srgbClr>
                  </a:outerShdw>
                </a:effectLst>
              </a:rPr>
              <a:t>GLE Alert Plus </a:t>
            </a:r>
            <a:r>
              <a:rPr lang="en-US" sz="1600" b="1" dirty="0" smtClean="0">
                <a:solidFill>
                  <a:schemeClr val="tx1"/>
                </a:solidFill>
                <a:effectLst>
                  <a:outerShdw blurRad="38100" dist="38100" dir="2700000" algn="tl">
                    <a:srgbClr val="000000">
                      <a:alpha val="43137"/>
                    </a:srgbClr>
                  </a:outerShdw>
                </a:effectLst>
              </a:rPr>
              <a:t>for </a:t>
            </a:r>
            <a:r>
              <a:rPr lang="en-US" sz="1600" b="1" dirty="0" smtClean="0">
                <a:solidFill>
                  <a:srgbClr val="C00000"/>
                </a:solidFill>
                <a:effectLst>
                  <a:outerShdw blurRad="38100" dist="38100" dir="2700000" algn="tl">
                    <a:srgbClr val="000000">
                      <a:alpha val="43137"/>
                    </a:srgbClr>
                  </a:outerShdw>
                </a:effectLst>
              </a:rPr>
              <a:t>each NM station</a:t>
            </a:r>
            <a:endParaRPr lang="el-GR" sz="1600" b="1" dirty="0">
              <a:solidFill>
                <a:srgbClr val="C00000"/>
              </a:solidFill>
              <a:effectLst>
                <a:outerShdw blurRad="38100" dist="38100" dir="2700000" algn="tl">
                  <a:srgbClr val="000000">
                    <a:alpha val="43137"/>
                  </a:srgbClr>
                </a:outerShdw>
              </a:effectLst>
            </a:endParaRPr>
          </a:p>
        </p:txBody>
      </p:sp>
      <p:grpSp>
        <p:nvGrpSpPr>
          <p:cNvPr id="19" name="Group 18"/>
          <p:cNvGrpSpPr/>
          <p:nvPr/>
        </p:nvGrpSpPr>
        <p:grpSpPr>
          <a:xfrm>
            <a:off x="0" y="6038196"/>
            <a:ext cx="9144000" cy="722907"/>
            <a:chOff x="0" y="6038196"/>
            <a:chExt cx="9144000" cy="722907"/>
          </a:xfrm>
        </p:grpSpPr>
        <p:sp>
          <p:nvSpPr>
            <p:cNvPr id="20" name="TextBox 19"/>
            <p:cNvSpPr txBox="1">
              <a:spLocks noChangeArrowheads="1"/>
            </p:cNvSpPr>
            <p:nvPr/>
          </p:nvSpPr>
          <p:spPr bwMode="auto">
            <a:xfrm>
              <a:off x="2819400" y="6172200"/>
              <a:ext cx="3886200" cy="584775"/>
            </a:xfrm>
            <a:prstGeom prst="rect">
              <a:avLst/>
            </a:prstGeom>
            <a:noFill/>
            <a:ln w="9525">
              <a:noFill/>
              <a:miter lim="800000"/>
              <a:headEnd/>
              <a:tailEnd/>
            </a:ln>
          </p:spPr>
          <p:txBody>
            <a:bodyPr wrap="square">
              <a:spAutoFit/>
            </a:bodyPr>
            <a:lstStyle/>
            <a:p>
              <a:pPr algn="just">
                <a:defRPr/>
              </a:pPr>
              <a:r>
                <a:rPr lang="en-US" sz="1600" b="1" dirty="0" smtClean="0">
                  <a:solidFill>
                    <a:schemeClr val="accent1">
                      <a:lumMod val="50000"/>
                    </a:schemeClr>
                  </a:solidFill>
                  <a:latin typeface="Pristina" pitchFamily="66" charset="0"/>
                </a:rPr>
                <a:t>ESWW10 Session 13 ,Cosmic Ray Detectors</a:t>
              </a:r>
            </a:p>
            <a:p>
              <a:pPr algn="ctr">
                <a:defRPr/>
              </a:pPr>
              <a:r>
                <a:rPr lang="en-US" sz="1600" b="1" dirty="0" smtClean="0">
                  <a:latin typeface="Pristina" pitchFamily="66" charset="0"/>
                </a:rPr>
                <a:t>Antwerp | 22.11.2013</a:t>
              </a:r>
            </a:p>
          </p:txBody>
        </p:sp>
        <p:pic>
          <p:nvPicPr>
            <p:cNvPr id="21" name="Picture 2" descr="C:\Research\Work\ESA\SN4\logo (2)\logo\cosray1.png"/>
            <p:cNvPicPr>
              <a:picLocks noChangeAspect="1" noChangeArrowheads="1"/>
            </p:cNvPicPr>
            <p:nvPr/>
          </p:nvPicPr>
          <p:blipFill>
            <a:blip r:embed="rId4" cstate="print"/>
            <a:srcRect/>
            <a:stretch>
              <a:fillRect/>
            </a:stretch>
          </p:blipFill>
          <p:spPr bwMode="auto">
            <a:xfrm>
              <a:off x="260132" y="6174830"/>
              <a:ext cx="1981200" cy="586273"/>
            </a:xfrm>
            <a:prstGeom prst="rect">
              <a:avLst/>
            </a:prstGeom>
            <a:noFill/>
          </p:spPr>
        </p:pic>
        <p:pic>
          <p:nvPicPr>
            <p:cNvPr id="22" name="Picture 4" descr="http://www.isnet.gr/images/logo.jpg"/>
            <p:cNvPicPr>
              <a:picLocks noChangeAspect="1" noChangeArrowheads="1"/>
            </p:cNvPicPr>
            <p:nvPr/>
          </p:nvPicPr>
          <p:blipFill>
            <a:blip r:embed="rId5" cstate="print"/>
            <a:srcRect/>
            <a:stretch>
              <a:fillRect/>
            </a:stretch>
          </p:blipFill>
          <p:spPr bwMode="auto">
            <a:xfrm>
              <a:off x="7194332" y="6174830"/>
              <a:ext cx="1676400" cy="553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23" name="Straight Connector 22"/>
            <p:cNvCxnSpPr/>
            <p:nvPr/>
          </p:nvCxnSpPr>
          <p:spPr>
            <a:xfrm>
              <a:off x="0" y="603819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798513"/>
          </a:xfrm>
          <a:prstGeom prst="rect">
            <a:avLst/>
          </a:prstGeom>
          <a:solidFill>
            <a:srgbClr val="D9D9D9"/>
          </a:solidFill>
          <a:ln w="9525">
            <a:noFill/>
            <a:round/>
            <a:headEnd/>
            <a:tailEnd/>
          </a:ln>
        </p:spPr>
        <p:txBody>
          <a:bodyPr wrap="none"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b="1" dirty="0" smtClean="0">
                <a:solidFill>
                  <a:srgbClr val="FF0000"/>
                </a:solidFill>
                <a:latin typeface="Calibri" pitchFamily="34" charset="0"/>
              </a:rPr>
              <a:t>Validation of the GLE Alert Plus</a:t>
            </a:r>
            <a:endParaRPr lang="en-GB" sz="3600" b="1" dirty="0">
              <a:solidFill>
                <a:srgbClr val="FF0000"/>
              </a:solidFill>
              <a:latin typeface="Calibri" pitchFamily="34" charset="0"/>
            </a:endParaRPr>
          </a:p>
        </p:txBody>
      </p:sp>
      <p:sp>
        <p:nvSpPr>
          <p:cNvPr id="5" name="4 - Ορθογώνιο"/>
          <p:cNvSpPr/>
          <p:nvPr/>
        </p:nvSpPr>
        <p:spPr>
          <a:xfrm>
            <a:off x="-12700" y="685800"/>
            <a:ext cx="9156700" cy="647700"/>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sz="2400" b="1" dirty="0">
              <a:solidFill>
                <a:schemeClr val="bg1"/>
              </a:solidFill>
              <a:effectLst>
                <a:outerShdw blurRad="38100" dist="38100" dir="2700000" algn="tl">
                  <a:srgbClr val="000000">
                    <a:alpha val="43137"/>
                  </a:srgbClr>
                </a:outerShdw>
              </a:effectLst>
              <a:ea typeface="ＭＳ Ｐゴシック" pitchFamily="34" charset="-128"/>
            </a:endParaRPr>
          </a:p>
          <a:p>
            <a:pPr lvl="0" algn="ctr">
              <a:defRPr/>
            </a:pPr>
            <a:r>
              <a:rPr lang="en-US" sz="2400" b="1" dirty="0" smtClean="0">
                <a:solidFill>
                  <a:schemeClr val="bg1"/>
                </a:solidFill>
                <a:effectLst>
                  <a:outerShdw blurRad="38100" dist="38100" dir="2700000" algn="tl">
                    <a:srgbClr val="000000">
                      <a:alpha val="43137"/>
                    </a:srgbClr>
                  </a:outerShdw>
                </a:effectLst>
                <a:ea typeface="ＭＳ Ｐゴシック" pitchFamily="34" charset="-128"/>
              </a:rPr>
              <a:t>A0. Archived data: </a:t>
            </a:r>
            <a:r>
              <a:rPr lang="en-US" sz="2400" b="1" i="1" dirty="0" smtClean="0">
                <a:solidFill>
                  <a:schemeClr val="bg1"/>
                </a:solidFill>
                <a:effectLst>
                  <a:outerShdw blurRad="38100" dist="38100" dir="2700000" algn="tl">
                    <a:srgbClr val="000000">
                      <a:alpha val="43137"/>
                    </a:srgbClr>
                  </a:outerShdw>
                </a:effectLst>
                <a:ea typeface="ＭＳ Ｐゴシック" pitchFamily="34" charset="-128"/>
              </a:rPr>
              <a:t>Sample used in the analysis</a:t>
            </a:r>
            <a:endParaRPr lang="en-US" sz="2400" b="1" i="1" dirty="0">
              <a:solidFill>
                <a:schemeClr val="bg1"/>
              </a:solidFill>
              <a:effectLst>
                <a:outerShdw blurRad="38100" dist="38100" dir="2700000" algn="tl">
                  <a:srgbClr val="000000">
                    <a:alpha val="43137"/>
                  </a:srgbClr>
                </a:outerShdw>
              </a:effectLst>
              <a:ea typeface="ＭＳ Ｐゴシック" pitchFamily="34" charset="-128"/>
            </a:endParaRPr>
          </a:p>
          <a:p>
            <a:pPr algn="ctr">
              <a:defRPr/>
            </a:pPr>
            <a:endParaRPr lang="en-US" dirty="0"/>
          </a:p>
        </p:txBody>
      </p:sp>
      <p:pic>
        <p:nvPicPr>
          <p:cNvPr id="119810" name="Picture 2" descr="http://spaceweather.uma.es/images/figura1bc.JPG"/>
          <p:cNvPicPr>
            <a:picLocks noChangeAspect="1" noChangeArrowheads="1"/>
          </p:cNvPicPr>
          <p:nvPr/>
        </p:nvPicPr>
        <p:blipFill>
          <a:blip r:embed="rId3" cstate="print"/>
          <a:srcRect/>
          <a:stretch>
            <a:fillRect/>
          </a:stretch>
        </p:blipFill>
        <p:spPr bwMode="auto">
          <a:xfrm>
            <a:off x="152400" y="2133600"/>
            <a:ext cx="2895600" cy="2286000"/>
          </a:xfrm>
          <a:prstGeom prst="rect">
            <a:avLst/>
          </a:prstGeom>
          <a:noFill/>
        </p:spPr>
      </p:pic>
      <p:pic>
        <p:nvPicPr>
          <p:cNvPr id="119811" name="Picture 3"/>
          <p:cNvPicPr>
            <a:picLocks noChangeAspect="1" noChangeArrowheads="1"/>
          </p:cNvPicPr>
          <p:nvPr/>
        </p:nvPicPr>
        <p:blipFill>
          <a:blip r:embed="rId4" cstate="print"/>
          <a:srcRect/>
          <a:stretch>
            <a:fillRect/>
          </a:stretch>
        </p:blipFill>
        <p:spPr bwMode="auto">
          <a:xfrm>
            <a:off x="3124200" y="2057400"/>
            <a:ext cx="5943600" cy="2478344"/>
          </a:xfrm>
          <a:prstGeom prst="rect">
            <a:avLst/>
          </a:prstGeom>
          <a:noFill/>
          <a:ln w="9525">
            <a:noFill/>
            <a:miter lim="800000"/>
            <a:headEnd/>
            <a:tailEnd/>
          </a:ln>
        </p:spPr>
      </p:pic>
      <p:sp>
        <p:nvSpPr>
          <p:cNvPr id="14" name="Rectangle 2"/>
          <p:cNvSpPr>
            <a:spLocks noChangeArrowheads="1"/>
          </p:cNvSpPr>
          <p:nvPr/>
        </p:nvSpPr>
        <p:spPr bwMode="auto">
          <a:xfrm>
            <a:off x="152400" y="5605046"/>
            <a:ext cx="2280432" cy="338554"/>
          </a:xfrm>
          <a:prstGeom prst="rect">
            <a:avLst/>
          </a:prstGeom>
        </p:spPr>
        <p:txBody>
          <a:bodyPr wrap="none">
            <a:spAutoFit/>
          </a:bodyPr>
          <a:lstStyle/>
          <a:p>
            <a:r>
              <a:rPr lang="en-US" sz="1600" i="1" dirty="0" err="1" smtClean="0">
                <a:latin typeface="Calibri" pitchFamily="34" charset="0"/>
              </a:rPr>
              <a:t>Souvatzoglou</a:t>
            </a:r>
            <a:r>
              <a:rPr lang="en-US" sz="1600" i="1" dirty="0" smtClean="0">
                <a:latin typeface="Calibri" pitchFamily="34" charset="0"/>
              </a:rPr>
              <a:t> </a:t>
            </a:r>
            <a:r>
              <a:rPr lang="en-US" sz="1600" i="1" dirty="0">
                <a:latin typeface="Calibri" pitchFamily="34" charset="0"/>
              </a:rPr>
              <a:t>et al., </a:t>
            </a:r>
            <a:r>
              <a:rPr lang="en-US" sz="1600" i="1" dirty="0" smtClean="0">
                <a:latin typeface="Calibri" pitchFamily="34" charset="0"/>
              </a:rPr>
              <a:t>2013</a:t>
            </a:r>
            <a:endParaRPr lang="el-GR" sz="1600" i="1" dirty="0"/>
          </a:p>
        </p:txBody>
      </p:sp>
      <p:sp>
        <p:nvSpPr>
          <p:cNvPr id="15" name="Rectangle 14"/>
          <p:cNvSpPr/>
          <p:nvPr/>
        </p:nvSpPr>
        <p:spPr>
          <a:xfrm>
            <a:off x="990600" y="1524000"/>
            <a:ext cx="6781800" cy="369332"/>
          </a:xfrm>
          <a:prstGeom prst="rect">
            <a:avLst/>
          </a:prstGeom>
        </p:spPr>
        <p:txBody>
          <a:bodyPr wrap="square">
            <a:spAutoFit/>
          </a:bodyPr>
          <a:lstStyle/>
          <a:p>
            <a:r>
              <a:rPr lang="en-US" dirty="0" smtClean="0">
                <a:latin typeface="Calibri" pitchFamily="34" charset="0"/>
              </a:rPr>
              <a:t>- Our </a:t>
            </a:r>
            <a:r>
              <a:rPr lang="en-US" b="1" dirty="0" smtClean="0">
                <a:solidFill>
                  <a:srgbClr val="FF0000"/>
                </a:solidFill>
                <a:effectLst>
                  <a:outerShdw blurRad="38100" dist="38100" dir="2700000" algn="tl">
                    <a:srgbClr val="000000">
                      <a:alpha val="43137"/>
                    </a:srgbClr>
                  </a:outerShdw>
                </a:effectLst>
                <a:latin typeface="Calibri" pitchFamily="34" charset="0"/>
              </a:rPr>
              <a:t>sample </a:t>
            </a:r>
            <a:r>
              <a:rPr lang="en-US" dirty="0" smtClean="0">
                <a:latin typeface="Calibri" pitchFamily="34" charset="0"/>
              </a:rPr>
              <a:t>consists of </a:t>
            </a:r>
            <a:r>
              <a:rPr lang="en-US" b="1" dirty="0" smtClean="0">
                <a:latin typeface="Calibri" pitchFamily="34" charset="0"/>
              </a:rPr>
              <a:t>13 GLEs </a:t>
            </a:r>
            <a:r>
              <a:rPr lang="en-US" dirty="0" smtClean="0">
                <a:latin typeface="Calibri" pitchFamily="34" charset="0"/>
              </a:rPr>
              <a:t>recorded by NMs from </a:t>
            </a:r>
            <a:r>
              <a:rPr lang="en-US" b="1" dirty="0" smtClean="0">
                <a:latin typeface="Calibri" pitchFamily="34" charset="0"/>
              </a:rPr>
              <a:t>2000</a:t>
            </a:r>
            <a:r>
              <a:rPr lang="en-US" dirty="0" smtClean="0">
                <a:latin typeface="Calibri" pitchFamily="34" charset="0"/>
              </a:rPr>
              <a:t> to </a:t>
            </a:r>
            <a:r>
              <a:rPr lang="en-US" b="1" dirty="0" smtClean="0">
                <a:latin typeface="Calibri" pitchFamily="34" charset="0"/>
              </a:rPr>
              <a:t>2013</a:t>
            </a:r>
            <a:endParaRPr lang="el-GR" b="1" dirty="0"/>
          </a:p>
        </p:txBody>
      </p:sp>
      <p:sp>
        <p:nvSpPr>
          <p:cNvPr id="16" name="Rectangle 15"/>
          <p:cNvSpPr/>
          <p:nvPr/>
        </p:nvSpPr>
        <p:spPr>
          <a:xfrm>
            <a:off x="457200" y="4639270"/>
            <a:ext cx="8534400" cy="923330"/>
          </a:xfrm>
          <a:prstGeom prst="rect">
            <a:avLst/>
          </a:prstGeom>
        </p:spPr>
        <p:txBody>
          <a:bodyPr wrap="square">
            <a:spAutoFit/>
          </a:bodyPr>
          <a:lstStyle/>
          <a:p>
            <a:pPr algn="just"/>
            <a:r>
              <a:rPr lang="en-US" dirty="0" smtClean="0">
                <a:latin typeface="Calibri" pitchFamily="34" charset="0"/>
              </a:rPr>
              <a:t>- We have implemented a </a:t>
            </a:r>
            <a:r>
              <a:rPr lang="en-US" b="1" dirty="0" smtClean="0">
                <a:latin typeface="Calibri" pitchFamily="34" charset="0"/>
              </a:rPr>
              <a:t>concatenated database </a:t>
            </a:r>
            <a:r>
              <a:rPr lang="en-US" dirty="0" smtClean="0">
                <a:latin typeface="Calibri" pitchFamily="34" charset="0"/>
              </a:rPr>
              <a:t>of NM data, including all available recordings of </a:t>
            </a:r>
            <a:r>
              <a:rPr lang="en-US" b="1" dirty="0" smtClean="0">
                <a:solidFill>
                  <a:srgbClr val="FF0000"/>
                </a:solidFill>
                <a:latin typeface="Calibri" pitchFamily="34" charset="0"/>
              </a:rPr>
              <a:t>NMDB</a:t>
            </a:r>
            <a:r>
              <a:rPr lang="en-US" dirty="0" smtClean="0">
                <a:latin typeface="Calibri" pitchFamily="34" charset="0"/>
              </a:rPr>
              <a:t>. For the missing records (i.e. measurements not included in NMDB) we have downloaded the data ourselves </a:t>
            </a:r>
            <a:r>
              <a:rPr lang="en-US" b="1" dirty="0" smtClean="0">
                <a:solidFill>
                  <a:srgbClr val="FF0000"/>
                </a:solidFill>
                <a:latin typeface="Calibri" pitchFamily="34" charset="0"/>
              </a:rPr>
              <a:t>from the PIs websites</a:t>
            </a:r>
            <a:r>
              <a:rPr lang="en-US" dirty="0" smtClean="0">
                <a:latin typeface="Calibri" pitchFamily="34" charset="0"/>
              </a:rPr>
              <a:t>.</a:t>
            </a:r>
            <a:endParaRPr lang="el-GR" dirty="0"/>
          </a:p>
        </p:txBody>
      </p:sp>
      <p:grpSp>
        <p:nvGrpSpPr>
          <p:cNvPr id="17" name="Group 16"/>
          <p:cNvGrpSpPr/>
          <p:nvPr/>
        </p:nvGrpSpPr>
        <p:grpSpPr>
          <a:xfrm>
            <a:off x="0" y="6038196"/>
            <a:ext cx="9144000" cy="722907"/>
            <a:chOff x="0" y="6038196"/>
            <a:chExt cx="9144000" cy="722907"/>
          </a:xfrm>
        </p:grpSpPr>
        <p:sp>
          <p:nvSpPr>
            <p:cNvPr id="18" name="TextBox 19"/>
            <p:cNvSpPr txBox="1">
              <a:spLocks noChangeArrowheads="1"/>
            </p:cNvSpPr>
            <p:nvPr/>
          </p:nvSpPr>
          <p:spPr bwMode="auto">
            <a:xfrm>
              <a:off x="2819400" y="6172200"/>
              <a:ext cx="3886200" cy="584775"/>
            </a:xfrm>
            <a:prstGeom prst="rect">
              <a:avLst/>
            </a:prstGeom>
            <a:noFill/>
            <a:ln w="9525">
              <a:noFill/>
              <a:miter lim="800000"/>
              <a:headEnd/>
              <a:tailEnd/>
            </a:ln>
          </p:spPr>
          <p:txBody>
            <a:bodyPr wrap="square">
              <a:spAutoFit/>
            </a:bodyPr>
            <a:lstStyle/>
            <a:p>
              <a:pPr algn="just">
                <a:defRPr/>
              </a:pPr>
              <a:r>
                <a:rPr lang="en-US" sz="1600" b="1" dirty="0" smtClean="0">
                  <a:solidFill>
                    <a:schemeClr val="accent1">
                      <a:lumMod val="50000"/>
                    </a:schemeClr>
                  </a:solidFill>
                  <a:latin typeface="Pristina" pitchFamily="66" charset="0"/>
                </a:rPr>
                <a:t>ESWW10 Session 13 ,Cosmic Ray Detectors</a:t>
              </a:r>
            </a:p>
            <a:p>
              <a:pPr algn="ctr">
                <a:defRPr/>
              </a:pPr>
              <a:r>
                <a:rPr lang="en-US" sz="1600" b="1" dirty="0" smtClean="0">
                  <a:latin typeface="Pristina" pitchFamily="66" charset="0"/>
                </a:rPr>
                <a:t>Antwerp | 22.11.2013</a:t>
              </a:r>
            </a:p>
          </p:txBody>
        </p:sp>
        <p:pic>
          <p:nvPicPr>
            <p:cNvPr id="19" name="Picture 2" descr="C:\Research\Work\ESA\SN4\logo (2)\logo\cosray1.png"/>
            <p:cNvPicPr>
              <a:picLocks noChangeAspect="1" noChangeArrowheads="1"/>
            </p:cNvPicPr>
            <p:nvPr/>
          </p:nvPicPr>
          <p:blipFill>
            <a:blip r:embed="rId5" cstate="print"/>
            <a:srcRect/>
            <a:stretch>
              <a:fillRect/>
            </a:stretch>
          </p:blipFill>
          <p:spPr bwMode="auto">
            <a:xfrm>
              <a:off x="260132" y="6174830"/>
              <a:ext cx="1981200" cy="586273"/>
            </a:xfrm>
            <a:prstGeom prst="rect">
              <a:avLst/>
            </a:prstGeom>
            <a:noFill/>
          </p:spPr>
        </p:pic>
        <p:pic>
          <p:nvPicPr>
            <p:cNvPr id="20" name="Picture 4" descr="http://www.isnet.gr/images/logo.jpg"/>
            <p:cNvPicPr>
              <a:picLocks noChangeAspect="1" noChangeArrowheads="1"/>
            </p:cNvPicPr>
            <p:nvPr/>
          </p:nvPicPr>
          <p:blipFill>
            <a:blip r:embed="rId6" cstate="print"/>
            <a:srcRect/>
            <a:stretch>
              <a:fillRect/>
            </a:stretch>
          </p:blipFill>
          <p:spPr bwMode="auto">
            <a:xfrm>
              <a:off x="7194332" y="6174830"/>
              <a:ext cx="1676400" cy="553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21" name="Straight Connector 20"/>
            <p:cNvCxnSpPr/>
            <p:nvPr/>
          </p:nvCxnSpPr>
          <p:spPr>
            <a:xfrm>
              <a:off x="0" y="603819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798513"/>
          </a:xfrm>
          <a:prstGeom prst="rect">
            <a:avLst/>
          </a:prstGeom>
          <a:solidFill>
            <a:srgbClr val="D9D9D9"/>
          </a:solidFill>
          <a:ln w="9525">
            <a:noFill/>
            <a:round/>
            <a:headEnd/>
            <a:tailEnd/>
          </a:ln>
        </p:spPr>
        <p:txBody>
          <a:bodyPr wrap="none"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b="1" dirty="0" smtClean="0">
                <a:solidFill>
                  <a:srgbClr val="FF0000"/>
                </a:solidFill>
                <a:latin typeface="Calibri" pitchFamily="34" charset="0"/>
              </a:rPr>
              <a:t>Validation of the GLE Alert Plus</a:t>
            </a:r>
            <a:endParaRPr lang="en-GB" sz="3600" b="1" dirty="0">
              <a:solidFill>
                <a:srgbClr val="FF0000"/>
              </a:solidFill>
              <a:latin typeface="Calibri" pitchFamily="34" charset="0"/>
            </a:endParaRPr>
          </a:p>
        </p:txBody>
      </p:sp>
      <p:sp>
        <p:nvSpPr>
          <p:cNvPr id="5" name="4 - Ορθογώνιο"/>
          <p:cNvSpPr/>
          <p:nvPr/>
        </p:nvSpPr>
        <p:spPr>
          <a:xfrm>
            <a:off x="-12700" y="685800"/>
            <a:ext cx="9156700" cy="647700"/>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sz="2400" b="1" dirty="0">
              <a:solidFill>
                <a:schemeClr val="bg1"/>
              </a:solidFill>
              <a:effectLst>
                <a:outerShdw blurRad="38100" dist="38100" dir="2700000" algn="tl">
                  <a:srgbClr val="000000">
                    <a:alpha val="43137"/>
                  </a:srgbClr>
                </a:outerShdw>
              </a:effectLst>
              <a:ea typeface="ＭＳ Ｐゴシック" pitchFamily="34" charset="-128"/>
            </a:endParaRPr>
          </a:p>
          <a:p>
            <a:pPr lvl="0" algn="ctr">
              <a:defRPr/>
            </a:pPr>
            <a:r>
              <a:rPr lang="en-US" sz="2400" b="1" dirty="0" smtClean="0">
                <a:solidFill>
                  <a:schemeClr val="bg1"/>
                </a:solidFill>
                <a:effectLst>
                  <a:outerShdw blurRad="38100" dist="38100" dir="2700000" algn="tl">
                    <a:srgbClr val="000000">
                      <a:alpha val="43137"/>
                    </a:srgbClr>
                  </a:outerShdw>
                </a:effectLst>
                <a:ea typeface="ＭＳ Ｐゴシック" pitchFamily="34" charset="-128"/>
              </a:rPr>
              <a:t>A0. Archived data: </a:t>
            </a:r>
            <a:r>
              <a:rPr lang="en-US" sz="2400" b="1" i="1" dirty="0" smtClean="0">
                <a:solidFill>
                  <a:schemeClr val="bg1"/>
                </a:solidFill>
                <a:effectLst>
                  <a:outerShdw blurRad="38100" dist="38100" dir="2700000" algn="tl">
                    <a:srgbClr val="000000">
                      <a:alpha val="43137"/>
                    </a:srgbClr>
                  </a:outerShdw>
                </a:effectLst>
                <a:ea typeface="ＭＳ Ｐゴシック" pitchFamily="34" charset="-128"/>
              </a:rPr>
              <a:t>GLEs spotted by GLE Alert Plus</a:t>
            </a:r>
            <a:endParaRPr lang="en-US" sz="2400" b="1" i="1" dirty="0">
              <a:solidFill>
                <a:schemeClr val="bg1"/>
              </a:solidFill>
              <a:effectLst>
                <a:outerShdw blurRad="38100" dist="38100" dir="2700000" algn="tl">
                  <a:srgbClr val="000000">
                    <a:alpha val="43137"/>
                  </a:srgbClr>
                </a:outerShdw>
              </a:effectLst>
              <a:ea typeface="ＭＳ Ｐゴシック" pitchFamily="34" charset="-128"/>
            </a:endParaRPr>
          </a:p>
          <a:p>
            <a:pPr algn="ctr">
              <a:defRPr/>
            </a:pPr>
            <a:endParaRPr lang="en-US" dirty="0"/>
          </a:p>
        </p:txBody>
      </p:sp>
      <p:sp>
        <p:nvSpPr>
          <p:cNvPr id="11" name="Rectangle 2"/>
          <p:cNvSpPr>
            <a:spLocks noChangeArrowheads="1"/>
          </p:cNvSpPr>
          <p:nvPr/>
        </p:nvSpPr>
        <p:spPr bwMode="auto">
          <a:xfrm>
            <a:off x="6248400" y="5562600"/>
            <a:ext cx="2585809" cy="338554"/>
          </a:xfrm>
          <a:prstGeom prst="rect">
            <a:avLst/>
          </a:prstGeom>
        </p:spPr>
        <p:txBody>
          <a:bodyPr wrap="square">
            <a:spAutoFit/>
          </a:bodyPr>
          <a:lstStyle/>
          <a:p>
            <a:r>
              <a:rPr lang="en-US" sz="1600" i="1" dirty="0" err="1" smtClean="0">
                <a:latin typeface="Calibri" pitchFamily="34" charset="0"/>
              </a:rPr>
              <a:t>Souvatzoglou</a:t>
            </a:r>
            <a:r>
              <a:rPr lang="en-US" sz="1600" i="1" dirty="0" smtClean="0">
                <a:latin typeface="Calibri" pitchFamily="34" charset="0"/>
              </a:rPr>
              <a:t>  et </a:t>
            </a:r>
            <a:r>
              <a:rPr lang="en-US" sz="1600" i="1" dirty="0">
                <a:latin typeface="Calibri" pitchFamily="34" charset="0"/>
              </a:rPr>
              <a:t>al., </a:t>
            </a:r>
            <a:r>
              <a:rPr lang="en-US" sz="1600" i="1" dirty="0" smtClean="0">
                <a:latin typeface="Calibri" pitchFamily="34" charset="0"/>
              </a:rPr>
              <a:t> 2013</a:t>
            </a:r>
            <a:endParaRPr lang="el-GR" sz="1600" i="1" dirty="0"/>
          </a:p>
        </p:txBody>
      </p:sp>
      <p:sp>
        <p:nvSpPr>
          <p:cNvPr id="12" name="Rectangle 11"/>
          <p:cNvSpPr/>
          <p:nvPr/>
        </p:nvSpPr>
        <p:spPr>
          <a:xfrm>
            <a:off x="4724400" y="1828800"/>
            <a:ext cx="4114800" cy="1477328"/>
          </a:xfrm>
          <a:prstGeom prst="rect">
            <a:avLst/>
          </a:prstGeom>
        </p:spPr>
        <p:txBody>
          <a:bodyPr wrap="square">
            <a:spAutoFit/>
          </a:bodyPr>
          <a:lstStyle/>
          <a:p>
            <a:pPr algn="just"/>
            <a:r>
              <a:rPr lang="en-US" dirty="0" smtClean="0"/>
              <a:t> </a:t>
            </a:r>
            <a:r>
              <a:rPr lang="en-US" b="1" dirty="0" smtClean="0">
                <a:solidFill>
                  <a:srgbClr val="FF0000"/>
                </a:solidFill>
                <a:effectLst>
                  <a:outerShdw blurRad="38100" dist="38100" dir="2700000" algn="tl">
                    <a:srgbClr val="000000">
                      <a:alpha val="43137"/>
                    </a:srgbClr>
                  </a:outerShdw>
                </a:effectLst>
              </a:rPr>
              <a:t>GLE Alert Plus </a:t>
            </a:r>
            <a:r>
              <a:rPr lang="en-US" dirty="0" smtClean="0"/>
              <a:t>has been tested against historical records from January 2000 to December 2012. In </a:t>
            </a:r>
            <a:r>
              <a:rPr lang="en-US" b="1" dirty="0" smtClean="0">
                <a:solidFill>
                  <a:srgbClr val="FF0000"/>
                </a:solidFill>
              </a:rPr>
              <a:t>12/13</a:t>
            </a:r>
            <a:r>
              <a:rPr lang="en-US" dirty="0" smtClean="0"/>
              <a:t> GLE cases </a:t>
            </a:r>
            <a:r>
              <a:rPr lang="en-US" b="1" dirty="0" smtClean="0">
                <a:solidFill>
                  <a:srgbClr val="FF0000"/>
                </a:solidFill>
                <a:effectLst>
                  <a:outerShdw blurRad="38100" dist="38100" dir="2700000" algn="tl">
                    <a:srgbClr val="000000">
                      <a:alpha val="43137"/>
                    </a:srgbClr>
                  </a:outerShdw>
                </a:effectLst>
              </a:rPr>
              <a:t>GLE Alert Plus</a:t>
            </a:r>
            <a:r>
              <a:rPr lang="en-US" b="1" dirty="0" smtClean="0">
                <a:effectLst>
                  <a:outerShdw blurRad="38100" dist="38100" dir="2700000" algn="tl">
                    <a:srgbClr val="000000">
                      <a:alpha val="43137"/>
                    </a:srgbClr>
                  </a:outerShdw>
                </a:effectLst>
              </a:rPr>
              <a:t> </a:t>
            </a:r>
            <a:r>
              <a:rPr lang="en-US" dirty="0" smtClean="0"/>
              <a:t>issued alarm signals </a:t>
            </a:r>
            <a:r>
              <a:rPr lang="en-US" b="1" dirty="0" smtClean="0">
                <a:solidFill>
                  <a:srgbClr val="FF0000"/>
                </a:solidFill>
                <a:effectLst>
                  <a:outerShdw blurRad="38100" dist="38100" dir="2700000" algn="tl">
                    <a:srgbClr val="000000">
                      <a:alpha val="43137"/>
                    </a:srgbClr>
                  </a:outerShdw>
                </a:effectLst>
              </a:rPr>
              <a:t>very close to the initiation of the GLE event</a:t>
            </a:r>
            <a:r>
              <a:rPr lang="en-US" b="1" dirty="0" smtClean="0">
                <a:effectLst>
                  <a:outerShdw blurRad="38100" dist="38100" dir="2700000" algn="tl">
                    <a:srgbClr val="000000">
                      <a:alpha val="43137"/>
                    </a:srgbClr>
                  </a:outerShdw>
                </a:effectLst>
              </a:rPr>
              <a:t>.</a:t>
            </a:r>
            <a:endParaRPr lang="el-GR" b="1" dirty="0">
              <a:effectLst>
                <a:outerShdw blurRad="38100" dist="38100" dir="2700000" algn="tl">
                  <a:srgbClr val="000000">
                    <a:alpha val="43137"/>
                  </a:srgbClr>
                </a:outerShdw>
              </a:effectLst>
            </a:endParaRPr>
          </a:p>
        </p:txBody>
      </p:sp>
      <p:sp>
        <p:nvSpPr>
          <p:cNvPr id="13" name="Rectangle 12"/>
          <p:cNvSpPr/>
          <p:nvPr/>
        </p:nvSpPr>
        <p:spPr>
          <a:xfrm>
            <a:off x="4876800" y="3733800"/>
            <a:ext cx="3657600" cy="646331"/>
          </a:xfrm>
          <a:prstGeom prst="rect">
            <a:avLst/>
          </a:prstGeom>
        </p:spPr>
        <p:txBody>
          <a:bodyPr wrap="square">
            <a:spAutoFit/>
          </a:bodyPr>
          <a:lstStyle/>
          <a:p>
            <a:pPr algn="just"/>
            <a:r>
              <a:rPr lang="en-US" dirty="0" smtClean="0"/>
              <a:t> </a:t>
            </a:r>
            <a:r>
              <a:rPr lang="en-US" b="1" dirty="0" smtClean="0">
                <a:solidFill>
                  <a:srgbClr val="FF0000"/>
                </a:solidFill>
                <a:effectLst>
                  <a:outerShdw blurRad="38100" dist="38100" dir="2700000" algn="tl">
                    <a:srgbClr val="000000">
                      <a:alpha val="43137"/>
                    </a:srgbClr>
                  </a:outerShdw>
                </a:effectLst>
              </a:rPr>
              <a:t>GLE Alert Plus </a:t>
            </a:r>
            <a:r>
              <a:rPr lang="en-US" b="1" i="1" dirty="0" smtClean="0"/>
              <a:t>did not </a:t>
            </a:r>
            <a:r>
              <a:rPr lang="en-US" dirty="0" smtClean="0"/>
              <a:t>issue an Alert for </a:t>
            </a:r>
            <a:r>
              <a:rPr lang="en-US" b="1" dirty="0" smtClean="0"/>
              <a:t>GLE68</a:t>
            </a:r>
            <a:r>
              <a:rPr lang="en-US" dirty="0" smtClean="0"/>
              <a:t> (17 Jan 05).</a:t>
            </a:r>
            <a:endParaRPr lang="el-GR" dirty="0"/>
          </a:p>
        </p:txBody>
      </p:sp>
      <p:sp>
        <p:nvSpPr>
          <p:cNvPr id="14" name="Rectangle 2"/>
          <p:cNvSpPr>
            <a:spLocks noChangeArrowheads="1"/>
          </p:cNvSpPr>
          <p:nvPr/>
        </p:nvSpPr>
        <p:spPr bwMode="auto">
          <a:xfrm>
            <a:off x="304800" y="5562600"/>
            <a:ext cx="2236894" cy="338554"/>
          </a:xfrm>
          <a:prstGeom prst="rect">
            <a:avLst/>
          </a:prstGeom>
        </p:spPr>
        <p:txBody>
          <a:bodyPr wrap="none">
            <a:spAutoFit/>
          </a:bodyPr>
          <a:lstStyle/>
          <a:p>
            <a:r>
              <a:rPr lang="en-US" sz="1600" i="1" dirty="0" smtClean="0">
                <a:latin typeface="Calibri" pitchFamily="34" charset="0"/>
              </a:rPr>
              <a:t>Gopalswamy </a:t>
            </a:r>
            <a:r>
              <a:rPr lang="en-US" sz="1600" i="1" dirty="0">
                <a:latin typeface="Calibri" pitchFamily="34" charset="0"/>
              </a:rPr>
              <a:t>et al., </a:t>
            </a:r>
            <a:r>
              <a:rPr lang="en-US" sz="1600" i="1" dirty="0" smtClean="0">
                <a:latin typeface="Calibri" pitchFamily="34" charset="0"/>
              </a:rPr>
              <a:t>2011</a:t>
            </a:r>
            <a:endParaRPr lang="el-GR" sz="1600" i="1" dirty="0"/>
          </a:p>
        </p:txBody>
      </p:sp>
      <p:pic>
        <p:nvPicPr>
          <p:cNvPr id="129026" name="Picture 2"/>
          <p:cNvPicPr>
            <a:picLocks noChangeAspect="1" noChangeArrowheads="1"/>
          </p:cNvPicPr>
          <p:nvPr/>
        </p:nvPicPr>
        <p:blipFill>
          <a:blip r:embed="rId3" cstate="print"/>
          <a:srcRect/>
          <a:stretch>
            <a:fillRect/>
          </a:stretch>
        </p:blipFill>
        <p:spPr bwMode="auto">
          <a:xfrm>
            <a:off x="685800" y="1447800"/>
            <a:ext cx="3777602" cy="4038600"/>
          </a:xfrm>
          <a:prstGeom prst="rect">
            <a:avLst/>
          </a:prstGeom>
          <a:noFill/>
          <a:ln w="9525">
            <a:noFill/>
            <a:miter lim="800000"/>
            <a:headEnd/>
            <a:tailEnd/>
          </a:ln>
        </p:spPr>
      </p:pic>
      <p:grpSp>
        <p:nvGrpSpPr>
          <p:cNvPr id="15" name="Group 14"/>
          <p:cNvGrpSpPr/>
          <p:nvPr/>
        </p:nvGrpSpPr>
        <p:grpSpPr>
          <a:xfrm>
            <a:off x="0" y="6038196"/>
            <a:ext cx="9144000" cy="722907"/>
            <a:chOff x="0" y="6038196"/>
            <a:chExt cx="9144000" cy="722907"/>
          </a:xfrm>
        </p:grpSpPr>
        <p:sp>
          <p:nvSpPr>
            <p:cNvPr id="16" name="TextBox 19"/>
            <p:cNvSpPr txBox="1">
              <a:spLocks noChangeArrowheads="1"/>
            </p:cNvSpPr>
            <p:nvPr/>
          </p:nvSpPr>
          <p:spPr bwMode="auto">
            <a:xfrm>
              <a:off x="2819400" y="6172200"/>
              <a:ext cx="3886200" cy="584775"/>
            </a:xfrm>
            <a:prstGeom prst="rect">
              <a:avLst/>
            </a:prstGeom>
            <a:noFill/>
            <a:ln w="9525">
              <a:noFill/>
              <a:miter lim="800000"/>
              <a:headEnd/>
              <a:tailEnd/>
            </a:ln>
          </p:spPr>
          <p:txBody>
            <a:bodyPr wrap="square">
              <a:spAutoFit/>
            </a:bodyPr>
            <a:lstStyle/>
            <a:p>
              <a:pPr algn="just">
                <a:defRPr/>
              </a:pPr>
              <a:r>
                <a:rPr lang="en-US" sz="1600" b="1" dirty="0" smtClean="0">
                  <a:solidFill>
                    <a:schemeClr val="accent1">
                      <a:lumMod val="50000"/>
                    </a:schemeClr>
                  </a:solidFill>
                  <a:latin typeface="Pristina" pitchFamily="66" charset="0"/>
                </a:rPr>
                <a:t>ESWW10 Session 13 ,Cosmic Ray Detectors</a:t>
              </a:r>
            </a:p>
            <a:p>
              <a:pPr algn="ctr">
                <a:defRPr/>
              </a:pPr>
              <a:r>
                <a:rPr lang="en-US" sz="1600" b="1" dirty="0" smtClean="0">
                  <a:latin typeface="Pristina" pitchFamily="66" charset="0"/>
                </a:rPr>
                <a:t>Antwerp | 22.11.2013</a:t>
              </a:r>
            </a:p>
          </p:txBody>
        </p:sp>
        <p:pic>
          <p:nvPicPr>
            <p:cNvPr id="17" name="Picture 2" descr="C:\Research\Work\ESA\SN4\logo (2)\logo\cosray1.png"/>
            <p:cNvPicPr>
              <a:picLocks noChangeAspect="1" noChangeArrowheads="1"/>
            </p:cNvPicPr>
            <p:nvPr/>
          </p:nvPicPr>
          <p:blipFill>
            <a:blip r:embed="rId4" cstate="print"/>
            <a:srcRect/>
            <a:stretch>
              <a:fillRect/>
            </a:stretch>
          </p:blipFill>
          <p:spPr bwMode="auto">
            <a:xfrm>
              <a:off x="260132" y="6174830"/>
              <a:ext cx="1981200" cy="586273"/>
            </a:xfrm>
            <a:prstGeom prst="rect">
              <a:avLst/>
            </a:prstGeom>
            <a:noFill/>
          </p:spPr>
        </p:pic>
        <p:pic>
          <p:nvPicPr>
            <p:cNvPr id="18" name="Picture 4" descr="http://www.isnet.gr/images/logo.jpg"/>
            <p:cNvPicPr>
              <a:picLocks noChangeAspect="1" noChangeArrowheads="1"/>
            </p:cNvPicPr>
            <p:nvPr/>
          </p:nvPicPr>
          <p:blipFill>
            <a:blip r:embed="rId5" cstate="print"/>
            <a:srcRect/>
            <a:stretch>
              <a:fillRect/>
            </a:stretch>
          </p:blipFill>
          <p:spPr bwMode="auto">
            <a:xfrm>
              <a:off x="7194332" y="6174830"/>
              <a:ext cx="1676400" cy="553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9" name="Straight Connector 18"/>
            <p:cNvCxnSpPr/>
            <p:nvPr/>
          </p:nvCxnSpPr>
          <p:spPr>
            <a:xfrm>
              <a:off x="0" y="603819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798513"/>
          </a:xfrm>
          <a:prstGeom prst="rect">
            <a:avLst/>
          </a:prstGeom>
          <a:solidFill>
            <a:srgbClr val="D9D9D9"/>
          </a:solidFill>
          <a:ln w="9525">
            <a:noFill/>
            <a:round/>
            <a:headEnd/>
            <a:tailEnd/>
          </a:ln>
        </p:spPr>
        <p:txBody>
          <a:bodyPr wrap="none"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b="1" dirty="0" smtClean="0">
                <a:solidFill>
                  <a:srgbClr val="FF0000"/>
                </a:solidFill>
                <a:latin typeface="Calibri" pitchFamily="34" charset="0"/>
              </a:rPr>
              <a:t>Validation of the GLE Alert Plus</a:t>
            </a:r>
            <a:endParaRPr lang="en-GB" sz="3600" b="1" dirty="0">
              <a:solidFill>
                <a:srgbClr val="FF0000"/>
              </a:solidFill>
              <a:latin typeface="Calibri" pitchFamily="34" charset="0"/>
            </a:endParaRPr>
          </a:p>
        </p:txBody>
      </p:sp>
      <p:sp>
        <p:nvSpPr>
          <p:cNvPr id="5" name="4 - Ορθογώνιο"/>
          <p:cNvSpPr/>
          <p:nvPr/>
        </p:nvSpPr>
        <p:spPr>
          <a:xfrm>
            <a:off x="-12700" y="685800"/>
            <a:ext cx="9156700" cy="647700"/>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sz="2400" b="1" dirty="0">
              <a:solidFill>
                <a:schemeClr val="bg1"/>
              </a:solidFill>
              <a:effectLst>
                <a:outerShdw blurRad="38100" dist="38100" dir="2700000" algn="tl">
                  <a:srgbClr val="000000">
                    <a:alpha val="43137"/>
                  </a:srgbClr>
                </a:outerShdw>
              </a:effectLst>
              <a:ea typeface="ＭＳ Ｐゴシック" pitchFamily="34" charset="-128"/>
            </a:endParaRPr>
          </a:p>
          <a:p>
            <a:pPr lvl="0" algn="ctr">
              <a:defRPr/>
            </a:pPr>
            <a:r>
              <a:rPr lang="en-US" sz="2400" b="1" dirty="0" smtClean="0">
                <a:solidFill>
                  <a:schemeClr val="bg1"/>
                </a:solidFill>
                <a:effectLst>
                  <a:outerShdw blurRad="38100" dist="38100" dir="2700000" algn="tl">
                    <a:srgbClr val="000000">
                      <a:alpha val="43137"/>
                    </a:srgbClr>
                  </a:outerShdw>
                </a:effectLst>
                <a:ea typeface="ＭＳ Ｐゴシック" pitchFamily="34" charset="-128"/>
              </a:rPr>
              <a:t>A1. Archived data: </a:t>
            </a:r>
            <a:r>
              <a:rPr lang="en-US" sz="2400" b="1" i="1" dirty="0" smtClean="0">
                <a:solidFill>
                  <a:schemeClr val="bg1"/>
                </a:solidFill>
                <a:effectLst>
                  <a:outerShdw blurRad="38100" dist="38100" dir="2700000" algn="tl">
                    <a:srgbClr val="000000">
                      <a:alpha val="43137"/>
                    </a:srgbClr>
                  </a:outerShdw>
                </a:effectLst>
                <a:ea typeface="ＭＳ Ｐゴシック" pitchFamily="34" charset="-128"/>
              </a:rPr>
              <a:t>Comparison with GOES Alert</a:t>
            </a:r>
            <a:endParaRPr lang="en-US" sz="2400" b="1" i="1" dirty="0">
              <a:solidFill>
                <a:schemeClr val="bg1"/>
              </a:solidFill>
              <a:effectLst>
                <a:outerShdw blurRad="38100" dist="38100" dir="2700000" algn="tl">
                  <a:srgbClr val="000000">
                    <a:alpha val="43137"/>
                  </a:srgbClr>
                </a:outerShdw>
              </a:effectLst>
              <a:ea typeface="ＭＳ Ｐゴシック" pitchFamily="34" charset="-128"/>
            </a:endParaRPr>
          </a:p>
          <a:p>
            <a:pPr algn="ctr">
              <a:defRPr/>
            </a:pPr>
            <a:endParaRPr lang="en-US" dirty="0"/>
          </a:p>
        </p:txBody>
      </p:sp>
      <p:pic>
        <p:nvPicPr>
          <p:cNvPr id="125954" name="Picture 2"/>
          <p:cNvPicPr>
            <a:picLocks noChangeAspect="1" noChangeArrowheads="1"/>
          </p:cNvPicPr>
          <p:nvPr/>
        </p:nvPicPr>
        <p:blipFill>
          <a:blip r:embed="rId3" cstate="print"/>
          <a:srcRect t="20413" r="48841" b="16190"/>
          <a:stretch>
            <a:fillRect/>
          </a:stretch>
        </p:blipFill>
        <p:spPr bwMode="auto">
          <a:xfrm>
            <a:off x="4572000" y="1447800"/>
            <a:ext cx="4427375" cy="3429000"/>
          </a:xfrm>
          <a:prstGeom prst="rect">
            <a:avLst/>
          </a:prstGeom>
          <a:noFill/>
          <a:ln w="9525">
            <a:noFill/>
            <a:miter lim="800000"/>
            <a:headEnd/>
            <a:tailEnd/>
          </a:ln>
        </p:spPr>
      </p:pic>
      <p:pic>
        <p:nvPicPr>
          <p:cNvPr id="125956" name="Picture 4" descr="Sample High Energy Proton Event (July 2000) Showing Alert and Continuation Messages To Be Issued"/>
          <p:cNvPicPr>
            <a:picLocks noChangeAspect="1" noChangeArrowheads="1"/>
          </p:cNvPicPr>
          <p:nvPr/>
        </p:nvPicPr>
        <p:blipFill>
          <a:blip r:embed="rId4" cstate="print"/>
          <a:srcRect/>
          <a:stretch>
            <a:fillRect/>
          </a:stretch>
        </p:blipFill>
        <p:spPr bwMode="auto">
          <a:xfrm>
            <a:off x="60976" y="1447800"/>
            <a:ext cx="4414946" cy="2514600"/>
          </a:xfrm>
          <a:prstGeom prst="rect">
            <a:avLst/>
          </a:prstGeom>
          <a:noFill/>
        </p:spPr>
      </p:pic>
      <p:graphicFrame>
        <p:nvGraphicFramePr>
          <p:cNvPr id="14" name="Table 13"/>
          <p:cNvGraphicFramePr>
            <a:graphicFrameLocks noGrp="1"/>
          </p:cNvGraphicFramePr>
          <p:nvPr/>
        </p:nvGraphicFramePr>
        <p:xfrm>
          <a:off x="139146" y="4191000"/>
          <a:ext cx="4343400" cy="1706880"/>
        </p:xfrm>
        <a:graphic>
          <a:graphicData uri="http://schemas.openxmlformats.org/drawingml/2006/table">
            <a:tbl>
              <a:tblPr firstRow="1" firstCol="1" bandRow="1">
                <a:tableStyleId>{46F890A9-2807-4EBB-B81D-B2AA78EC7F39}</a:tableStyleId>
              </a:tblPr>
              <a:tblGrid>
                <a:gridCol w="2215134"/>
                <a:gridCol w="2128266"/>
              </a:tblGrid>
              <a:tr h="0">
                <a:tc>
                  <a:txBody>
                    <a:bodyPr/>
                    <a:lstStyle/>
                    <a:p>
                      <a:pPr algn="ctr"/>
                      <a:r>
                        <a:rPr lang="en-US" sz="1600" b="1" dirty="0"/>
                        <a:t>NOAA Scale for </a:t>
                      </a:r>
                      <a:br>
                        <a:rPr lang="en-US" sz="1600" b="1" dirty="0"/>
                      </a:br>
                      <a:r>
                        <a:rPr lang="en-US" sz="1600" b="1" dirty="0"/>
                        <a:t>Solar Radiation Storms</a:t>
                      </a:r>
                    </a:p>
                  </a:txBody>
                  <a:tcPr marL="0" marR="0" marT="0" marB="0" anchor="ctr"/>
                </a:tc>
                <a:tc>
                  <a:txBody>
                    <a:bodyPr/>
                    <a:lstStyle/>
                    <a:p>
                      <a:pPr algn="ctr"/>
                      <a:r>
                        <a:rPr lang="en-US" sz="1600" b="1"/>
                        <a:t>Proton 10 MeV Integral Flux exceeds</a:t>
                      </a:r>
                    </a:p>
                  </a:txBody>
                  <a:tcPr marL="0" marR="0" marT="0" marB="0" anchor="ctr"/>
                </a:tc>
              </a:tr>
              <a:tr h="0">
                <a:tc>
                  <a:txBody>
                    <a:bodyPr/>
                    <a:lstStyle/>
                    <a:p>
                      <a:pPr algn="ctr"/>
                      <a:r>
                        <a:rPr lang="en-US" sz="1600" b="1" dirty="0"/>
                        <a:t>S5 - Extreme</a:t>
                      </a:r>
                    </a:p>
                  </a:txBody>
                  <a:tcPr marL="0" marR="0" marT="0" marB="0" anchor="ctr"/>
                </a:tc>
                <a:tc>
                  <a:txBody>
                    <a:bodyPr/>
                    <a:lstStyle/>
                    <a:p>
                      <a:pPr algn="ctr"/>
                      <a:r>
                        <a:rPr lang="en-US" sz="1600" b="1"/>
                        <a:t>100,000 pfu</a:t>
                      </a:r>
                    </a:p>
                  </a:txBody>
                  <a:tcPr marL="0" marR="0" marT="0" marB="0" anchor="ctr"/>
                </a:tc>
              </a:tr>
              <a:tr h="0">
                <a:tc>
                  <a:txBody>
                    <a:bodyPr/>
                    <a:lstStyle/>
                    <a:p>
                      <a:pPr algn="ctr"/>
                      <a:r>
                        <a:rPr lang="en-US" sz="1600" b="1" dirty="0"/>
                        <a:t>S4 - Severe</a:t>
                      </a:r>
                    </a:p>
                  </a:txBody>
                  <a:tcPr marL="0" marR="0" marT="0" marB="0" anchor="ctr"/>
                </a:tc>
                <a:tc>
                  <a:txBody>
                    <a:bodyPr/>
                    <a:lstStyle/>
                    <a:p>
                      <a:pPr algn="ctr"/>
                      <a:r>
                        <a:rPr lang="en-US" sz="1600" b="1"/>
                        <a:t>10,000 pfu</a:t>
                      </a:r>
                    </a:p>
                  </a:txBody>
                  <a:tcPr marL="0" marR="0" marT="0" marB="0" anchor="ctr"/>
                </a:tc>
              </a:tr>
              <a:tr h="0">
                <a:tc>
                  <a:txBody>
                    <a:bodyPr/>
                    <a:lstStyle/>
                    <a:p>
                      <a:pPr algn="ctr"/>
                      <a:r>
                        <a:rPr lang="en-US" sz="1600" b="1" dirty="0"/>
                        <a:t>S3 - Strong</a:t>
                      </a:r>
                    </a:p>
                  </a:txBody>
                  <a:tcPr marL="0" marR="0" marT="0" marB="0" anchor="ctr"/>
                </a:tc>
                <a:tc>
                  <a:txBody>
                    <a:bodyPr/>
                    <a:lstStyle/>
                    <a:p>
                      <a:pPr algn="ctr"/>
                      <a:r>
                        <a:rPr lang="en-US" sz="1600" b="1"/>
                        <a:t>1,000 pfu</a:t>
                      </a:r>
                    </a:p>
                  </a:txBody>
                  <a:tcPr marL="0" marR="0" marT="0" marB="0" anchor="ctr"/>
                </a:tc>
              </a:tr>
              <a:tr h="0">
                <a:tc>
                  <a:txBody>
                    <a:bodyPr/>
                    <a:lstStyle/>
                    <a:p>
                      <a:pPr algn="ctr"/>
                      <a:r>
                        <a:rPr lang="en-US" sz="1600" b="1" dirty="0"/>
                        <a:t>S2 - Moderate</a:t>
                      </a:r>
                    </a:p>
                  </a:txBody>
                  <a:tcPr marL="0" marR="0" marT="0" marB="0" anchor="ctr"/>
                </a:tc>
                <a:tc>
                  <a:txBody>
                    <a:bodyPr/>
                    <a:lstStyle/>
                    <a:p>
                      <a:pPr algn="ctr"/>
                      <a:r>
                        <a:rPr lang="en-US" sz="1600" b="1" dirty="0"/>
                        <a:t>100 </a:t>
                      </a:r>
                      <a:r>
                        <a:rPr lang="en-US" sz="1600" b="1" dirty="0" err="1"/>
                        <a:t>pfu</a:t>
                      </a:r>
                      <a:endParaRPr lang="en-US" sz="1600" b="1" dirty="0"/>
                    </a:p>
                  </a:txBody>
                  <a:tcPr marL="0" marR="0" marT="0" marB="0" anchor="ctr"/>
                </a:tc>
              </a:tr>
              <a:tr h="0">
                <a:tc>
                  <a:txBody>
                    <a:bodyPr/>
                    <a:lstStyle/>
                    <a:p>
                      <a:pPr algn="ctr"/>
                      <a:r>
                        <a:rPr lang="en-US" sz="1600" b="1"/>
                        <a:t>S1 - Minor</a:t>
                      </a:r>
                    </a:p>
                  </a:txBody>
                  <a:tcPr marL="0" marR="0" marT="0" marB="0" anchor="ctr"/>
                </a:tc>
                <a:tc>
                  <a:txBody>
                    <a:bodyPr/>
                    <a:lstStyle/>
                    <a:p>
                      <a:pPr algn="ctr"/>
                      <a:r>
                        <a:rPr lang="en-US" sz="1600" b="1" dirty="0"/>
                        <a:t>10 </a:t>
                      </a:r>
                      <a:r>
                        <a:rPr lang="en-US" sz="1600" b="1" dirty="0" err="1"/>
                        <a:t>pfu</a:t>
                      </a:r>
                      <a:endParaRPr lang="en-US" sz="1600" b="1" dirty="0"/>
                    </a:p>
                  </a:txBody>
                  <a:tcPr marL="0" marR="0" marT="0" marB="0" anchor="ctr"/>
                </a:tc>
              </a:tr>
            </a:tbl>
          </a:graphicData>
        </a:graphic>
      </p:graphicFrame>
      <p:sp>
        <p:nvSpPr>
          <p:cNvPr id="12595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Arial" charset="0"/>
                <a:cs typeface="Arial" charset="0"/>
              </a:rPr>
              <a:t/>
            </a:r>
            <a:br>
              <a:rPr kumimoji="0" lang="el-GR" sz="1800" b="0" i="0" u="none" strike="noStrike" cap="none" normalizeH="0" baseline="0" smtClean="0">
                <a:ln>
                  <a:noFill/>
                </a:ln>
                <a:solidFill>
                  <a:schemeClr val="tx1"/>
                </a:solidFill>
                <a:effectLst/>
                <a:latin typeface="Arial" charset="0"/>
                <a:cs typeface="Arial" charset="0"/>
              </a:rPr>
            </a:br>
            <a:endParaRPr kumimoji="0" lang="el-GR" sz="1800" b="0" i="0" u="none" strike="noStrike" cap="none" normalizeH="0" baseline="0" smtClean="0">
              <a:ln>
                <a:noFill/>
              </a:ln>
              <a:solidFill>
                <a:schemeClr val="tx1"/>
              </a:solidFill>
              <a:effectLst/>
              <a:latin typeface="Arial" charset="0"/>
              <a:cs typeface="Arial" charset="0"/>
            </a:endParaRPr>
          </a:p>
        </p:txBody>
      </p:sp>
      <p:sp>
        <p:nvSpPr>
          <p:cNvPr id="16" name="Rectangle 15"/>
          <p:cNvSpPr/>
          <p:nvPr/>
        </p:nvSpPr>
        <p:spPr>
          <a:xfrm>
            <a:off x="4572000" y="5181600"/>
            <a:ext cx="4572000" cy="338554"/>
          </a:xfrm>
          <a:prstGeom prst="rect">
            <a:avLst/>
          </a:prstGeom>
        </p:spPr>
        <p:txBody>
          <a:bodyPr>
            <a:spAutoFit/>
          </a:bodyPr>
          <a:lstStyle/>
          <a:p>
            <a:r>
              <a:rPr lang="en-US" sz="1600" dirty="0" smtClean="0">
                <a:hlinkClick r:id="rId5"/>
              </a:rPr>
              <a:t>http://www.swpc.noaa.gov/alerts/description.html</a:t>
            </a:r>
            <a:endParaRPr lang="el-GR" sz="1600" dirty="0"/>
          </a:p>
        </p:txBody>
      </p:sp>
      <p:grpSp>
        <p:nvGrpSpPr>
          <p:cNvPr id="15" name="Group 14"/>
          <p:cNvGrpSpPr/>
          <p:nvPr/>
        </p:nvGrpSpPr>
        <p:grpSpPr>
          <a:xfrm>
            <a:off x="0" y="6038196"/>
            <a:ext cx="9144000" cy="722907"/>
            <a:chOff x="0" y="6038196"/>
            <a:chExt cx="9144000" cy="722907"/>
          </a:xfrm>
        </p:grpSpPr>
        <p:sp>
          <p:nvSpPr>
            <p:cNvPr id="17" name="TextBox 19"/>
            <p:cNvSpPr txBox="1">
              <a:spLocks noChangeArrowheads="1"/>
            </p:cNvSpPr>
            <p:nvPr/>
          </p:nvSpPr>
          <p:spPr bwMode="auto">
            <a:xfrm>
              <a:off x="2819400" y="6172200"/>
              <a:ext cx="3886200" cy="584775"/>
            </a:xfrm>
            <a:prstGeom prst="rect">
              <a:avLst/>
            </a:prstGeom>
            <a:noFill/>
            <a:ln w="9525">
              <a:noFill/>
              <a:miter lim="800000"/>
              <a:headEnd/>
              <a:tailEnd/>
            </a:ln>
          </p:spPr>
          <p:txBody>
            <a:bodyPr wrap="square">
              <a:spAutoFit/>
            </a:bodyPr>
            <a:lstStyle/>
            <a:p>
              <a:pPr algn="just">
                <a:defRPr/>
              </a:pPr>
              <a:r>
                <a:rPr lang="en-US" sz="1600" b="1" dirty="0" smtClean="0">
                  <a:solidFill>
                    <a:schemeClr val="accent1">
                      <a:lumMod val="50000"/>
                    </a:schemeClr>
                  </a:solidFill>
                  <a:latin typeface="Pristina" pitchFamily="66" charset="0"/>
                </a:rPr>
                <a:t>ESWW10 Session 13 ,Cosmic Ray Detectors</a:t>
              </a:r>
            </a:p>
            <a:p>
              <a:pPr algn="ctr">
                <a:defRPr/>
              </a:pPr>
              <a:r>
                <a:rPr lang="en-US" sz="1600" b="1" dirty="0" smtClean="0">
                  <a:latin typeface="Pristina" pitchFamily="66" charset="0"/>
                </a:rPr>
                <a:t>Antwerp | 22.11.2013</a:t>
              </a:r>
            </a:p>
          </p:txBody>
        </p:sp>
        <p:pic>
          <p:nvPicPr>
            <p:cNvPr id="18" name="Picture 2" descr="C:\Research\Work\ESA\SN4\logo (2)\logo\cosray1.png"/>
            <p:cNvPicPr>
              <a:picLocks noChangeAspect="1" noChangeArrowheads="1"/>
            </p:cNvPicPr>
            <p:nvPr/>
          </p:nvPicPr>
          <p:blipFill>
            <a:blip r:embed="rId6" cstate="print"/>
            <a:srcRect/>
            <a:stretch>
              <a:fillRect/>
            </a:stretch>
          </p:blipFill>
          <p:spPr bwMode="auto">
            <a:xfrm>
              <a:off x="260132" y="6174830"/>
              <a:ext cx="1981200" cy="586273"/>
            </a:xfrm>
            <a:prstGeom prst="rect">
              <a:avLst/>
            </a:prstGeom>
            <a:noFill/>
          </p:spPr>
        </p:pic>
        <p:pic>
          <p:nvPicPr>
            <p:cNvPr id="19" name="Picture 4" descr="http://www.isnet.gr/images/logo.jpg"/>
            <p:cNvPicPr>
              <a:picLocks noChangeAspect="1" noChangeArrowheads="1"/>
            </p:cNvPicPr>
            <p:nvPr/>
          </p:nvPicPr>
          <p:blipFill>
            <a:blip r:embed="rId7" cstate="print"/>
            <a:srcRect/>
            <a:stretch>
              <a:fillRect/>
            </a:stretch>
          </p:blipFill>
          <p:spPr bwMode="auto">
            <a:xfrm>
              <a:off x="7194332" y="6174830"/>
              <a:ext cx="1676400" cy="553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20" name="Straight Connector 19"/>
            <p:cNvCxnSpPr/>
            <p:nvPr/>
          </p:nvCxnSpPr>
          <p:spPr>
            <a:xfrm>
              <a:off x="0" y="603819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9144000" cy="798513"/>
          </a:xfrm>
          <a:prstGeom prst="rect">
            <a:avLst/>
          </a:prstGeom>
          <a:solidFill>
            <a:srgbClr val="D9D9D9"/>
          </a:solidFill>
          <a:ln w="9525">
            <a:noFill/>
            <a:round/>
            <a:headEnd/>
            <a:tailEnd/>
          </a:ln>
        </p:spPr>
        <p:txBody>
          <a:bodyPr wrap="none"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b="1" dirty="0" smtClean="0">
                <a:solidFill>
                  <a:srgbClr val="FF0000"/>
                </a:solidFill>
                <a:latin typeface="Calibri" pitchFamily="34" charset="0"/>
              </a:rPr>
              <a:t>Validation of the GLE Alert Plus</a:t>
            </a:r>
            <a:endParaRPr lang="en-GB" sz="3600" b="1" dirty="0">
              <a:solidFill>
                <a:srgbClr val="FF0000"/>
              </a:solidFill>
              <a:latin typeface="Calibri" pitchFamily="34" charset="0"/>
            </a:endParaRPr>
          </a:p>
        </p:txBody>
      </p:sp>
      <p:sp>
        <p:nvSpPr>
          <p:cNvPr id="11" name="4 - Ορθογώνιο"/>
          <p:cNvSpPr/>
          <p:nvPr/>
        </p:nvSpPr>
        <p:spPr>
          <a:xfrm>
            <a:off x="-12700" y="685800"/>
            <a:ext cx="9156700" cy="647700"/>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sz="2400" b="1" dirty="0">
              <a:solidFill>
                <a:schemeClr val="bg1"/>
              </a:solidFill>
              <a:effectLst>
                <a:outerShdw blurRad="38100" dist="38100" dir="2700000" algn="tl">
                  <a:srgbClr val="000000">
                    <a:alpha val="43137"/>
                  </a:srgbClr>
                </a:outerShdw>
              </a:effectLst>
              <a:ea typeface="ＭＳ Ｐゴシック" pitchFamily="34" charset="-128"/>
            </a:endParaRPr>
          </a:p>
          <a:p>
            <a:pPr lvl="0" algn="ctr">
              <a:defRPr/>
            </a:pPr>
            <a:r>
              <a:rPr lang="en-US" sz="2400" b="1" dirty="0" smtClean="0">
                <a:solidFill>
                  <a:schemeClr val="bg1"/>
                </a:solidFill>
                <a:effectLst>
                  <a:outerShdw blurRad="38100" dist="38100" dir="2700000" algn="tl">
                    <a:srgbClr val="000000">
                      <a:alpha val="43137"/>
                    </a:srgbClr>
                  </a:outerShdw>
                </a:effectLst>
                <a:ea typeface="ＭＳ Ｐゴシック" pitchFamily="34" charset="-128"/>
              </a:rPr>
              <a:t>A1. Archived data: </a:t>
            </a:r>
            <a:r>
              <a:rPr lang="en-US" sz="2400" b="1" i="1" dirty="0" smtClean="0">
                <a:solidFill>
                  <a:schemeClr val="bg1"/>
                </a:solidFill>
                <a:effectLst>
                  <a:outerShdw blurRad="38100" dist="38100" dir="2700000" algn="tl">
                    <a:srgbClr val="000000">
                      <a:alpha val="43137"/>
                    </a:srgbClr>
                  </a:outerShdw>
                </a:effectLst>
                <a:ea typeface="ＭＳ Ｐゴシック" pitchFamily="34" charset="-128"/>
              </a:rPr>
              <a:t>Comparison with GOES Alert</a:t>
            </a:r>
            <a:endParaRPr lang="en-US" sz="2400" b="1" i="1" dirty="0">
              <a:solidFill>
                <a:schemeClr val="bg1"/>
              </a:solidFill>
              <a:effectLst>
                <a:outerShdw blurRad="38100" dist="38100" dir="2700000" algn="tl">
                  <a:srgbClr val="000000">
                    <a:alpha val="43137"/>
                  </a:srgbClr>
                </a:outerShdw>
              </a:effectLst>
              <a:ea typeface="ＭＳ Ｐゴシック" pitchFamily="34" charset="-128"/>
            </a:endParaRPr>
          </a:p>
          <a:p>
            <a:pPr algn="ctr">
              <a:defRPr/>
            </a:pPr>
            <a:endParaRPr lang="en-US" dirty="0"/>
          </a:p>
        </p:txBody>
      </p:sp>
      <p:pic>
        <p:nvPicPr>
          <p:cNvPr id="104450" name="Picture 2"/>
          <p:cNvPicPr>
            <a:picLocks noChangeAspect="1" noChangeArrowheads="1"/>
          </p:cNvPicPr>
          <p:nvPr/>
        </p:nvPicPr>
        <p:blipFill>
          <a:blip r:embed="rId3" cstate="print"/>
          <a:srcRect l="10465" t="6561"/>
          <a:stretch>
            <a:fillRect/>
          </a:stretch>
        </p:blipFill>
        <p:spPr bwMode="auto">
          <a:xfrm>
            <a:off x="152400" y="1587691"/>
            <a:ext cx="5867400" cy="4355909"/>
          </a:xfrm>
          <a:prstGeom prst="rect">
            <a:avLst/>
          </a:prstGeom>
          <a:noFill/>
          <a:ln w="9525">
            <a:noFill/>
            <a:miter lim="800000"/>
            <a:headEnd/>
            <a:tailEnd/>
          </a:ln>
        </p:spPr>
      </p:pic>
      <p:sp>
        <p:nvSpPr>
          <p:cNvPr id="12" name="25 - Στρογγυλεμένο ορθογώνιο"/>
          <p:cNvSpPr/>
          <p:nvPr/>
        </p:nvSpPr>
        <p:spPr>
          <a:xfrm>
            <a:off x="1066800" y="1600200"/>
            <a:ext cx="1371600" cy="4038600"/>
          </a:xfrm>
          <a:prstGeom prst="roundRect">
            <a:avLst/>
          </a:prstGeom>
          <a:solidFill>
            <a:schemeClr val="tx2">
              <a:lumMod val="40000"/>
              <a:lumOff val="60000"/>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25 - Στρογγυλεμένο ορθογώνιο"/>
          <p:cNvSpPr/>
          <p:nvPr/>
        </p:nvSpPr>
        <p:spPr>
          <a:xfrm>
            <a:off x="2514600" y="1600200"/>
            <a:ext cx="1524000" cy="4038600"/>
          </a:xfrm>
          <a:prstGeom prst="roundRect">
            <a:avLst/>
          </a:prstGeom>
          <a:solidFill>
            <a:schemeClr val="accent2">
              <a:lumMod val="40000"/>
              <a:lumOff val="60000"/>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25 - Στρογγυλεμένο ορθογώνιο"/>
          <p:cNvSpPr/>
          <p:nvPr/>
        </p:nvSpPr>
        <p:spPr>
          <a:xfrm>
            <a:off x="4114800" y="1600200"/>
            <a:ext cx="1676400" cy="4038600"/>
          </a:xfrm>
          <a:prstGeom prst="roundRect">
            <a:avLst/>
          </a:prstGeom>
          <a:solidFill>
            <a:schemeClr val="accent3">
              <a:lumMod val="60000"/>
              <a:lumOff val="40000"/>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454" name="Picture 6" descr="NOAA logo - Click to go to the NOAA homepage"/>
          <p:cNvPicPr>
            <a:picLocks noChangeAspect="1" noChangeArrowheads="1"/>
          </p:cNvPicPr>
          <p:nvPr/>
        </p:nvPicPr>
        <p:blipFill>
          <a:blip r:embed="rId4" cstate="print"/>
          <a:srcRect/>
          <a:stretch>
            <a:fillRect/>
          </a:stretch>
        </p:blipFill>
        <p:spPr bwMode="auto">
          <a:xfrm>
            <a:off x="5943600" y="1447800"/>
            <a:ext cx="990600" cy="909022"/>
          </a:xfrm>
          <a:prstGeom prst="ellipse">
            <a:avLst/>
          </a:prstGeom>
          <a:ln>
            <a:noFill/>
          </a:ln>
          <a:effectLst>
            <a:softEdge rad="112500"/>
          </a:effectLst>
        </p:spPr>
      </p:pic>
      <p:pic>
        <p:nvPicPr>
          <p:cNvPr id="104456" name="Picture 8" descr="http://isbsbsis.dyndns.org:8080/images/Gle_Alert.gif"/>
          <p:cNvPicPr>
            <a:picLocks noChangeAspect="1" noChangeArrowheads="1"/>
          </p:cNvPicPr>
          <p:nvPr/>
        </p:nvPicPr>
        <p:blipFill>
          <a:blip r:embed="rId5" cstate="print"/>
          <a:srcRect/>
          <a:stretch>
            <a:fillRect/>
          </a:stretch>
        </p:blipFill>
        <p:spPr bwMode="auto">
          <a:xfrm>
            <a:off x="5943600" y="2667000"/>
            <a:ext cx="1288930" cy="838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Rectangle 16"/>
          <p:cNvSpPr/>
          <p:nvPr/>
        </p:nvSpPr>
        <p:spPr>
          <a:xfrm>
            <a:off x="6934200" y="1524000"/>
            <a:ext cx="2209800" cy="830997"/>
          </a:xfrm>
          <a:prstGeom prst="rect">
            <a:avLst/>
          </a:prstGeom>
        </p:spPr>
        <p:txBody>
          <a:bodyPr wrap="square">
            <a:spAutoFit/>
          </a:bodyPr>
          <a:lstStyle/>
          <a:p>
            <a:pPr algn="just"/>
            <a:r>
              <a:rPr lang="en-US" sz="1600" dirty="0" smtClean="0">
                <a:hlinkClick r:id="rId6"/>
              </a:rPr>
              <a:t>http://www.swpc.noaa.gov/alerts/warnings_timeline.html</a:t>
            </a:r>
            <a:endParaRPr lang="el-GR" sz="1600" dirty="0"/>
          </a:p>
        </p:txBody>
      </p:sp>
      <p:sp>
        <p:nvSpPr>
          <p:cNvPr id="18" name="Rectangle 17"/>
          <p:cNvSpPr/>
          <p:nvPr/>
        </p:nvSpPr>
        <p:spPr>
          <a:xfrm>
            <a:off x="7239000" y="2667000"/>
            <a:ext cx="1905000" cy="830997"/>
          </a:xfrm>
          <a:prstGeom prst="rect">
            <a:avLst/>
          </a:prstGeom>
        </p:spPr>
        <p:txBody>
          <a:bodyPr wrap="square">
            <a:spAutoFit/>
          </a:bodyPr>
          <a:lstStyle/>
          <a:p>
            <a:r>
              <a:rPr lang="en-US" sz="1600" dirty="0" smtClean="0">
                <a:hlinkClick r:id="rId7"/>
              </a:rPr>
              <a:t>http://cosray.phys.uoa.gr/index.php/glealertplus</a:t>
            </a:r>
            <a:endParaRPr lang="el-GR" sz="1600" dirty="0"/>
          </a:p>
        </p:txBody>
      </p:sp>
      <p:sp>
        <p:nvSpPr>
          <p:cNvPr id="20" name="Rectangle 22"/>
          <p:cNvSpPr/>
          <p:nvPr/>
        </p:nvSpPr>
        <p:spPr>
          <a:xfrm>
            <a:off x="6248400" y="4876800"/>
            <a:ext cx="2514600" cy="919401"/>
          </a:xfrm>
          <a:prstGeom prst="round2Diag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600" b="1" dirty="0" smtClean="0">
                <a:solidFill>
                  <a:srgbClr val="FF0000"/>
                </a:solidFill>
                <a:effectLst>
                  <a:outerShdw blurRad="38100" dist="38100" dir="2700000" algn="tl">
                    <a:srgbClr val="000000">
                      <a:alpha val="43137"/>
                    </a:srgbClr>
                  </a:outerShdw>
                </a:effectLst>
              </a:rPr>
              <a:t>GLE Alert Plus </a:t>
            </a:r>
            <a:r>
              <a:rPr lang="en-US" sz="1600" b="1" dirty="0" smtClean="0"/>
              <a:t>precedes the </a:t>
            </a:r>
            <a:r>
              <a:rPr lang="en-US" sz="1600" b="1" dirty="0" smtClean="0">
                <a:solidFill>
                  <a:srgbClr val="FF0000"/>
                </a:solidFill>
                <a:effectLst>
                  <a:outerShdw blurRad="38100" dist="38100" dir="2700000" algn="tl">
                    <a:srgbClr val="000000">
                      <a:alpha val="43137"/>
                    </a:srgbClr>
                  </a:outerShdw>
                </a:effectLst>
              </a:rPr>
              <a:t>NOAA/SWPC Alert </a:t>
            </a:r>
            <a:r>
              <a:rPr lang="en-US" sz="1600" b="1" dirty="0" smtClean="0"/>
              <a:t>in all cases by </a:t>
            </a:r>
            <a:r>
              <a:rPr lang="en-US" sz="1600" b="1" dirty="0" smtClean="0">
                <a:solidFill>
                  <a:srgbClr val="FF0000"/>
                </a:solidFill>
                <a:effectLst>
                  <a:outerShdw blurRad="38100" dist="38100" dir="2700000" algn="tl">
                    <a:srgbClr val="000000">
                      <a:alpha val="43137"/>
                    </a:srgbClr>
                  </a:outerShdw>
                </a:effectLst>
              </a:rPr>
              <a:t>8-52 minutes</a:t>
            </a:r>
          </a:p>
        </p:txBody>
      </p:sp>
      <p:sp>
        <p:nvSpPr>
          <p:cNvPr id="22" name="Rectangle 22"/>
          <p:cNvSpPr/>
          <p:nvPr/>
        </p:nvSpPr>
        <p:spPr>
          <a:xfrm>
            <a:off x="6553200" y="3810000"/>
            <a:ext cx="1828800" cy="738664"/>
          </a:xfrm>
          <a:prstGeom prst="rect">
            <a:avLst/>
          </a:prstGeom>
        </p:spPr>
        <p:txBody>
          <a:bodyPr wrap="square">
            <a:spAutoFit/>
          </a:bodyPr>
          <a:lstStyle/>
          <a:p>
            <a:pPr algn="ctr"/>
            <a:r>
              <a:rPr lang="en-US" sz="1400" b="1" dirty="0" smtClean="0">
                <a:solidFill>
                  <a:srgbClr val="FF0000"/>
                </a:solidFill>
                <a:effectLst>
                  <a:outerShdw blurRad="38100" dist="38100" dir="2700000" algn="tl">
                    <a:srgbClr val="000000">
                      <a:alpha val="43137"/>
                    </a:srgbClr>
                  </a:outerShdw>
                </a:effectLst>
              </a:rPr>
              <a:t>GLE Alert Plus </a:t>
            </a:r>
            <a:r>
              <a:rPr lang="en-US" sz="1400" b="1" dirty="0" smtClean="0"/>
              <a:t>and </a:t>
            </a:r>
            <a:r>
              <a:rPr lang="en-US" sz="1400" b="1" dirty="0" smtClean="0">
                <a:solidFill>
                  <a:srgbClr val="FF0000"/>
                </a:solidFill>
                <a:effectLst>
                  <a:outerShdw blurRad="38100" dist="38100" dir="2700000" algn="tl">
                    <a:srgbClr val="000000">
                      <a:alpha val="43137"/>
                    </a:srgbClr>
                  </a:outerShdw>
                </a:effectLst>
              </a:rPr>
              <a:t>NOAA/GOES</a:t>
            </a:r>
            <a:r>
              <a:rPr lang="en-US" sz="1400" b="1" dirty="0" smtClean="0"/>
              <a:t> missed one event each</a:t>
            </a:r>
            <a:endParaRPr lang="el-GR" sz="1400" b="1" dirty="0">
              <a:solidFill>
                <a:srgbClr val="FF0000"/>
              </a:solidFill>
            </a:endParaRPr>
          </a:p>
        </p:txBody>
      </p:sp>
      <p:grpSp>
        <p:nvGrpSpPr>
          <p:cNvPr id="19" name="Group 18"/>
          <p:cNvGrpSpPr/>
          <p:nvPr/>
        </p:nvGrpSpPr>
        <p:grpSpPr>
          <a:xfrm>
            <a:off x="0" y="6038196"/>
            <a:ext cx="9144000" cy="722907"/>
            <a:chOff x="0" y="6038196"/>
            <a:chExt cx="9144000" cy="722907"/>
          </a:xfrm>
        </p:grpSpPr>
        <p:sp>
          <p:nvSpPr>
            <p:cNvPr id="21" name="TextBox 19"/>
            <p:cNvSpPr txBox="1">
              <a:spLocks noChangeArrowheads="1"/>
            </p:cNvSpPr>
            <p:nvPr/>
          </p:nvSpPr>
          <p:spPr bwMode="auto">
            <a:xfrm>
              <a:off x="2819400" y="6172200"/>
              <a:ext cx="3886200" cy="584775"/>
            </a:xfrm>
            <a:prstGeom prst="rect">
              <a:avLst/>
            </a:prstGeom>
            <a:noFill/>
            <a:ln w="9525">
              <a:noFill/>
              <a:miter lim="800000"/>
              <a:headEnd/>
              <a:tailEnd/>
            </a:ln>
          </p:spPr>
          <p:txBody>
            <a:bodyPr wrap="square">
              <a:spAutoFit/>
            </a:bodyPr>
            <a:lstStyle/>
            <a:p>
              <a:pPr algn="just">
                <a:defRPr/>
              </a:pPr>
              <a:r>
                <a:rPr lang="en-US" sz="1600" b="1" dirty="0" smtClean="0">
                  <a:solidFill>
                    <a:schemeClr val="accent1">
                      <a:lumMod val="50000"/>
                    </a:schemeClr>
                  </a:solidFill>
                  <a:latin typeface="Pristina" pitchFamily="66" charset="0"/>
                </a:rPr>
                <a:t>ESWW10 Session 13 ,Cosmic Ray Detectors</a:t>
              </a:r>
            </a:p>
            <a:p>
              <a:pPr algn="ctr">
                <a:defRPr/>
              </a:pPr>
              <a:r>
                <a:rPr lang="en-US" sz="1600" b="1" dirty="0" smtClean="0">
                  <a:latin typeface="Pristina" pitchFamily="66" charset="0"/>
                </a:rPr>
                <a:t>Antwerp | 22.11.2013</a:t>
              </a:r>
            </a:p>
          </p:txBody>
        </p:sp>
        <p:pic>
          <p:nvPicPr>
            <p:cNvPr id="23" name="Picture 2" descr="C:\Research\Work\ESA\SN4\logo (2)\logo\cosray1.png"/>
            <p:cNvPicPr>
              <a:picLocks noChangeAspect="1" noChangeArrowheads="1"/>
            </p:cNvPicPr>
            <p:nvPr/>
          </p:nvPicPr>
          <p:blipFill>
            <a:blip r:embed="rId8" cstate="print"/>
            <a:srcRect/>
            <a:stretch>
              <a:fillRect/>
            </a:stretch>
          </p:blipFill>
          <p:spPr bwMode="auto">
            <a:xfrm>
              <a:off x="260132" y="6174830"/>
              <a:ext cx="1981200" cy="586273"/>
            </a:xfrm>
            <a:prstGeom prst="rect">
              <a:avLst/>
            </a:prstGeom>
            <a:noFill/>
          </p:spPr>
        </p:pic>
        <p:pic>
          <p:nvPicPr>
            <p:cNvPr id="24" name="Picture 4" descr="http://www.isnet.gr/images/logo.jpg"/>
            <p:cNvPicPr>
              <a:picLocks noChangeAspect="1" noChangeArrowheads="1"/>
            </p:cNvPicPr>
            <p:nvPr/>
          </p:nvPicPr>
          <p:blipFill>
            <a:blip r:embed="rId9" cstate="print"/>
            <a:srcRect/>
            <a:stretch>
              <a:fillRect/>
            </a:stretch>
          </p:blipFill>
          <p:spPr bwMode="auto">
            <a:xfrm>
              <a:off x="7194332" y="6174830"/>
              <a:ext cx="1676400" cy="553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25" name="Straight Connector 24"/>
            <p:cNvCxnSpPr/>
            <p:nvPr/>
          </p:nvCxnSpPr>
          <p:spPr>
            <a:xfrm>
              <a:off x="0" y="603819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4454"/>
                                        </p:tgtEl>
                                        <p:attrNameLst>
                                          <p:attrName>style.visibility</p:attrName>
                                        </p:attrNameLst>
                                      </p:cBhvr>
                                      <p:to>
                                        <p:strVal val="visible"/>
                                      </p:to>
                                    </p:set>
                                    <p:animEffect transition="in" filter="fade">
                                      <p:cBhvr>
                                        <p:cTn id="10" dur="2000"/>
                                        <p:tgtEl>
                                          <p:spTgt spid="10445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2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20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04456"/>
                                        </p:tgtEl>
                                        <p:attrNameLst>
                                          <p:attrName>style.visibility</p:attrName>
                                        </p:attrNameLst>
                                      </p:cBhvr>
                                      <p:to>
                                        <p:strVal val="visible"/>
                                      </p:to>
                                    </p:set>
                                    <p:animEffect transition="in" filter="fade">
                                      <p:cBhvr>
                                        <p:cTn id="21" dur="2000"/>
                                        <p:tgtEl>
                                          <p:spTgt spid="10445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20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20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checkerboard(across)">
                                      <p:cBhvr>
                                        <p:cTn id="34" dur="2000"/>
                                        <p:tgtEl>
                                          <p:spTgt spid="22"/>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7" grpId="0"/>
      <p:bldP spid="18" grpId="0"/>
      <p:bldP spid="20" grpId="0" animBg="1"/>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0" y="0"/>
            <a:ext cx="9144000" cy="798513"/>
          </a:xfrm>
          <a:prstGeom prst="rect">
            <a:avLst/>
          </a:prstGeom>
          <a:solidFill>
            <a:srgbClr val="D9D9D9"/>
          </a:solidFill>
          <a:ln w="9525">
            <a:noFill/>
            <a:round/>
            <a:headEnd/>
            <a:tailEnd/>
          </a:ln>
        </p:spPr>
        <p:txBody>
          <a:bodyPr wrap="none"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b="1" dirty="0" smtClean="0">
                <a:solidFill>
                  <a:srgbClr val="FF0000"/>
                </a:solidFill>
                <a:latin typeface="Calibri" pitchFamily="34" charset="0"/>
              </a:rPr>
              <a:t>Validation of GLE Alert Plus</a:t>
            </a:r>
            <a:endParaRPr lang="en-GB" sz="3600" b="1" dirty="0">
              <a:solidFill>
                <a:srgbClr val="FF0000"/>
              </a:solidFill>
              <a:latin typeface="Calibri" pitchFamily="34" charset="0"/>
            </a:endParaRPr>
          </a:p>
        </p:txBody>
      </p:sp>
      <p:sp>
        <p:nvSpPr>
          <p:cNvPr id="10" name="4 - Ορθογώνιο"/>
          <p:cNvSpPr/>
          <p:nvPr/>
        </p:nvSpPr>
        <p:spPr>
          <a:xfrm>
            <a:off x="-12700" y="685800"/>
            <a:ext cx="9156700" cy="647700"/>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sz="2400" b="1" dirty="0">
              <a:solidFill>
                <a:schemeClr val="bg1"/>
              </a:solidFill>
              <a:effectLst>
                <a:outerShdw blurRad="38100" dist="38100" dir="2700000" algn="tl">
                  <a:srgbClr val="000000">
                    <a:alpha val="43137"/>
                  </a:srgbClr>
                </a:outerShdw>
              </a:effectLst>
              <a:ea typeface="ＭＳ Ｐゴシック" pitchFamily="34" charset="-128"/>
            </a:endParaRPr>
          </a:p>
          <a:p>
            <a:pPr lvl="0" algn="ctr">
              <a:defRPr/>
            </a:pPr>
            <a:r>
              <a:rPr lang="en-US" sz="2400" b="1" dirty="0" smtClean="0">
                <a:solidFill>
                  <a:schemeClr val="bg1"/>
                </a:solidFill>
                <a:effectLst>
                  <a:outerShdw blurRad="38100" dist="38100" dir="2700000" algn="tl">
                    <a:srgbClr val="000000">
                      <a:alpha val="43137"/>
                    </a:srgbClr>
                  </a:outerShdw>
                </a:effectLst>
                <a:ea typeface="ＭＳ Ｐゴシック" pitchFamily="34" charset="-128"/>
              </a:rPr>
              <a:t>A1. Archived data: </a:t>
            </a:r>
            <a:r>
              <a:rPr lang="en-US" sz="2400" b="1" i="1" dirty="0" smtClean="0">
                <a:solidFill>
                  <a:schemeClr val="bg1"/>
                </a:solidFill>
                <a:effectLst>
                  <a:outerShdw blurRad="38100" dist="38100" dir="2700000" algn="tl">
                    <a:srgbClr val="000000">
                      <a:alpha val="43137"/>
                    </a:srgbClr>
                  </a:outerShdw>
                </a:effectLst>
                <a:ea typeface="ＭＳ Ｐゴシック" pitchFamily="34" charset="-128"/>
              </a:rPr>
              <a:t>Comparison with GOES Alert</a:t>
            </a:r>
            <a:endParaRPr lang="en-US" sz="2400" b="1" i="1" dirty="0">
              <a:solidFill>
                <a:schemeClr val="bg1"/>
              </a:solidFill>
              <a:effectLst>
                <a:outerShdw blurRad="38100" dist="38100" dir="2700000" algn="tl">
                  <a:srgbClr val="000000">
                    <a:alpha val="43137"/>
                  </a:srgbClr>
                </a:outerShdw>
              </a:effectLst>
              <a:ea typeface="ＭＳ Ｐゴシック" pitchFamily="34" charset="-128"/>
            </a:endParaRPr>
          </a:p>
          <a:p>
            <a:pPr algn="ctr">
              <a:defRPr/>
            </a:pPr>
            <a:endParaRPr lang="en-US" dirty="0"/>
          </a:p>
        </p:txBody>
      </p:sp>
      <p:pic>
        <p:nvPicPr>
          <p:cNvPr id="117762" name="Picture 2"/>
          <p:cNvPicPr>
            <a:picLocks noChangeAspect="1" noChangeArrowheads="1"/>
          </p:cNvPicPr>
          <p:nvPr/>
        </p:nvPicPr>
        <p:blipFill>
          <a:blip r:embed="rId3" cstate="print"/>
          <a:srcRect b="53152"/>
          <a:stretch>
            <a:fillRect/>
          </a:stretch>
        </p:blipFill>
        <p:spPr bwMode="auto">
          <a:xfrm>
            <a:off x="46291" y="1371600"/>
            <a:ext cx="5020819" cy="3352800"/>
          </a:xfrm>
          <a:prstGeom prst="rect">
            <a:avLst/>
          </a:prstGeom>
          <a:noFill/>
          <a:ln w="9525">
            <a:noFill/>
            <a:miter lim="800000"/>
            <a:headEnd/>
            <a:tailEnd/>
          </a:ln>
          <a:effectLst/>
        </p:spPr>
      </p:pic>
      <p:pic>
        <p:nvPicPr>
          <p:cNvPr id="117763" name="Picture 3"/>
          <p:cNvPicPr>
            <a:picLocks noChangeAspect="1" noChangeArrowheads="1"/>
          </p:cNvPicPr>
          <p:nvPr/>
        </p:nvPicPr>
        <p:blipFill>
          <a:blip r:embed="rId4" cstate="print"/>
          <a:srcRect t="46848" r="30551"/>
          <a:stretch>
            <a:fillRect/>
          </a:stretch>
        </p:blipFill>
        <p:spPr bwMode="auto">
          <a:xfrm>
            <a:off x="5105400" y="1371600"/>
            <a:ext cx="3962400" cy="4322763"/>
          </a:xfrm>
          <a:prstGeom prst="rect">
            <a:avLst/>
          </a:prstGeom>
          <a:noFill/>
          <a:ln w="9525">
            <a:noFill/>
            <a:miter lim="800000"/>
            <a:headEnd/>
            <a:tailEnd/>
          </a:ln>
          <a:effectLst/>
        </p:spPr>
      </p:pic>
      <p:sp>
        <p:nvSpPr>
          <p:cNvPr id="13" name="Text Box 7"/>
          <p:cNvSpPr txBox="1">
            <a:spLocks noChangeArrowheads="1"/>
          </p:cNvSpPr>
          <p:nvPr/>
        </p:nvSpPr>
        <p:spPr bwMode="auto">
          <a:xfrm>
            <a:off x="3276600" y="1447800"/>
            <a:ext cx="809537" cy="307777"/>
          </a:xfrm>
          <a:prstGeom prst="rect">
            <a:avLst/>
          </a:prstGeom>
          <a:noFill/>
          <a:ln w="9525">
            <a:noFill/>
            <a:miter lim="800000"/>
            <a:headEnd/>
            <a:tailEnd/>
          </a:ln>
          <a:effectLst/>
        </p:spPr>
        <p:txBody>
          <a:bodyPr wrap="square">
            <a:spAutoFit/>
          </a:bodyPr>
          <a:lstStyle/>
          <a:p>
            <a:pPr>
              <a:spcBef>
                <a:spcPct val="50000"/>
              </a:spcBef>
            </a:pPr>
            <a:r>
              <a:rPr lang="en-US" sz="1400" b="1" dirty="0" smtClean="0">
                <a:solidFill>
                  <a:srgbClr val="FF0000"/>
                </a:solidFill>
                <a:effectLst>
                  <a:outerShdw blurRad="38100" dist="38100" dir="2700000" algn="tl">
                    <a:srgbClr val="000000">
                      <a:alpha val="43137"/>
                    </a:srgbClr>
                  </a:outerShdw>
                </a:effectLst>
              </a:rPr>
              <a:t>GLE59</a:t>
            </a:r>
            <a:endParaRPr lang="el-GR" sz="1400" dirty="0">
              <a:solidFill>
                <a:srgbClr val="FF0000"/>
              </a:solidFill>
              <a:effectLst>
                <a:outerShdw blurRad="38100" dist="38100" dir="2700000" algn="tl">
                  <a:srgbClr val="000000">
                    <a:alpha val="43137"/>
                  </a:srgbClr>
                </a:outerShdw>
              </a:effectLst>
            </a:endParaRPr>
          </a:p>
        </p:txBody>
      </p:sp>
      <p:sp>
        <p:nvSpPr>
          <p:cNvPr id="14" name="Text Box 7"/>
          <p:cNvSpPr txBox="1">
            <a:spLocks noChangeArrowheads="1"/>
          </p:cNvSpPr>
          <p:nvPr/>
        </p:nvSpPr>
        <p:spPr bwMode="auto">
          <a:xfrm>
            <a:off x="3276600" y="2054423"/>
            <a:ext cx="809537" cy="307777"/>
          </a:xfrm>
          <a:prstGeom prst="rect">
            <a:avLst/>
          </a:prstGeom>
          <a:noFill/>
          <a:ln w="9525">
            <a:noFill/>
            <a:miter lim="800000"/>
            <a:headEnd/>
            <a:tailEnd/>
          </a:ln>
          <a:effectLst/>
        </p:spPr>
        <p:txBody>
          <a:bodyPr wrap="square">
            <a:spAutoFit/>
          </a:bodyPr>
          <a:lstStyle/>
          <a:p>
            <a:pPr>
              <a:spcBef>
                <a:spcPct val="50000"/>
              </a:spcBef>
            </a:pPr>
            <a:r>
              <a:rPr lang="en-US" sz="1400" b="1" dirty="0" smtClean="0">
                <a:solidFill>
                  <a:srgbClr val="FF0000"/>
                </a:solidFill>
                <a:effectLst>
                  <a:outerShdw blurRad="38100" dist="38100" dir="2700000" algn="tl">
                    <a:srgbClr val="000000">
                      <a:alpha val="43137"/>
                    </a:srgbClr>
                  </a:outerShdw>
                </a:effectLst>
              </a:rPr>
              <a:t>GLE60</a:t>
            </a:r>
            <a:endParaRPr lang="el-GR" sz="1400" dirty="0">
              <a:solidFill>
                <a:srgbClr val="FF0000"/>
              </a:solidFill>
              <a:effectLst>
                <a:outerShdw blurRad="38100" dist="38100" dir="2700000" algn="tl">
                  <a:srgbClr val="000000">
                    <a:alpha val="43137"/>
                  </a:srgbClr>
                </a:outerShdw>
              </a:effectLst>
            </a:endParaRPr>
          </a:p>
        </p:txBody>
      </p:sp>
      <p:sp>
        <p:nvSpPr>
          <p:cNvPr id="15" name="Text Box 7"/>
          <p:cNvSpPr txBox="1">
            <a:spLocks noChangeArrowheads="1"/>
          </p:cNvSpPr>
          <p:nvPr/>
        </p:nvSpPr>
        <p:spPr bwMode="auto">
          <a:xfrm>
            <a:off x="3276600" y="2819400"/>
            <a:ext cx="809537" cy="307777"/>
          </a:xfrm>
          <a:prstGeom prst="rect">
            <a:avLst/>
          </a:prstGeom>
          <a:noFill/>
          <a:ln w="9525">
            <a:noFill/>
            <a:miter lim="800000"/>
            <a:headEnd/>
            <a:tailEnd/>
          </a:ln>
          <a:effectLst/>
        </p:spPr>
        <p:txBody>
          <a:bodyPr wrap="square">
            <a:spAutoFit/>
          </a:bodyPr>
          <a:lstStyle/>
          <a:p>
            <a:pPr>
              <a:spcBef>
                <a:spcPct val="50000"/>
              </a:spcBef>
            </a:pPr>
            <a:r>
              <a:rPr lang="en-US" sz="1400" b="1" dirty="0" smtClean="0">
                <a:solidFill>
                  <a:srgbClr val="FF0000"/>
                </a:solidFill>
                <a:effectLst>
                  <a:outerShdw blurRad="38100" dist="38100" dir="2700000" algn="tl">
                    <a:srgbClr val="000000">
                      <a:alpha val="43137"/>
                    </a:srgbClr>
                  </a:outerShdw>
                </a:effectLst>
              </a:rPr>
              <a:t>GLE61</a:t>
            </a:r>
            <a:endParaRPr lang="el-GR" sz="1400" dirty="0">
              <a:solidFill>
                <a:srgbClr val="FF0000"/>
              </a:solidFill>
              <a:effectLst>
                <a:outerShdw blurRad="38100" dist="38100" dir="2700000" algn="tl">
                  <a:srgbClr val="000000">
                    <a:alpha val="43137"/>
                  </a:srgbClr>
                </a:outerShdw>
              </a:effectLst>
            </a:endParaRPr>
          </a:p>
        </p:txBody>
      </p:sp>
      <p:sp>
        <p:nvSpPr>
          <p:cNvPr id="16" name="Text Box 7"/>
          <p:cNvSpPr txBox="1">
            <a:spLocks noChangeArrowheads="1"/>
          </p:cNvSpPr>
          <p:nvPr/>
        </p:nvSpPr>
        <p:spPr bwMode="auto">
          <a:xfrm>
            <a:off x="3276600" y="3352800"/>
            <a:ext cx="809537" cy="307777"/>
          </a:xfrm>
          <a:prstGeom prst="rect">
            <a:avLst/>
          </a:prstGeom>
          <a:noFill/>
          <a:ln w="9525">
            <a:noFill/>
            <a:miter lim="800000"/>
            <a:headEnd/>
            <a:tailEnd/>
          </a:ln>
          <a:effectLst/>
        </p:spPr>
        <p:txBody>
          <a:bodyPr wrap="square">
            <a:spAutoFit/>
          </a:bodyPr>
          <a:lstStyle/>
          <a:p>
            <a:pPr>
              <a:spcBef>
                <a:spcPct val="50000"/>
              </a:spcBef>
            </a:pPr>
            <a:r>
              <a:rPr lang="en-US" sz="1400" b="1" dirty="0" smtClean="0">
                <a:solidFill>
                  <a:srgbClr val="FF0000"/>
                </a:solidFill>
                <a:effectLst>
                  <a:outerShdw blurRad="38100" dist="38100" dir="2700000" algn="tl">
                    <a:srgbClr val="000000">
                      <a:alpha val="43137"/>
                    </a:srgbClr>
                  </a:outerShdw>
                </a:effectLst>
              </a:rPr>
              <a:t>GLE62</a:t>
            </a:r>
            <a:endParaRPr lang="el-GR" sz="1400" dirty="0">
              <a:solidFill>
                <a:srgbClr val="FF0000"/>
              </a:solidFill>
              <a:effectLst>
                <a:outerShdw blurRad="38100" dist="38100" dir="2700000" algn="tl">
                  <a:srgbClr val="000000">
                    <a:alpha val="43137"/>
                  </a:srgbClr>
                </a:outerShdw>
              </a:effectLst>
            </a:endParaRPr>
          </a:p>
        </p:txBody>
      </p:sp>
      <p:sp>
        <p:nvSpPr>
          <p:cNvPr id="17" name="Text Box 7"/>
          <p:cNvSpPr txBox="1">
            <a:spLocks noChangeArrowheads="1"/>
          </p:cNvSpPr>
          <p:nvPr/>
        </p:nvSpPr>
        <p:spPr bwMode="auto">
          <a:xfrm>
            <a:off x="3305263" y="3807023"/>
            <a:ext cx="809537" cy="307777"/>
          </a:xfrm>
          <a:prstGeom prst="rect">
            <a:avLst/>
          </a:prstGeom>
          <a:noFill/>
          <a:ln w="9525">
            <a:noFill/>
            <a:miter lim="800000"/>
            <a:headEnd/>
            <a:tailEnd/>
          </a:ln>
          <a:effectLst/>
        </p:spPr>
        <p:txBody>
          <a:bodyPr wrap="square">
            <a:spAutoFit/>
          </a:bodyPr>
          <a:lstStyle/>
          <a:p>
            <a:pPr>
              <a:spcBef>
                <a:spcPct val="50000"/>
              </a:spcBef>
            </a:pPr>
            <a:r>
              <a:rPr lang="en-US" sz="1400" b="1" dirty="0" smtClean="0">
                <a:solidFill>
                  <a:srgbClr val="FF0000"/>
                </a:solidFill>
                <a:effectLst>
                  <a:outerShdw blurRad="38100" dist="38100" dir="2700000" algn="tl">
                    <a:srgbClr val="000000">
                      <a:alpha val="43137"/>
                    </a:srgbClr>
                  </a:outerShdw>
                </a:effectLst>
              </a:rPr>
              <a:t>GLE63</a:t>
            </a:r>
            <a:endParaRPr lang="el-GR" sz="1400" dirty="0">
              <a:solidFill>
                <a:srgbClr val="FF0000"/>
              </a:solidFill>
              <a:effectLst>
                <a:outerShdw blurRad="38100" dist="38100" dir="2700000" algn="tl">
                  <a:srgbClr val="000000">
                    <a:alpha val="43137"/>
                  </a:srgbClr>
                </a:outerShdw>
              </a:effectLst>
            </a:endParaRPr>
          </a:p>
        </p:txBody>
      </p:sp>
      <p:sp>
        <p:nvSpPr>
          <p:cNvPr id="18" name="Text Box 7"/>
          <p:cNvSpPr txBox="1">
            <a:spLocks noChangeArrowheads="1"/>
          </p:cNvSpPr>
          <p:nvPr/>
        </p:nvSpPr>
        <p:spPr bwMode="auto">
          <a:xfrm>
            <a:off x="3305263" y="4234079"/>
            <a:ext cx="809537" cy="307777"/>
          </a:xfrm>
          <a:prstGeom prst="rect">
            <a:avLst/>
          </a:prstGeom>
          <a:noFill/>
          <a:ln w="9525">
            <a:noFill/>
            <a:miter lim="800000"/>
            <a:headEnd/>
            <a:tailEnd/>
          </a:ln>
          <a:effectLst/>
        </p:spPr>
        <p:txBody>
          <a:bodyPr wrap="square">
            <a:spAutoFit/>
          </a:bodyPr>
          <a:lstStyle/>
          <a:p>
            <a:pPr>
              <a:spcBef>
                <a:spcPct val="50000"/>
              </a:spcBef>
            </a:pPr>
            <a:r>
              <a:rPr lang="en-US" sz="1400" b="1" dirty="0" smtClean="0">
                <a:solidFill>
                  <a:srgbClr val="FF0000"/>
                </a:solidFill>
                <a:effectLst>
                  <a:outerShdw blurRad="38100" dist="38100" dir="2700000" algn="tl">
                    <a:srgbClr val="000000">
                      <a:alpha val="43137"/>
                    </a:srgbClr>
                  </a:outerShdw>
                </a:effectLst>
              </a:rPr>
              <a:t>GLE64</a:t>
            </a:r>
            <a:endParaRPr lang="el-GR" sz="1400" dirty="0">
              <a:solidFill>
                <a:srgbClr val="FF0000"/>
              </a:solidFill>
              <a:effectLst>
                <a:outerShdw blurRad="38100" dist="38100" dir="2700000" algn="tl">
                  <a:srgbClr val="000000">
                    <a:alpha val="43137"/>
                  </a:srgbClr>
                </a:outerShdw>
              </a:effectLst>
            </a:endParaRPr>
          </a:p>
        </p:txBody>
      </p:sp>
      <p:sp>
        <p:nvSpPr>
          <p:cNvPr id="19" name="Text Box 7"/>
          <p:cNvSpPr txBox="1">
            <a:spLocks noChangeArrowheads="1"/>
          </p:cNvSpPr>
          <p:nvPr/>
        </p:nvSpPr>
        <p:spPr bwMode="auto">
          <a:xfrm>
            <a:off x="7724863" y="1447800"/>
            <a:ext cx="809537" cy="307777"/>
          </a:xfrm>
          <a:prstGeom prst="rect">
            <a:avLst/>
          </a:prstGeom>
          <a:noFill/>
          <a:ln w="9525">
            <a:noFill/>
            <a:miter lim="800000"/>
            <a:headEnd/>
            <a:tailEnd/>
          </a:ln>
          <a:effectLst/>
        </p:spPr>
        <p:txBody>
          <a:bodyPr wrap="square">
            <a:spAutoFit/>
          </a:bodyPr>
          <a:lstStyle/>
          <a:p>
            <a:pPr>
              <a:spcBef>
                <a:spcPct val="50000"/>
              </a:spcBef>
            </a:pPr>
            <a:r>
              <a:rPr lang="en-US" sz="1400" b="1" dirty="0" smtClean="0">
                <a:solidFill>
                  <a:srgbClr val="FF0000"/>
                </a:solidFill>
                <a:effectLst>
                  <a:outerShdw blurRad="38100" dist="38100" dir="2700000" algn="tl">
                    <a:srgbClr val="000000">
                      <a:alpha val="43137"/>
                    </a:srgbClr>
                  </a:outerShdw>
                </a:effectLst>
              </a:rPr>
              <a:t>GLE65</a:t>
            </a:r>
            <a:endParaRPr lang="el-GR" sz="1400" dirty="0">
              <a:solidFill>
                <a:srgbClr val="FF0000"/>
              </a:solidFill>
              <a:effectLst>
                <a:outerShdw blurRad="38100" dist="38100" dir="2700000" algn="tl">
                  <a:srgbClr val="000000">
                    <a:alpha val="43137"/>
                  </a:srgbClr>
                </a:outerShdw>
              </a:effectLst>
            </a:endParaRPr>
          </a:p>
        </p:txBody>
      </p:sp>
      <p:sp>
        <p:nvSpPr>
          <p:cNvPr id="20" name="Text Box 7"/>
          <p:cNvSpPr txBox="1">
            <a:spLocks noChangeArrowheads="1"/>
          </p:cNvSpPr>
          <p:nvPr/>
        </p:nvSpPr>
        <p:spPr bwMode="auto">
          <a:xfrm>
            <a:off x="7756488" y="2022599"/>
            <a:ext cx="809537" cy="307777"/>
          </a:xfrm>
          <a:prstGeom prst="rect">
            <a:avLst/>
          </a:prstGeom>
          <a:noFill/>
          <a:ln w="9525">
            <a:noFill/>
            <a:miter lim="800000"/>
            <a:headEnd/>
            <a:tailEnd/>
          </a:ln>
          <a:effectLst/>
        </p:spPr>
        <p:txBody>
          <a:bodyPr wrap="square">
            <a:spAutoFit/>
          </a:bodyPr>
          <a:lstStyle/>
          <a:p>
            <a:pPr>
              <a:spcBef>
                <a:spcPct val="50000"/>
              </a:spcBef>
            </a:pPr>
            <a:r>
              <a:rPr lang="en-US" sz="1400" b="1" dirty="0" smtClean="0">
                <a:solidFill>
                  <a:srgbClr val="FF0000"/>
                </a:solidFill>
                <a:effectLst>
                  <a:outerShdw blurRad="38100" dist="38100" dir="2700000" algn="tl">
                    <a:srgbClr val="000000">
                      <a:alpha val="43137"/>
                    </a:srgbClr>
                  </a:outerShdw>
                </a:effectLst>
              </a:rPr>
              <a:t>GLE66</a:t>
            </a:r>
            <a:endParaRPr lang="el-GR" sz="1400" dirty="0">
              <a:solidFill>
                <a:srgbClr val="FF0000"/>
              </a:solidFill>
              <a:effectLst>
                <a:outerShdw blurRad="38100" dist="38100" dir="2700000" algn="tl">
                  <a:srgbClr val="000000">
                    <a:alpha val="43137"/>
                  </a:srgbClr>
                </a:outerShdw>
              </a:effectLst>
            </a:endParaRPr>
          </a:p>
        </p:txBody>
      </p:sp>
      <p:sp>
        <p:nvSpPr>
          <p:cNvPr id="21" name="Text Box 7"/>
          <p:cNvSpPr txBox="1">
            <a:spLocks noChangeArrowheads="1"/>
          </p:cNvSpPr>
          <p:nvPr/>
        </p:nvSpPr>
        <p:spPr bwMode="auto">
          <a:xfrm>
            <a:off x="7772400" y="2590800"/>
            <a:ext cx="809537" cy="307777"/>
          </a:xfrm>
          <a:prstGeom prst="rect">
            <a:avLst/>
          </a:prstGeom>
          <a:noFill/>
          <a:ln w="9525">
            <a:noFill/>
            <a:miter lim="800000"/>
            <a:headEnd/>
            <a:tailEnd/>
          </a:ln>
          <a:effectLst/>
        </p:spPr>
        <p:txBody>
          <a:bodyPr wrap="square">
            <a:spAutoFit/>
          </a:bodyPr>
          <a:lstStyle/>
          <a:p>
            <a:pPr>
              <a:spcBef>
                <a:spcPct val="50000"/>
              </a:spcBef>
            </a:pPr>
            <a:r>
              <a:rPr lang="en-US" sz="1400" b="1" dirty="0" smtClean="0">
                <a:solidFill>
                  <a:srgbClr val="FF0000"/>
                </a:solidFill>
                <a:effectLst>
                  <a:outerShdw blurRad="38100" dist="38100" dir="2700000" algn="tl">
                    <a:srgbClr val="000000">
                      <a:alpha val="43137"/>
                    </a:srgbClr>
                  </a:outerShdw>
                </a:effectLst>
              </a:rPr>
              <a:t>GLE67</a:t>
            </a:r>
            <a:endParaRPr lang="el-GR" sz="1400" dirty="0">
              <a:solidFill>
                <a:srgbClr val="FF0000"/>
              </a:solidFill>
              <a:effectLst>
                <a:outerShdw blurRad="38100" dist="38100" dir="2700000" algn="tl">
                  <a:srgbClr val="000000">
                    <a:alpha val="43137"/>
                  </a:srgbClr>
                </a:outerShdw>
              </a:effectLst>
            </a:endParaRPr>
          </a:p>
        </p:txBody>
      </p:sp>
      <p:sp>
        <p:nvSpPr>
          <p:cNvPr id="22" name="Text Box 7"/>
          <p:cNvSpPr txBox="1">
            <a:spLocks noChangeArrowheads="1"/>
          </p:cNvSpPr>
          <p:nvPr/>
        </p:nvSpPr>
        <p:spPr bwMode="auto">
          <a:xfrm>
            <a:off x="7772400" y="3197423"/>
            <a:ext cx="809537" cy="307777"/>
          </a:xfrm>
          <a:prstGeom prst="rect">
            <a:avLst/>
          </a:prstGeom>
          <a:noFill/>
          <a:ln w="9525">
            <a:noFill/>
            <a:miter lim="800000"/>
            <a:headEnd/>
            <a:tailEnd/>
          </a:ln>
          <a:effectLst/>
        </p:spPr>
        <p:txBody>
          <a:bodyPr wrap="square">
            <a:spAutoFit/>
          </a:bodyPr>
          <a:lstStyle/>
          <a:p>
            <a:pPr>
              <a:spcBef>
                <a:spcPct val="50000"/>
              </a:spcBef>
            </a:pPr>
            <a:r>
              <a:rPr lang="en-US" sz="1400" b="1" dirty="0" smtClean="0">
                <a:solidFill>
                  <a:srgbClr val="FF0000"/>
                </a:solidFill>
                <a:effectLst>
                  <a:outerShdw blurRad="38100" dist="38100" dir="2700000" algn="tl">
                    <a:srgbClr val="000000">
                      <a:alpha val="43137"/>
                    </a:srgbClr>
                  </a:outerShdw>
                </a:effectLst>
              </a:rPr>
              <a:t>GLE69</a:t>
            </a:r>
            <a:endParaRPr lang="el-GR" sz="1400" dirty="0">
              <a:solidFill>
                <a:srgbClr val="FF0000"/>
              </a:solidFill>
              <a:effectLst>
                <a:outerShdw blurRad="38100" dist="38100" dir="2700000" algn="tl">
                  <a:srgbClr val="000000">
                    <a:alpha val="43137"/>
                  </a:srgbClr>
                </a:outerShdw>
              </a:effectLst>
            </a:endParaRPr>
          </a:p>
        </p:txBody>
      </p:sp>
      <p:sp>
        <p:nvSpPr>
          <p:cNvPr id="23" name="Text Box 7"/>
          <p:cNvSpPr txBox="1">
            <a:spLocks noChangeArrowheads="1"/>
          </p:cNvSpPr>
          <p:nvPr/>
        </p:nvSpPr>
        <p:spPr bwMode="auto">
          <a:xfrm>
            <a:off x="7772400" y="3962400"/>
            <a:ext cx="809537" cy="307777"/>
          </a:xfrm>
          <a:prstGeom prst="rect">
            <a:avLst/>
          </a:prstGeom>
          <a:noFill/>
          <a:ln w="9525">
            <a:noFill/>
            <a:miter lim="800000"/>
            <a:headEnd/>
            <a:tailEnd/>
          </a:ln>
          <a:effectLst/>
        </p:spPr>
        <p:txBody>
          <a:bodyPr wrap="square">
            <a:spAutoFit/>
          </a:bodyPr>
          <a:lstStyle/>
          <a:p>
            <a:pPr>
              <a:spcBef>
                <a:spcPct val="50000"/>
              </a:spcBef>
            </a:pPr>
            <a:r>
              <a:rPr lang="en-US" sz="1400" b="1" dirty="0" smtClean="0">
                <a:solidFill>
                  <a:srgbClr val="FF0000"/>
                </a:solidFill>
                <a:effectLst>
                  <a:outerShdw blurRad="38100" dist="38100" dir="2700000" algn="tl">
                    <a:srgbClr val="000000">
                      <a:alpha val="43137"/>
                    </a:srgbClr>
                  </a:outerShdw>
                </a:effectLst>
              </a:rPr>
              <a:t>GLE70</a:t>
            </a:r>
            <a:endParaRPr lang="el-GR" sz="1400" dirty="0">
              <a:solidFill>
                <a:srgbClr val="FF0000"/>
              </a:solidFill>
              <a:effectLst>
                <a:outerShdw blurRad="38100" dist="38100" dir="2700000" algn="tl">
                  <a:srgbClr val="000000">
                    <a:alpha val="43137"/>
                  </a:srgbClr>
                </a:outerShdw>
              </a:effectLst>
            </a:endParaRPr>
          </a:p>
        </p:txBody>
      </p:sp>
      <p:sp>
        <p:nvSpPr>
          <p:cNvPr id="24" name="Text Box 7"/>
          <p:cNvSpPr txBox="1">
            <a:spLocks noChangeArrowheads="1"/>
          </p:cNvSpPr>
          <p:nvPr/>
        </p:nvSpPr>
        <p:spPr bwMode="auto">
          <a:xfrm>
            <a:off x="7772400" y="5102423"/>
            <a:ext cx="809537" cy="307777"/>
          </a:xfrm>
          <a:prstGeom prst="rect">
            <a:avLst/>
          </a:prstGeom>
          <a:noFill/>
          <a:ln w="9525">
            <a:noFill/>
            <a:miter lim="800000"/>
            <a:headEnd/>
            <a:tailEnd/>
          </a:ln>
          <a:effectLst/>
        </p:spPr>
        <p:txBody>
          <a:bodyPr wrap="square">
            <a:spAutoFit/>
          </a:bodyPr>
          <a:lstStyle/>
          <a:p>
            <a:pPr>
              <a:spcBef>
                <a:spcPct val="50000"/>
              </a:spcBef>
            </a:pPr>
            <a:r>
              <a:rPr lang="en-US" sz="1400" b="1" dirty="0" smtClean="0">
                <a:solidFill>
                  <a:srgbClr val="FF0000"/>
                </a:solidFill>
                <a:effectLst>
                  <a:outerShdw blurRad="38100" dist="38100" dir="2700000" algn="tl">
                    <a:srgbClr val="000000">
                      <a:alpha val="43137"/>
                    </a:srgbClr>
                  </a:outerShdw>
                </a:effectLst>
              </a:rPr>
              <a:t>GLE71</a:t>
            </a:r>
            <a:endParaRPr lang="el-GR" sz="1400" dirty="0">
              <a:solidFill>
                <a:srgbClr val="FF0000"/>
              </a:solidFill>
              <a:effectLst>
                <a:outerShdw blurRad="38100" dist="38100" dir="2700000" algn="tl">
                  <a:srgbClr val="000000">
                    <a:alpha val="43137"/>
                  </a:srgbClr>
                </a:outerShdw>
              </a:effectLst>
            </a:endParaRPr>
          </a:p>
        </p:txBody>
      </p:sp>
      <p:sp>
        <p:nvSpPr>
          <p:cNvPr id="25" name="Rectangle 2"/>
          <p:cNvSpPr>
            <a:spLocks noChangeArrowheads="1"/>
          </p:cNvSpPr>
          <p:nvPr/>
        </p:nvSpPr>
        <p:spPr bwMode="auto">
          <a:xfrm>
            <a:off x="152400" y="5689040"/>
            <a:ext cx="3133678" cy="338554"/>
          </a:xfrm>
          <a:prstGeom prst="rect">
            <a:avLst/>
          </a:prstGeom>
        </p:spPr>
        <p:txBody>
          <a:bodyPr wrap="none">
            <a:spAutoFit/>
          </a:bodyPr>
          <a:lstStyle/>
          <a:p>
            <a:r>
              <a:rPr lang="en-US" sz="1600" i="1" dirty="0" smtClean="0">
                <a:latin typeface="Calibri" pitchFamily="34" charset="0"/>
              </a:rPr>
              <a:t>[Adapted by </a:t>
            </a:r>
            <a:r>
              <a:rPr lang="en-US" sz="1600" i="1" dirty="0" err="1" smtClean="0">
                <a:latin typeface="Calibri" pitchFamily="34" charset="0"/>
              </a:rPr>
              <a:t>Kuwabara</a:t>
            </a:r>
            <a:r>
              <a:rPr lang="en-US" sz="1600" i="1" dirty="0" smtClean="0">
                <a:latin typeface="Calibri" pitchFamily="34" charset="0"/>
              </a:rPr>
              <a:t> </a:t>
            </a:r>
            <a:r>
              <a:rPr lang="en-US" sz="1600" i="1" dirty="0">
                <a:latin typeface="Calibri" pitchFamily="34" charset="0"/>
              </a:rPr>
              <a:t>et al., </a:t>
            </a:r>
            <a:r>
              <a:rPr lang="en-US" sz="1600" i="1" dirty="0" smtClean="0">
                <a:latin typeface="Calibri" pitchFamily="34" charset="0"/>
              </a:rPr>
              <a:t>2006]</a:t>
            </a:r>
            <a:endParaRPr lang="el-GR" sz="1600" i="1" dirty="0"/>
          </a:p>
        </p:txBody>
      </p:sp>
      <p:sp>
        <p:nvSpPr>
          <p:cNvPr id="26" name="Rectangle 2"/>
          <p:cNvSpPr>
            <a:spLocks noChangeArrowheads="1"/>
          </p:cNvSpPr>
          <p:nvPr/>
        </p:nvSpPr>
        <p:spPr bwMode="auto">
          <a:xfrm>
            <a:off x="5715000" y="5715000"/>
            <a:ext cx="2280432" cy="338554"/>
          </a:xfrm>
          <a:prstGeom prst="rect">
            <a:avLst/>
          </a:prstGeom>
        </p:spPr>
        <p:txBody>
          <a:bodyPr wrap="none">
            <a:spAutoFit/>
          </a:bodyPr>
          <a:lstStyle/>
          <a:p>
            <a:r>
              <a:rPr lang="en-US" sz="1600" i="1" dirty="0" err="1" smtClean="0">
                <a:latin typeface="Calibri" pitchFamily="34" charset="0"/>
              </a:rPr>
              <a:t>Souvatzoglou</a:t>
            </a:r>
            <a:r>
              <a:rPr lang="en-US" sz="1600" i="1" dirty="0" smtClean="0">
                <a:latin typeface="Calibri" pitchFamily="34" charset="0"/>
              </a:rPr>
              <a:t> et </a:t>
            </a:r>
            <a:r>
              <a:rPr lang="en-US" sz="1600" i="1" dirty="0">
                <a:latin typeface="Calibri" pitchFamily="34" charset="0"/>
              </a:rPr>
              <a:t>al., </a:t>
            </a:r>
            <a:r>
              <a:rPr lang="en-US" sz="1600" i="1" dirty="0" smtClean="0">
                <a:latin typeface="Calibri" pitchFamily="34" charset="0"/>
              </a:rPr>
              <a:t>2013</a:t>
            </a:r>
            <a:endParaRPr lang="el-GR" sz="1600" i="1" dirty="0"/>
          </a:p>
        </p:txBody>
      </p:sp>
      <p:sp>
        <p:nvSpPr>
          <p:cNvPr id="27" name="Rectangle 26"/>
          <p:cNvSpPr/>
          <p:nvPr/>
        </p:nvSpPr>
        <p:spPr>
          <a:xfrm>
            <a:off x="152400" y="4876800"/>
            <a:ext cx="2590800" cy="276999"/>
          </a:xfrm>
          <a:prstGeom prst="rect">
            <a:avLst/>
          </a:prstGeom>
        </p:spPr>
        <p:txBody>
          <a:bodyPr wrap="square">
            <a:spAutoFit/>
          </a:bodyPr>
          <a:lstStyle/>
          <a:p>
            <a:pPr algn="ctr"/>
            <a:r>
              <a:rPr lang="en-US" sz="1200" b="1" dirty="0" smtClean="0">
                <a:latin typeface="Cambria" pitchFamily="18" charset="0"/>
              </a:rPr>
              <a:t>(Black) Event onset [GOES, NM]</a:t>
            </a:r>
            <a:endParaRPr lang="el-GR" sz="1200" b="1" dirty="0">
              <a:latin typeface="Cambria" pitchFamily="18" charset="0"/>
            </a:endParaRPr>
          </a:p>
        </p:txBody>
      </p:sp>
      <p:sp>
        <p:nvSpPr>
          <p:cNvPr id="28" name="Rectangle 27"/>
          <p:cNvSpPr/>
          <p:nvPr/>
        </p:nvSpPr>
        <p:spPr>
          <a:xfrm>
            <a:off x="2743200" y="4876800"/>
            <a:ext cx="1981200" cy="276999"/>
          </a:xfrm>
          <a:prstGeom prst="rect">
            <a:avLst/>
          </a:prstGeom>
        </p:spPr>
        <p:txBody>
          <a:bodyPr wrap="square">
            <a:spAutoFit/>
          </a:bodyPr>
          <a:lstStyle/>
          <a:p>
            <a:pPr algn="ctr"/>
            <a:r>
              <a:rPr lang="en-US" sz="1200" b="1" dirty="0" smtClean="0">
                <a:latin typeface="Cambria" pitchFamily="18" charset="0"/>
              </a:rPr>
              <a:t>(</a:t>
            </a:r>
            <a:r>
              <a:rPr lang="en-US" sz="1200" b="1" dirty="0" smtClean="0">
                <a:solidFill>
                  <a:srgbClr val="FFFF00"/>
                </a:solidFill>
                <a:effectLst>
                  <a:outerShdw blurRad="38100" dist="38100" dir="2700000" algn="tl">
                    <a:srgbClr val="000000">
                      <a:alpha val="43137"/>
                    </a:srgbClr>
                  </a:outerShdw>
                </a:effectLst>
                <a:latin typeface="Cambria" pitchFamily="18" charset="0"/>
              </a:rPr>
              <a:t>Yellow</a:t>
            </a:r>
            <a:r>
              <a:rPr lang="en-US" sz="1200" b="1" dirty="0" smtClean="0">
                <a:latin typeface="Cambria" pitchFamily="18" charset="0"/>
              </a:rPr>
              <a:t>) Watch [NM]</a:t>
            </a:r>
            <a:endParaRPr lang="el-GR" sz="1200" b="1" dirty="0">
              <a:latin typeface="Cambria" pitchFamily="18" charset="0"/>
            </a:endParaRPr>
          </a:p>
        </p:txBody>
      </p:sp>
      <p:sp>
        <p:nvSpPr>
          <p:cNvPr id="29" name="Rectangle 28"/>
          <p:cNvSpPr/>
          <p:nvPr/>
        </p:nvSpPr>
        <p:spPr>
          <a:xfrm>
            <a:off x="152400" y="5209401"/>
            <a:ext cx="2362200" cy="276999"/>
          </a:xfrm>
          <a:prstGeom prst="rect">
            <a:avLst/>
          </a:prstGeom>
        </p:spPr>
        <p:txBody>
          <a:bodyPr wrap="square">
            <a:spAutoFit/>
          </a:bodyPr>
          <a:lstStyle/>
          <a:p>
            <a:pPr algn="ctr"/>
            <a:r>
              <a:rPr lang="en-US" sz="1200" b="1" dirty="0" smtClean="0">
                <a:latin typeface="Cambria" pitchFamily="18" charset="0"/>
              </a:rPr>
              <a:t>(</a:t>
            </a:r>
            <a:r>
              <a:rPr lang="en-US" sz="1200" b="1" dirty="0" smtClean="0">
                <a:solidFill>
                  <a:schemeClr val="accent3">
                    <a:lumMod val="75000"/>
                  </a:schemeClr>
                </a:solidFill>
                <a:latin typeface="Cambria" pitchFamily="18" charset="0"/>
              </a:rPr>
              <a:t>Green</a:t>
            </a:r>
            <a:r>
              <a:rPr lang="en-US" sz="1200" b="1" dirty="0" smtClean="0">
                <a:latin typeface="Cambria" pitchFamily="18" charset="0"/>
              </a:rPr>
              <a:t>) Warning [GOES, NM]</a:t>
            </a:r>
            <a:endParaRPr lang="el-GR" sz="1200" b="1" dirty="0">
              <a:latin typeface="Cambria" pitchFamily="18" charset="0"/>
            </a:endParaRPr>
          </a:p>
        </p:txBody>
      </p:sp>
      <p:sp>
        <p:nvSpPr>
          <p:cNvPr id="30" name="Rectangle 29"/>
          <p:cNvSpPr/>
          <p:nvPr/>
        </p:nvSpPr>
        <p:spPr>
          <a:xfrm>
            <a:off x="2590800" y="5181600"/>
            <a:ext cx="2362200" cy="276999"/>
          </a:xfrm>
          <a:prstGeom prst="rect">
            <a:avLst/>
          </a:prstGeom>
        </p:spPr>
        <p:txBody>
          <a:bodyPr wrap="square">
            <a:spAutoFit/>
          </a:bodyPr>
          <a:lstStyle/>
          <a:p>
            <a:pPr algn="ctr"/>
            <a:r>
              <a:rPr lang="en-US" sz="1200" b="1" dirty="0" smtClean="0">
                <a:latin typeface="Cambria" pitchFamily="18" charset="0"/>
              </a:rPr>
              <a:t>(</a:t>
            </a:r>
            <a:r>
              <a:rPr lang="en-US" sz="1200" b="1" dirty="0" smtClean="0">
                <a:solidFill>
                  <a:srgbClr val="FF0000"/>
                </a:solidFill>
                <a:latin typeface="Cambria" pitchFamily="18" charset="0"/>
              </a:rPr>
              <a:t>Red</a:t>
            </a:r>
            <a:r>
              <a:rPr lang="en-US" sz="1200" b="1" dirty="0" smtClean="0">
                <a:latin typeface="Cambria" pitchFamily="18" charset="0"/>
              </a:rPr>
              <a:t>) Alert [GOES, NM]</a:t>
            </a:r>
            <a:endParaRPr lang="el-GR" sz="1200" b="1" dirty="0">
              <a:latin typeface="Cambria" pitchFamily="18" charset="0"/>
            </a:endParaRPr>
          </a:p>
        </p:txBody>
      </p:sp>
      <p:grpSp>
        <p:nvGrpSpPr>
          <p:cNvPr id="31" name="Group 30"/>
          <p:cNvGrpSpPr/>
          <p:nvPr/>
        </p:nvGrpSpPr>
        <p:grpSpPr>
          <a:xfrm>
            <a:off x="0" y="6038196"/>
            <a:ext cx="9144000" cy="722907"/>
            <a:chOff x="0" y="6038196"/>
            <a:chExt cx="9144000" cy="722907"/>
          </a:xfrm>
        </p:grpSpPr>
        <p:sp>
          <p:nvSpPr>
            <p:cNvPr id="32" name="TextBox 19"/>
            <p:cNvSpPr txBox="1">
              <a:spLocks noChangeArrowheads="1"/>
            </p:cNvSpPr>
            <p:nvPr/>
          </p:nvSpPr>
          <p:spPr bwMode="auto">
            <a:xfrm>
              <a:off x="2819400" y="6172200"/>
              <a:ext cx="3886200" cy="584775"/>
            </a:xfrm>
            <a:prstGeom prst="rect">
              <a:avLst/>
            </a:prstGeom>
            <a:noFill/>
            <a:ln w="9525">
              <a:noFill/>
              <a:miter lim="800000"/>
              <a:headEnd/>
              <a:tailEnd/>
            </a:ln>
          </p:spPr>
          <p:txBody>
            <a:bodyPr wrap="square">
              <a:spAutoFit/>
            </a:bodyPr>
            <a:lstStyle/>
            <a:p>
              <a:pPr algn="just">
                <a:defRPr/>
              </a:pPr>
              <a:r>
                <a:rPr lang="en-US" sz="1600" b="1" dirty="0" smtClean="0">
                  <a:solidFill>
                    <a:schemeClr val="accent1">
                      <a:lumMod val="50000"/>
                    </a:schemeClr>
                  </a:solidFill>
                  <a:latin typeface="Pristina" pitchFamily="66" charset="0"/>
                </a:rPr>
                <a:t>ESWW10 Session 13 ,Cosmic Ray Detectors</a:t>
              </a:r>
            </a:p>
            <a:p>
              <a:pPr algn="ctr">
                <a:defRPr/>
              </a:pPr>
              <a:r>
                <a:rPr lang="en-US" sz="1600" b="1" dirty="0" smtClean="0">
                  <a:latin typeface="Pristina" pitchFamily="66" charset="0"/>
                </a:rPr>
                <a:t>Antwerp | 22.11.2013</a:t>
              </a:r>
            </a:p>
          </p:txBody>
        </p:sp>
        <p:pic>
          <p:nvPicPr>
            <p:cNvPr id="33" name="Picture 2" descr="C:\Research\Work\ESA\SN4\logo (2)\logo\cosray1.png"/>
            <p:cNvPicPr>
              <a:picLocks noChangeAspect="1" noChangeArrowheads="1"/>
            </p:cNvPicPr>
            <p:nvPr/>
          </p:nvPicPr>
          <p:blipFill>
            <a:blip r:embed="rId5" cstate="print"/>
            <a:srcRect/>
            <a:stretch>
              <a:fillRect/>
            </a:stretch>
          </p:blipFill>
          <p:spPr bwMode="auto">
            <a:xfrm>
              <a:off x="260132" y="6174830"/>
              <a:ext cx="1981200" cy="586273"/>
            </a:xfrm>
            <a:prstGeom prst="rect">
              <a:avLst/>
            </a:prstGeom>
            <a:noFill/>
          </p:spPr>
        </p:pic>
        <p:pic>
          <p:nvPicPr>
            <p:cNvPr id="34" name="Picture 4" descr="http://www.isnet.gr/images/logo.jpg"/>
            <p:cNvPicPr>
              <a:picLocks noChangeAspect="1" noChangeArrowheads="1"/>
            </p:cNvPicPr>
            <p:nvPr/>
          </p:nvPicPr>
          <p:blipFill>
            <a:blip r:embed="rId6" cstate="print"/>
            <a:srcRect/>
            <a:stretch>
              <a:fillRect/>
            </a:stretch>
          </p:blipFill>
          <p:spPr bwMode="auto">
            <a:xfrm>
              <a:off x="7194332" y="6174830"/>
              <a:ext cx="1676400" cy="553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35" name="Straight Connector 34"/>
            <p:cNvCxnSpPr/>
            <p:nvPr/>
          </p:nvCxnSpPr>
          <p:spPr>
            <a:xfrm>
              <a:off x="0" y="603819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798513"/>
          </a:xfrm>
          <a:prstGeom prst="rect">
            <a:avLst/>
          </a:prstGeom>
          <a:solidFill>
            <a:srgbClr val="D9D9D9"/>
          </a:solidFill>
          <a:ln w="9525">
            <a:noFill/>
            <a:round/>
            <a:headEnd/>
            <a:tailEnd/>
          </a:ln>
        </p:spPr>
        <p:txBody>
          <a:bodyPr wrap="none"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b="1" dirty="0" smtClean="0">
                <a:solidFill>
                  <a:srgbClr val="FF0000"/>
                </a:solidFill>
                <a:latin typeface="Calibri" pitchFamily="34" charset="0"/>
              </a:rPr>
              <a:t>Validation of GLE Alert Plus</a:t>
            </a:r>
            <a:endParaRPr lang="en-GB" sz="3600" b="1" dirty="0">
              <a:solidFill>
                <a:srgbClr val="FF0000"/>
              </a:solidFill>
              <a:latin typeface="Calibri" pitchFamily="34" charset="0"/>
            </a:endParaRPr>
          </a:p>
        </p:txBody>
      </p:sp>
      <p:sp>
        <p:nvSpPr>
          <p:cNvPr id="5" name="4 - Ορθογώνιο"/>
          <p:cNvSpPr/>
          <p:nvPr/>
        </p:nvSpPr>
        <p:spPr>
          <a:xfrm>
            <a:off x="-12700" y="685800"/>
            <a:ext cx="9156700" cy="647700"/>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sz="2400" b="1" dirty="0">
              <a:solidFill>
                <a:schemeClr val="bg1"/>
              </a:solidFill>
              <a:effectLst>
                <a:outerShdw blurRad="38100" dist="38100" dir="2700000" algn="tl">
                  <a:srgbClr val="000000">
                    <a:alpha val="43137"/>
                  </a:srgbClr>
                </a:outerShdw>
              </a:effectLst>
              <a:ea typeface="ＭＳ Ｐゴシック" pitchFamily="34" charset="-128"/>
            </a:endParaRPr>
          </a:p>
          <a:p>
            <a:pPr lvl="0" algn="ctr">
              <a:defRPr/>
            </a:pPr>
            <a:r>
              <a:rPr lang="en-US" sz="2400" b="1" dirty="0" smtClean="0">
                <a:solidFill>
                  <a:schemeClr val="bg1"/>
                </a:solidFill>
                <a:effectLst>
                  <a:outerShdw blurRad="38100" dist="38100" dir="2700000" algn="tl">
                    <a:srgbClr val="000000">
                      <a:alpha val="43137"/>
                    </a:srgbClr>
                  </a:outerShdw>
                </a:effectLst>
                <a:ea typeface="ＭＳ Ｐゴシック" pitchFamily="34" charset="-128"/>
              </a:rPr>
              <a:t>A2. Archived data: </a:t>
            </a:r>
            <a:r>
              <a:rPr lang="en-US" sz="2400" b="1" i="1" dirty="0" smtClean="0">
                <a:solidFill>
                  <a:schemeClr val="bg1"/>
                </a:solidFill>
                <a:effectLst>
                  <a:outerShdw blurRad="38100" dist="38100" dir="2700000" algn="tl">
                    <a:srgbClr val="000000">
                      <a:alpha val="43137"/>
                    </a:srgbClr>
                  </a:outerShdw>
                </a:effectLst>
                <a:ea typeface="ＭＳ Ｐゴシック" pitchFamily="34" charset="-128"/>
              </a:rPr>
              <a:t>Comparison with UMASEP</a:t>
            </a:r>
            <a:endParaRPr lang="en-US" sz="2400" b="1" i="1" dirty="0">
              <a:solidFill>
                <a:schemeClr val="bg1"/>
              </a:solidFill>
              <a:effectLst>
                <a:outerShdw blurRad="38100" dist="38100" dir="2700000" algn="tl">
                  <a:srgbClr val="000000">
                    <a:alpha val="43137"/>
                  </a:srgbClr>
                </a:outerShdw>
              </a:effectLst>
              <a:ea typeface="ＭＳ Ｐゴシック" pitchFamily="34" charset="-128"/>
            </a:endParaRPr>
          </a:p>
          <a:p>
            <a:pPr algn="ctr">
              <a:defRPr/>
            </a:pPr>
            <a:endParaRPr lang="en-US" dirty="0"/>
          </a:p>
        </p:txBody>
      </p:sp>
      <p:sp>
        <p:nvSpPr>
          <p:cNvPr id="12" name="Rectangle 11"/>
          <p:cNvSpPr/>
          <p:nvPr/>
        </p:nvSpPr>
        <p:spPr>
          <a:xfrm>
            <a:off x="152400" y="5605046"/>
            <a:ext cx="1221104" cy="338554"/>
          </a:xfrm>
          <a:prstGeom prst="rect">
            <a:avLst/>
          </a:prstGeom>
        </p:spPr>
        <p:txBody>
          <a:bodyPr wrap="none">
            <a:spAutoFit/>
          </a:bodyPr>
          <a:lstStyle/>
          <a:p>
            <a:r>
              <a:rPr lang="en-US" sz="1600" i="1" dirty="0" err="1" smtClean="0"/>
              <a:t>Núñez</a:t>
            </a:r>
            <a:r>
              <a:rPr lang="en-US" sz="1600" i="1" dirty="0" smtClean="0"/>
              <a:t>, 2011</a:t>
            </a:r>
            <a:endParaRPr lang="el-GR" sz="1600" i="1" dirty="0"/>
          </a:p>
        </p:txBody>
      </p:sp>
      <p:sp>
        <p:nvSpPr>
          <p:cNvPr id="14" name="Rectangle 13"/>
          <p:cNvSpPr/>
          <p:nvPr/>
        </p:nvSpPr>
        <p:spPr>
          <a:xfrm>
            <a:off x="1752600" y="5562600"/>
            <a:ext cx="7391400" cy="369332"/>
          </a:xfrm>
          <a:prstGeom prst="rect">
            <a:avLst/>
          </a:prstGeom>
        </p:spPr>
        <p:txBody>
          <a:bodyPr wrap="square">
            <a:spAutoFit/>
          </a:bodyPr>
          <a:lstStyle/>
          <a:p>
            <a:pPr algn="just"/>
            <a:r>
              <a:rPr lang="en-US" dirty="0" smtClean="0"/>
              <a:t>http://spaceweather.uma.es/performance_results_100mev.html</a:t>
            </a:r>
            <a:endParaRPr lang="el-GR" dirty="0"/>
          </a:p>
        </p:txBody>
      </p:sp>
      <p:grpSp>
        <p:nvGrpSpPr>
          <p:cNvPr id="16" name="Group 15"/>
          <p:cNvGrpSpPr/>
          <p:nvPr/>
        </p:nvGrpSpPr>
        <p:grpSpPr>
          <a:xfrm>
            <a:off x="-1" y="1447800"/>
            <a:ext cx="7772401" cy="4087322"/>
            <a:chOff x="-1" y="1447800"/>
            <a:chExt cx="7772401" cy="4087322"/>
          </a:xfrm>
        </p:grpSpPr>
        <p:pic>
          <p:nvPicPr>
            <p:cNvPr id="128001" name="Picture 1"/>
            <p:cNvPicPr>
              <a:picLocks noChangeAspect="1" noChangeArrowheads="1"/>
            </p:cNvPicPr>
            <p:nvPr/>
          </p:nvPicPr>
          <p:blipFill>
            <a:blip r:embed="rId3" cstate="print"/>
            <a:srcRect/>
            <a:stretch>
              <a:fillRect/>
            </a:stretch>
          </p:blipFill>
          <p:spPr bwMode="auto">
            <a:xfrm>
              <a:off x="-1" y="1447800"/>
              <a:ext cx="7772401" cy="4087322"/>
            </a:xfrm>
            <a:prstGeom prst="rect">
              <a:avLst/>
            </a:prstGeom>
            <a:noFill/>
            <a:ln w="9525">
              <a:noFill/>
              <a:miter lim="800000"/>
              <a:headEnd/>
              <a:tailEnd/>
            </a:ln>
          </p:spPr>
        </p:pic>
        <p:sp>
          <p:nvSpPr>
            <p:cNvPr id="15" name="Rectangle 14"/>
            <p:cNvSpPr/>
            <p:nvPr/>
          </p:nvSpPr>
          <p:spPr>
            <a:xfrm>
              <a:off x="1371600" y="1828800"/>
              <a:ext cx="2819400" cy="3048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Protons E &gt; 100 MeV</a:t>
              </a:r>
              <a:endParaRPr lang="el-GR" b="1" dirty="0">
                <a:solidFill>
                  <a:srgbClr val="FF0000"/>
                </a:solidFill>
              </a:endParaRPr>
            </a:p>
          </p:txBody>
        </p:sp>
      </p:grpSp>
      <p:sp>
        <p:nvSpPr>
          <p:cNvPr id="17" name="Rectangle 16"/>
          <p:cNvSpPr/>
          <p:nvPr/>
        </p:nvSpPr>
        <p:spPr>
          <a:xfrm>
            <a:off x="7924800" y="1295400"/>
            <a:ext cx="1219200" cy="4616648"/>
          </a:xfrm>
          <a:prstGeom prst="rect">
            <a:avLst/>
          </a:prstGeom>
        </p:spPr>
        <p:txBody>
          <a:bodyPr wrap="square">
            <a:spAutoFit/>
          </a:bodyPr>
          <a:lstStyle/>
          <a:p>
            <a:pPr algn="just"/>
            <a:r>
              <a:rPr lang="en-US" sz="1400" b="1" dirty="0" smtClean="0">
                <a:solidFill>
                  <a:srgbClr val="FF0000"/>
                </a:solidFill>
              </a:rPr>
              <a:t>UMASEP</a:t>
            </a:r>
            <a:r>
              <a:rPr lang="en-US" sz="1400" dirty="0" smtClean="0"/>
              <a:t> analyzes soft X-ray, </a:t>
            </a:r>
            <a:r>
              <a:rPr lang="en-US" sz="1400" dirty="0" err="1" smtClean="0"/>
              <a:t>diferential</a:t>
            </a:r>
            <a:r>
              <a:rPr lang="en-US" sz="1400" dirty="0" smtClean="0"/>
              <a:t> and integral proton flux data in order to recognize precursors of three different proton flux situations: well-connected SEP events, poorly-connected SEP events, and "all-clear" situations</a:t>
            </a:r>
            <a:endParaRPr lang="el-GR" sz="1400" dirty="0"/>
          </a:p>
        </p:txBody>
      </p:sp>
      <p:grpSp>
        <p:nvGrpSpPr>
          <p:cNvPr id="18" name="Group 17"/>
          <p:cNvGrpSpPr/>
          <p:nvPr/>
        </p:nvGrpSpPr>
        <p:grpSpPr>
          <a:xfrm>
            <a:off x="0" y="6038196"/>
            <a:ext cx="9144000" cy="722907"/>
            <a:chOff x="0" y="6038196"/>
            <a:chExt cx="9144000" cy="722907"/>
          </a:xfrm>
        </p:grpSpPr>
        <p:sp>
          <p:nvSpPr>
            <p:cNvPr id="19" name="TextBox 19"/>
            <p:cNvSpPr txBox="1">
              <a:spLocks noChangeArrowheads="1"/>
            </p:cNvSpPr>
            <p:nvPr/>
          </p:nvSpPr>
          <p:spPr bwMode="auto">
            <a:xfrm>
              <a:off x="2819400" y="6172200"/>
              <a:ext cx="3886200" cy="584775"/>
            </a:xfrm>
            <a:prstGeom prst="rect">
              <a:avLst/>
            </a:prstGeom>
            <a:noFill/>
            <a:ln w="9525">
              <a:noFill/>
              <a:miter lim="800000"/>
              <a:headEnd/>
              <a:tailEnd/>
            </a:ln>
          </p:spPr>
          <p:txBody>
            <a:bodyPr wrap="square">
              <a:spAutoFit/>
            </a:bodyPr>
            <a:lstStyle/>
            <a:p>
              <a:pPr algn="just">
                <a:defRPr/>
              </a:pPr>
              <a:r>
                <a:rPr lang="en-US" sz="1600" b="1" dirty="0" smtClean="0">
                  <a:solidFill>
                    <a:schemeClr val="accent1">
                      <a:lumMod val="50000"/>
                    </a:schemeClr>
                  </a:solidFill>
                  <a:latin typeface="Pristina" pitchFamily="66" charset="0"/>
                </a:rPr>
                <a:t>ESWW10 Session 13 ,Cosmic Ray Detectors</a:t>
              </a:r>
            </a:p>
            <a:p>
              <a:pPr algn="ctr">
                <a:defRPr/>
              </a:pPr>
              <a:r>
                <a:rPr lang="en-US" sz="1600" b="1" dirty="0" smtClean="0">
                  <a:latin typeface="Pristina" pitchFamily="66" charset="0"/>
                </a:rPr>
                <a:t>Antwerp | 22.11.2013</a:t>
              </a:r>
            </a:p>
          </p:txBody>
        </p:sp>
        <p:pic>
          <p:nvPicPr>
            <p:cNvPr id="20" name="Picture 2" descr="C:\Research\Work\ESA\SN4\logo (2)\logo\cosray1.png"/>
            <p:cNvPicPr>
              <a:picLocks noChangeAspect="1" noChangeArrowheads="1"/>
            </p:cNvPicPr>
            <p:nvPr/>
          </p:nvPicPr>
          <p:blipFill>
            <a:blip r:embed="rId4" cstate="print"/>
            <a:srcRect/>
            <a:stretch>
              <a:fillRect/>
            </a:stretch>
          </p:blipFill>
          <p:spPr bwMode="auto">
            <a:xfrm>
              <a:off x="260132" y="6174830"/>
              <a:ext cx="1981200" cy="586273"/>
            </a:xfrm>
            <a:prstGeom prst="rect">
              <a:avLst/>
            </a:prstGeom>
            <a:noFill/>
          </p:spPr>
        </p:pic>
        <p:pic>
          <p:nvPicPr>
            <p:cNvPr id="21" name="Picture 4" descr="http://www.isnet.gr/images/logo.jpg"/>
            <p:cNvPicPr>
              <a:picLocks noChangeAspect="1" noChangeArrowheads="1"/>
            </p:cNvPicPr>
            <p:nvPr/>
          </p:nvPicPr>
          <p:blipFill>
            <a:blip r:embed="rId5" cstate="print"/>
            <a:srcRect/>
            <a:stretch>
              <a:fillRect/>
            </a:stretch>
          </p:blipFill>
          <p:spPr bwMode="auto">
            <a:xfrm>
              <a:off x="7194332" y="6174830"/>
              <a:ext cx="1676400" cy="553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22" name="Straight Connector 21"/>
            <p:cNvCxnSpPr/>
            <p:nvPr/>
          </p:nvCxnSpPr>
          <p:spPr>
            <a:xfrm>
              <a:off x="0" y="603819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798513"/>
          </a:xfrm>
          <a:prstGeom prst="rect">
            <a:avLst/>
          </a:prstGeom>
          <a:solidFill>
            <a:srgbClr val="D9D9D9"/>
          </a:solidFill>
          <a:ln w="9525">
            <a:noFill/>
            <a:round/>
            <a:headEnd/>
            <a:tailEnd/>
          </a:ln>
        </p:spPr>
        <p:txBody>
          <a:bodyPr wrap="none"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b="1" dirty="0" smtClean="0">
                <a:solidFill>
                  <a:srgbClr val="FF0000"/>
                </a:solidFill>
                <a:latin typeface="Calibri" pitchFamily="34" charset="0"/>
              </a:rPr>
              <a:t>Validation of GLE Alert Plus</a:t>
            </a:r>
            <a:endParaRPr lang="en-GB" sz="3600" b="1" dirty="0">
              <a:solidFill>
                <a:srgbClr val="FF0000"/>
              </a:solidFill>
              <a:latin typeface="Calibri" pitchFamily="34" charset="0"/>
            </a:endParaRPr>
          </a:p>
        </p:txBody>
      </p:sp>
      <p:sp>
        <p:nvSpPr>
          <p:cNvPr id="10" name="4 - Ορθογώνιο"/>
          <p:cNvSpPr/>
          <p:nvPr/>
        </p:nvSpPr>
        <p:spPr>
          <a:xfrm>
            <a:off x="-12700" y="685800"/>
            <a:ext cx="9156700" cy="647700"/>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sz="2400" b="1" dirty="0">
              <a:solidFill>
                <a:schemeClr val="bg1"/>
              </a:solidFill>
              <a:effectLst>
                <a:outerShdw blurRad="38100" dist="38100" dir="2700000" algn="tl">
                  <a:srgbClr val="000000">
                    <a:alpha val="43137"/>
                  </a:srgbClr>
                </a:outerShdw>
              </a:effectLst>
              <a:ea typeface="ＭＳ Ｐゴシック" pitchFamily="34" charset="-128"/>
            </a:endParaRPr>
          </a:p>
          <a:p>
            <a:pPr lvl="0" algn="ctr">
              <a:defRPr/>
            </a:pPr>
            <a:r>
              <a:rPr lang="en-US" sz="2400" b="1" dirty="0" smtClean="0">
                <a:solidFill>
                  <a:schemeClr val="bg1"/>
                </a:solidFill>
                <a:effectLst>
                  <a:outerShdw blurRad="38100" dist="38100" dir="2700000" algn="tl">
                    <a:srgbClr val="000000">
                      <a:alpha val="43137"/>
                    </a:srgbClr>
                  </a:outerShdw>
                </a:effectLst>
                <a:ea typeface="ＭＳ Ｐゴシック" pitchFamily="34" charset="-128"/>
              </a:rPr>
              <a:t>A2. Archived data: </a:t>
            </a:r>
            <a:r>
              <a:rPr lang="en-US" sz="2400" b="1" i="1" dirty="0" smtClean="0">
                <a:solidFill>
                  <a:schemeClr val="bg1"/>
                </a:solidFill>
                <a:effectLst>
                  <a:outerShdw blurRad="38100" dist="38100" dir="2700000" algn="tl">
                    <a:srgbClr val="000000">
                      <a:alpha val="43137"/>
                    </a:srgbClr>
                  </a:outerShdw>
                </a:effectLst>
                <a:ea typeface="ＭＳ Ｐゴシック" pitchFamily="34" charset="-128"/>
              </a:rPr>
              <a:t>Comparison with UMASEP</a:t>
            </a:r>
            <a:endParaRPr lang="en-US" sz="2400" b="1" i="1" dirty="0">
              <a:solidFill>
                <a:schemeClr val="bg1"/>
              </a:solidFill>
              <a:effectLst>
                <a:outerShdw blurRad="38100" dist="38100" dir="2700000" algn="tl">
                  <a:srgbClr val="000000">
                    <a:alpha val="43137"/>
                  </a:srgbClr>
                </a:outerShdw>
              </a:effectLst>
              <a:ea typeface="ＭＳ Ｐゴシック" pitchFamily="34" charset="-128"/>
            </a:endParaRPr>
          </a:p>
          <a:p>
            <a:pPr algn="ctr">
              <a:defRPr/>
            </a:pPr>
            <a:endParaRPr lang="en-US" dirty="0"/>
          </a:p>
        </p:txBody>
      </p:sp>
      <p:pic>
        <p:nvPicPr>
          <p:cNvPr id="118786" name="Picture 2"/>
          <p:cNvPicPr>
            <a:picLocks noChangeAspect="1" noChangeArrowheads="1"/>
          </p:cNvPicPr>
          <p:nvPr/>
        </p:nvPicPr>
        <p:blipFill>
          <a:blip r:embed="rId3" cstate="print"/>
          <a:srcRect/>
          <a:stretch>
            <a:fillRect/>
          </a:stretch>
        </p:blipFill>
        <p:spPr bwMode="auto">
          <a:xfrm>
            <a:off x="304800" y="1371600"/>
            <a:ext cx="5953125" cy="4297100"/>
          </a:xfrm>
          <a:prstGeom prst="rect">
            <a:avLst/>
          </a:prstGeom>
          <a:noFill/>
          <a:ln w="9525">
            <a:noFill/>
            <a:miter lim="800000"/>
            <a:headEnd/>
            <a:tailEnd/>
          </a:ln>
        </p:spPr>
      </p:pic>
      <p:sp>
        <p:nvSpPr>
          <p:cNvPr id="11" name="25 - Στρογγυλεμένο ορθογώνιο"/>
          <p:cNvSpPr/>
          <p:nvPr/>
        </p:nvSpPr>
        <p:spPr>
          <a:xfrm>
            <a:off x="1171304" y="1447800"/>
            <a:ext cx="1371600" cy="4038600"/>
          </a:xfrm>
          <a:prstGeom prst="roundRect">
            <a:avLst/>
          </a:prstGeom>
          <a:solidFill>
            <a:schemeClr val="tx2">
              <a:lumMod val="40000"/>
              <a:lumOff val="60000"/>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25 - Στρογγυλεμένο ορθογώνιο"/>
          <p:cNvSpPr/>
          <p:nvPr/>
        </p:nvSpPr>
        <p:spPr>
          <a:xfrm>
            <a:off x="2667000" y="1447800"/>
            <a:ext cx="1524000" cy="4038600"/>
          </a:xfrm>
          <a:prstGeom prst="roundRect">
            <a:avLst/>
          </a:prstGeom>
          <a:solidFill>
            <a:schemeClr val="accent2">
              <a:lumMod val="40000"/>
              <a:lumOff val="60000"/>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25 - Στρογγυλεμένο ορθογώνιο"/>
          <p:cNvSpPr/>
          <p:nvPr/>
        </p:nvSpPr>
        <p:spPr>
          <a:xfrm>
            <a:off x="4267200" y="1447800"/>
            <a:ext cx="1676400" cy="4038600"/>
          </a:xfrm>
          <a:prstGeom prst="roundRect">
            <a:avLst/>
          </a:prstGeom>
          <a:solidFill>
            <a:schemeClr val="accent3">
              <a:lumMod val="60000"/>
              <a:lumOff val="40000"/>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8" descr="http://isbsbsis.dyndns.org:8080/images/Gle_Alert.gif"/>
          <p:cNvPicPr>
            <a:picLocks noChangeAspect="1" noChangeArrowheads="1"/>
          </p:cNvPicPr>
          <p:nvPr/>
        </p:nvPicPr>
        <p:blipFill>
          <a:blip r:embed="rId4" cstate="print"/>
          <a:srcRect/>
          <a:stretch>
            <a:fillRect/>
          </a:stretch>
        </p:blipFill>
        <p:spPr bwMode="auto">
          <a:xfrm>
            <a:off x="6021978" y="2667000"/>
            <a:ext cx="1288930" cy="838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Rectangle 15"/>
          <p:cNvSpPr/>
          <p:nvPr/>
        </p:nvSpPr>
        <p:spPr>
          <a:xfrm>
            <a:off x="6934200" y="1524000"/>
            <a:ext cx="2209800" cy="830997"/>
          </a:xfrm>
          <a:prstGeom prst="rect">
            <a:avLst/>
          </a:prstGeom>
        </p:spPr>
        <p:txBody>
          <a:bodyPr wrap="square">
            <a:spAutoFit/>
          </a:bodyPr>
          <a:lstStyle/>
          <a:p>
            <a:pPr algn="just"/>
            <a:r>
              <a:rPr lang="en-US" sz="1600" dirty="0" smtClean="0">
                <a:hlinkClick r:id="rId5"/>
              </a:rPr>
              <a:t>http://spaceweather.uma.es/performance_results_100mev.html</a:t>
            </a:r>
            <a:endParaRPr lang="el-GR" sz="1600" dirty="0"/>
          </a:p>
        </p:txBody>
      </p:sp>
      <p:sp>
        <p:nvSpPr>
          <p:cNvPr id="17" name="Rectangle 16"/>
          <p:cNvSpPr/>
          <p:nvPr/>
        </p:nvSpPr>
        <p:spPr>
          <a:xfrm>
            <a:off x="7317378" y="2667000"/>
            <a:ext cx="1905000" cy="830997"/>
          </a:xfrm>
          <a:prstGeom prst="rect">
            <a:avLst/>
          </a:prstGeom>
        </p:spPr>
        <p:txBody>
          <a:bodyPr wrap="square">
            <a:spAutoFit/>
          </a:bodyPr>
          <a:lstStyle/>
          <a:p>
            <a:r>
              <a:rPr lang="en-US" sz="1600" dirty="0" smtClean="0">
                <a:hlinkClick r:id="rId6"/>
              </a:rPr>
              <a:t>http://cosray.phys.uoa.gr/index.php/glealertplus</a:t>
            </a:r>
            <a:endParaRPr lang="el-GR" sz="1600" dirty="0"/>
          </a:p>
        </p:txBody>
      </p:sp>
      <p:sp>
        <p:nvSpPr>
          <p:cNvPr id="19" name="Rectangle 22"/>
          <p:cNvSpPr/>
          <p:nvPr/>
        </p:nvSpPr>
        <p:spPr>
          <a:xfrm>
            <a:off x="6096000" y="3657600"/>
            <a:ext cx="2895600" cy="738664"/>
          </a:xfrm>
          <a:prstGeom prst="rect">
            <a:avLst/>
          </a:prstGeom>
        </p:spPr>
        <p:txBody>
          <a:bodyPr wrap="square">
            <a:spAutoFit/>
          </a:bodyPr>
          <a:lstStyle/>
          <a:p>
            <a:pPr algn="just"/>
            <a:r>
              <a:rPr lang="en-US" sz="1400" b="1" dirty="0" smtClean="0">
                <a:solidFill>
                  <a:srgbClr val="FF0000"/>
                </a:solidFill>
                <a:effectLst>
                  <a:outerShdw blurRad="38100" dist="38100" dir="2700000" algn="tl">
                    <a:srgbClr val="000000">
                      <a:alpha val="43137"/>
                    </a:srgbClr>
                  </a:outerShdw>
                </a:effectLst>
              </a:rPr>
              <a:t>GLE Alert Plus </a:t>
            </a:r>
            <a:r>
              <a:rPr lang="en-US" sz="1400" b="1" dirty="0" smtClean="0"/>
              <a:t>missed one event, whereas </a:t>
            </a:r>
            <a:r>
              <a:rPr lang="en-US" sz="1400" b="1" dirty="0" smtClean="0">
                <a:solidFill>
                  <a:srgbClr val="FF0000"/>
                </a:solidFill>
                <a:effectLst>
                  <a:outerShdw blurRad="38100" dist="38100" dir="2700000" algn="tl">
                    <a:srgbClr val="000000">
                      <a:alpha val="43137"/>
                    </a:srgbClr>
                  </a:outerShdw>
                </a:effectLst>
              </a:rPr>
              <a:t>UMASEP</a:t>
            </a:r>
            <a:r>
              <a:rPr lang="en-US" sz="1400" b="1" dirty="0" smtClean="0"/>
              <a:t> missed two events</a:t>
            </a:r>
            <a:endParaRPr lang="el-GR" sz="1400" b="1" dirty="0">
              <a:solidFill>
                <a:srgbClr val="FF0000"/>
              </a:solidFill>
            </a:endParaRPr>
          </a:p>
        </p:txBody>
      </p:sp>
      <p:pic>
        <p:nvPicPr>
          <p:cNvPr id="126978" name="Picture 2" descr="http://spaceweather.uma.es/images/umalogo.gif"/>
          <p:cNvPicPr>
            <a:picLocks noChangeAspect="1" noChangeArrowheads="1"/>
          </p:cNvPicPr>
          <p:nvPr/>
        </p:nvPicPr>
        <p:blipFill>
          <a:blip r:embed="rId7" cstate="print"/>
          <a:srcRect/>
          <a:stretch>
            <a:fillRect/>
          </a:stretch>
        </p:blipFill>
        <p:spPr bwMode="auto">
          <a:xfrm>
            <a:off x="6019800" y="1524000"/>
            <a:ext cx="918113" cy="895350"/>
          </a:xfrm>
          <a:prstGeom prst="rect">
            <a:avLst/>
          </a:prstGeom>
          <a:noFill/>
        </p:spPr>
      </p:pic>
      <p:sp>
        <p:nvSpPr>
          <p:cNvPr id="20" name="Rectangle 19"/>
          <p:cNvSpPr/>
          <p:nvPr/>
        </p:nvSpPr>
        <p:spPr>
          <a:xfrm>
            <a:off x="139337" y="5674416"/>
            <a:ext cx="7861896" cy="369332"/>
          </a:xfrm>
          <a:prstGeom prst="rect">
            <a:avLst/>
          </a:prstGeom>
        </p:spPr>
        <p:txBody>
          <a:bodyPr wrap="none">
            <a:spAutoFit/>
          </a:bodyPr>
          <a:lstStyle/>
          <a:p>
            <a:r>
              <a:rPr lang="en-US" dirty="0" smtClean="0"/>
              <a:t>The </a:t>
            </a:r>
            <a:r>
              <a:rPr lang="en-US" b="1" dirty="0" smtClean="0"/>
              <a:t>UMASEP</a:t>
            </a:r>
            <a:r>
              <a:rPr lang="en-US" dirty="0" smtClean="0"/>
              <a:t> results are courtesy of </a:t>
            </a:r>
            <a:r>
              <a:rPr lang="en-US" b="1" dirty="0" smtClean="0"/>
              <a:t>Prof. M. </a:t>
            </a:r>
            <a:r>
              <a:rPr lang="en-US" b="1" dirty="0" err="1" smtClean="0"/>
              <a:t>Núñez</a:t>
            </a:r>
            <a:r>
              <a:rPr lang="en-US" dirty="0" smtClean="0"/>
              <a:t>, </a:t>
            </a:r>
            <a:r>
              <a:rPr lang="en-US" i="1" dirty="0" smtClean="0"/>
              <a:t>private communication</a:t>
            </a:r>
            <a:r>
              <a:rPr lang="en-US" dirty="0" smtClean="0"/>
              <a:t>, 2013</a:t>
            </a:r>
            <a:endParaRPr lang="el-GR" dirty="0"/>
          </a:p>
        </p:txBody>
      </p:sp>
      <p:sp>
        <p:nvSpPr>
          <p:cNvPr id="21" name="Rectangle 22"/>
          <p:cNvSpPr/>
          <p:nvPr/>
        </p:nvSpPr>
        <p:spPr>
          <a:xfrm>
            <a:off x="6096000" y="4343400"/>
            <a:ext cx="2895600" cy="738664"/>
          </a:xfrm>
          <a:prstGeom prst="rect">
            <a:avLst/>
          </a:prstGeom>
        </p:spPr>
        <p:txBody>
          <a:bodyPr wrap="square">
            <a:spAutoFit/>
          </a:bodyPr>
          <a:lstStyle/>
          <a:p>
            <a:pPr algn="just"/>
            <a:r>
              <a:rPr lang="en-US" sz="1400" b="1" dirty="0" smtClean="0">
                <a:solidFill>
                  <a:srgbClr val="FF0000"/>
                </a:solidFill>
                <a:effectLst>
                  <a:outerShdw blurRad="38100" dist="38100" dir="2700000" algn="tl">
                    <a:srgbClr val="000000">
                      <a:alpha val="43137"/>
                    </a:srgbClr>
                  </a:outerShdw>
                </a:effectLst>
              </a:rPr>
              <a:t>UMASEP </a:t>
            </a:r>
            <a:r>
              <a:rPr lang="en-US" sz="1400" b="1" dirty="0" smtClean="0"/>
              <a:t>precedes </a:t>
            </a:r>
            <a:r>
              <a:rPr lang="en-US" sz="1400" b="1" dirty="0" smtClean="0">
                <a:solidFill>
                  <a:srgbClr val="FF0000"/>
                </a:solidFill>
                <a:effectLst>
                  <a:outerShdw blurRad="38100" dist="38100" dir="2700000" algn="tl">
                    <a:srgbClr val="000000">
                      <a:alpha val="43137"/>
                    </a:srgbClr>
                  </a:outerShdw>
                </a:effectLst>
              </a:rPr>
              <a:t>GLE  Alert Plus </a:t>
            </a:r>
            <a:r>
              <a:rPr lang="en-US" sz="1400" b="1" dirty="0" smtClean="0"/>
              <a:t>in 8/13 cases with a varying window of 2-16 minutes.</a:t>
            </a:r>
            <a:endParaRPr lang="el-GR" sz="1400" b="1" dirty="0">
              <a:solidFill>
                <a:srgbClr val="FF0000"/>
              </a:solidFill>
            </a:endParaRPr>
          </a:p>
        </p:txBody>
      </p:sp>
      <p:sp>
        <p:nvSpPr>
          <p:cNvPr id="22" name="Rectangle 22"/>
          <p:cNvSpPr/>
          <p:nvPr/>
        </p:nvSpPr>
        <p:spPr>
          <a:xfrm>
            <a:off x="6119948" y="5041651"/>
            <a:ext cx="2895600" cy="738664"/>
          </a:xfrm>
          <a:prstGeom prst="rect">
            <a:avLst/>
          </a:prstGeom>
        </p:spPr>
        <p:txBody>
          <a:bodyPr wrap="square">
            <a:spAutoFit/>
          </a:bodyPr>
          <a:lstStyle/>
          <a:p>
            <a:pPr algn="just"/>
            <a:r>
              <a:rPr lang="en-US" sz="1400" b="1" dirty="0" smtClean="0">
                <a:solidFill>
                  <a:srgbClr val="FF0000"/>
                </a:solidFill>
                <a:effectLst>
                  <a:outerShdw blurRad="38100" dist="38100" dir="2700000" algn="tl">
                    <a:srgbClr val="000000">
                      <a:alpha val="43137"/>
                    </a:srgbClr>
                  </a:outerShdw>
                </a:effectLst>
              </a:rPr>
              <a:t>GLE Alert Plus </a:t>
            </a:r>
            <a:r>
              <a:rPr lang="en-US" sz="1400" b="1" dirty="0" smtClean="0"/>
              <a:t>precedes </a:t>
            </a:r>
            <a:r>
              <a:rPr lang="en-US" sz="1400" b="1" dirty="0" smtClean="0">
                <a:solidFill>
                  <a:srgbClr val="FF0000"/>
                </a:solidFill>
                <a:effectLst>
                  <a:outerShdw blurRad="38100" dist="38100" dir="2700000" algn="tl">
                    <a:srgbClr val="000000">
                      <a:alpha val="43137"/>
                    </a:srgbClr>
                  </a:outerShdw>
                </a:effectLst>
              </a:rPr>
              <a:t>UMASEP </a:t>
            </a:r>
            <a:r>
              <a:rPr lang="en-US" sz="1400" b="1" dirty="0" smtClean="0"/>
              <a:t>in 2/13 cases with a varying window of 3-11 minutes.</a:t>
            </a:r>
            <a:endParaRPr lang="el-GR" sz="1400" b="1" dirty="0">
              <a:solidFill>
                <a:srgbClr val="FF0000"/>
              </a:solidFill>
            </a:endParaRPr>
          </a:p>
        </p:txBody>
      </p:sp>
      <p:grpSp>
        <p:nvGrpSpPr>
          <p:cNvPr id="23" name="Group 22"/>
          <p:cNvGrpSpPr/>
          <p:nvPr/>
        </p:nvGrpSpPr>
        <p:grpSpPr>
          <a:xfrm>
            <a:off x="0" y="6038196"/>
            <a:ext cx="9144000" cy="722907"/>
            <a:chOff x="0" y="6038196"/>
            <a:chExt cx="9144000" cy="722907"/>
          </a:xfrm>
        </p:grpSpPr>
        <p:sp>
          <p:nvSpPr>
            <p:cNvPr id="24" name="TextBox 19"/>
            <p:cNvSpPr txBox="1">
              <a:spLocks noChangeArrowheads="1"/>
            </p:cNvSpPr>
            <p:nvPr/>
          </p:nvSpPr>
          <p:spPr bwMode="auto">
            <a:xfrm>
              <a:off x="2819400" y="6172200"/>
              <a:ext cx="3886200" cy="584775"/>
            </a:xfrm>
            <a:prstGeom prst="rect">
              <a:avLst/>
            </a:prstGeom>
            <a:noFill/>
            <a:ln w="9525">
              <a:noFill/>
              <a:miter lim="800000"/>
              <a:headEnd/>
              <a:tailEnd/>
            </a:ln>
          </p:spPr>
          <p:txBody>
            <a:bodyPr wrap="square">
              <a:spAutoFit/>
            </a:bodyPr>
            <a:lstStyle/>
            <a:p>
              <a:pPr algn="just">
                <a:defRPr/>
              </a:pPr>
              <a:r>
                <a:rPr lang="en-US" sz="1600" b="1" dirty="0" smtClean="0">
                  <a:solidFill>
                    <a:schemeClr val="accent1">
                      <a:lumMod val="50000"/>
                    </a:schemeClr>
                  </a:solidFill>
                  <a:latin typeface="Pristina" pitchFamily="66" charset="0"/>
                </a:rPr>
                <a:t>ESWW10 Session 13 ,Cosmic Ray Detectors</a:t>
              </a:r>
            </a:p>
            <a:p>
              <a:pPr algn="ctr">
                <a:defRPr/>
              </a:pPr>
              <a:r>
                <a:rPr lang="en-US" sz="1600" b="1" dirty="0" smtClean="0">
                  <a:latin typeface="Pristina" pitchFamily="66" charset="0"/>
                </a:rPr>
                <a:t>Antwerp | 22.11.2013</a:t>
              </a:r>
            </a:p>
          </p:txBody>
        </p:sp>
        <p:pic>
          <p:nvPicPr>
            <p:cNvPr id="25" name="Picture 2" descr="C:\Research\Work\ESA\SN4\logo (2)\logo\cosray1.png"/>
            <p:cNvPicPr>
              <a:picLocks noChangeAspect="1" noChangeArrowheads="1"/>
            </p:cNvPicPr>
            <p:nvPr/>
          </p:nvPicPr>
          <p:blipFill>
            <a:blip r:embed="rId8" cstate="print"/>
            <a:srcRect/>
            <a:stretch>
              <a:fillRect/>
            </a:stretch>
          </p:blipFill>
          <p:spPr bwMode="auto">
            <a:xfrm>
              <a:off x="260132" y="6174830"/>
              <a:ext cx="1981200" cy="586273"/>
            </a:xfrm>
            <a:prstGeom prst="rect">
              <a:avLst/>
            </a:prstGeom>
            <a:noFill/>
          </p:spPr>
        </p:pic>
        <p:pic>
          <p:nvPicPr>
            <p:cNvPr id="26" name="Picture 4" descr="http://www.isnet.gr/images/logo.jpg"/>
            <p:cNvPicPr>
              <a:picLocks noChangeAspect="1" noChangeArrowheads="1"/>
            </p:cNvPicPr>
            <p:nvPr/>
          </p:nvPicPr>
          <p:blipFill>
            <a:blip r:embed="rId9" cstate="print"/>
            <a:srcRect/>
            <a:stretch>
              <a:fillRect/>
            </a:stretch>
          </p:blipFill>
          <p:spPr bwMode="auto">
            <a:xfrm>
              <a:off x="7194332" y="6174830"/>
              <a:ext cx="1676400" cy="553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27" name="Straight Connector 26"/>
            <p:cNvCxnSpPr/>
            <p:nvPr/>
          </p:nvCxnSpPr>
          <p:spPr>
            <a:xfrm>
              <a:off x="0" y="603819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6978"/>
                                        </p:tgtEl>
                                        <p:attrNameLst>
                                          <p:attrName>style.visibility</p:attrName>
                                        </p:attrNameLst>
                                      </p:cBhvr>
                                      <p:to>
                                        <p:strVal val="visible"/>
                                      </p:to>
                                    </p:set>
                                    <p:animEffect transition="in" filter="fade">
                                      <p:cBhvr>
                                        <p:cTn id="10" dur="2000"/>
                                        <p:tgtEl>
                                          <p:spTgt spid="12697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20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0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2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2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checkerboard(across)">
                                      <p:cBhvr>
                                        <p:cTn id="34" dur="20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checkerboard(across)">
                                      <p:cBhvr>
                                        <p:cTn id="39" dur="20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checkerboard(across)">
                                      <p:cBhvr>
                                        <p:cTn id="44"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6" grpId="0"/>
      <p:bldP spid="17" grpId="0"/>
      <p:bldP spid="19" grpId="0"/>
      <p:bldP spid="21" grpId="0"/>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798513"/>
          </a:xfrm>
          <a:prstGeom prst="rect">
            <a:avLst/>
          </a:prstGeom>
          <a:solidFill>
            <a:srgbClr val="D9D9D9"/>
          </a:solidFill>
          <a:ln w="9525">
            <a:noFill/>
            <a:round/>
            <a:headEnd/>
            <a:tailEnd/>
          </a:ln>
        </p:spPr>
        <p:txBody>
          <a:bodyPr wrap="none"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b="1" dirty="0" smtClean="0">
                <a:solidFill>
                  <a:srgbClr val="FF0000"/>
                </a:solidFill>
                <a:latin typeface="Calibri" pitchFamily="34" charset="0"/>
              </a:rPr>
              <a:t>Validation of GLE Alert Plus</a:t>
            </a:r>
            <a:endParaRPr lang="en-GB" sz="3600" b="1" dirty="0">
              <a:solidFill>
                <a:srgbClr val="FF0000"/>
              </a:solidFill>
              <a:latin typeface="Calibri" pitchFamily="34" charset="0"/>
            </a:endParaRPr>
          </a:p>
        </p:txBody>
      </p:sp>
      <p:sp>
        <p:nvSpPr>
          <p:cNvPr id="10" name="4 - Ορθογώνιο"/>
          <p:cNvSpPr/>
          <p:nvPr/>
        </p:nvSpPr>
        <p:spPr>
          <a:xfrm>
            <a:off x="-12700" y="685800"/>
            <a:ext cx="9156700" cy="647700"/>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lvl="0" algn="ctr">
              <a:defRPr/>
            </a:pPr>
            <a:r>
              <a:rPr lang="en-US" sz="2400" b="1" dirty="0" smtClean="0">
                <a:solidFill>
                  <a:schemeClr val="bg1"/>
                </a:solidFill>
                <a:effectLst>
                  <a:outerShdw blurRad="38100" dist="38100" dir="2700000" algn="tl">
                    <a:srgbClr val="000000">
                      <a:alpha val="43137"/>
                    </a:srgbClr>
                  </a:outerShdw>
                </a:effectLst>
                <a:ea typeface="ＭＳ Ｐゴシック" pitchFamily="34" charset="-128"/>
              </a:rPr>
              <a:t>B. Real-time data</a:t>
            </a:r>
            <a:endParaRPr lang="en-US" dirty="0"/>
          </a:p>
        </p:txBody>
      </p:sp>
      <p:pic>
        <p:nvPicPr>
          <p:cNvPr id="25" name="Picture 3"/>
          <p:cNvPicPr>
            <a:picLocks noChangeAspect="1" noChangeArrowheads="1"/>
          </p:cNvPicPr>
          <p:nvPr/>
        </p:nvPicPr>
        <p:blipFill>
          <a:blip r:embed="rId3" cstate="print"/>
          <a:srcRect/>
          <a:stretch>
            <a:fillRect/>
          </a:stretch>
        </p:blipFill>
        <p:spPr bwMode="auto">
          <a:xfrm>
            <a:off x="4235287" y="2133600"/>
            <a:ext cx="4908714" cy="2590800"/>
          </a:xfrm>
          <a:prstGeom prst="rect">
            <a:avLst/>
          </a:prstGeom>
          <a:noFill/>
          <a:ln w="9525">
            <a:noFill/>
            <a:miter lim="800000"/>
            <a:headEnd/>
            <a:tailEnd/>
          </a:ln>
        </p:spPr>
      </p:pic>
      <p:sp>
        <p:nvSpPr>
          <p:cNvPr id="26" name="Text Box 7"/>
          <p:cNvSpPr txBox="1">
            <a:spLocks noChangeArrowheads="1"/>
          </p:cNvSpPr>
          <p:nvPr/>
        </p:nvSpPr>
        <p:spPr bwMode="auto">
          <a:xfrm>
            <a:off x="5486400" y="1524000"/>
            <a:ext cx="2514600" cy="369332"/>
          </a:xfrm>
          <a:prstGeom prst="rect">
            <a:avLst/>
          </a:prstGeom>
          <a:noFill/>
          <a:ln w="9525">
            <a:noFill/>
            <a:miter lim="800000"/>
            <a:headEnd/>
            <a:tailEnd/>
          </a:ln>
          <a:effectLst/>
        </p:spPr>
        <p:txBody>
          <a:bodyPr wrap="square">
            <a:spAutoFit/>
          </a:bodyPr>
          <a:lstStyle/>
          <a:p>
            <a:pPr>
              <a:spcBef>
                <a:spcPct val="50000"/>
              </a:spcBef>
            </a:pPr>
            <a:r>
              <a:rPr lang="en-US" b="1" dirty="0" smtClean="0">
                <a:effectLst>
                  <a:outerShdw blurRad="38100" dist="38100" dir="2700000" algn="tl">
                    <a:srgbClr val="000000">
                      <a:alpha val="43137"/>
                    </a:srgbClr>
                  </a:outerShdw>
                </a:effectLst>
              </a:rPr>
              <a:t>GLE71 – 17.05.2012</a:t>
            </a:r>
            <a:endParaRPr lang="el-GR" dirty="0">
              <a:effectLst>
                <a:outerShdw blurRad="38100" dist="38100" dir="2700000" algn="tl">
                  <a:srgbClr val="000000">
                    <a:alpha val="43137"/>
                  </a:srgbClr>
                </a:outerShdw>
              </a:effectLst>
            </a:endParaRPr>
          </a:p>
        </p:txBody>
      </p:sp>
      <p:sp>
        <p:nvSpPr>
          <p:cNvPr id="27" name="Text Box 7"/>
          <p:cNvSpPr txBox="1">
            <a:spLocks noChangeArrowheads="1"/>
          </p:cNvSpPr>
          <p:nvPr/>
        </p:nvSpPr>
        <p:spPr bwMode="auto">
          <a:xfrm>
            <a:off x="914400" y="1524000"/>
            <a:ext cx="2590800" cy="369332"/>
          </a:xfrm>
          <a:prstGeom prst="rect">
            <a:avLst/>
          </a:prstGeom>
          <a:noFill/>
          <a:ln w="9525">
            <a:noFill/>
            <a:miter lim="800000"/>
            <a:headEnd/>
            <a:tailEnd/>
          </a:ln>
          <a:effectLst/>
        </p:spPr>
        <p:txBody>
          <a:bodyPr wrap="square">
            <a:spAutoFit/>
          </a:bodyPr>
          <a:lstStyle/>
          <a:p>
            <a:pPr>
              <a:spcBef>
                <a:spcPct val="50000"/>
              </a:spcBef>
            </a:pPr>
            <a:r>
              <a:rPr lang="en-US" b="1" dirty="0" smtClean="0">
                <a:effectLst>
                  <a:outerShdw blurRad="38100" dist="38100" dir="2700000" algn="tl">
                    <a:srgbClr val="000000">
                      <a:alpha val="43137"/>
                    </a:srgbClr>
                  </a:outerShdw>
                </a:effectLst>
              </a:rPr>
              <a:t>GLE70 – 13.12.2006</a:t>
            </a:r>
            <a:endParaRPr lang="el-GR" dirty="0">
              <a:effectLst>
                <a:outerShdw blurRad="38100" dist="38100" dir="2700000" algn="tl">
                  <a:srgbClr val="000000">
                    <a:alpha val="43137"/>
                  </a:srgbClr>
                </a:outerShdw>
              </a:effectLst>
            </a:endParaRPr>
          </a:p>
        </p:txBody>
      </p:sp>
      <p:sp>
        <p:nvSpPr>
          <p:cNvPr id="28" name="Rectangle 27"/>
          <p:cNvSpPr/>
          <p:nvPr/>
        </p:nvSpPr>
        <p:spPr>
          <a:xfrm>
            <a:off x="6705600" y="5638800"/>
            <a:ext cx="2262159" cy="338554"/>
          </a:xfrm>
          <a:prstGeom prst="rect">
            <a:avLst/>
          </a:prstGeom>
        </p:spPr>
        <p:txBody>
          <a:bodyPr wrap="none">
            <a:spAutoFit/>
          </a:bodyPr>
          <a:lstStyle/>
          <a:p>
            <a:pPr algn="ctr"/>
            <a:r>
              <a:rPr lang="en-US" sz="1600" i="1" dirty="0" err="1" smtClean="0">
                <a:latin typeface="Calibri" pitchFamily="34" charset="0"/>
              </a:rPr>
              <a:t>Papaioannou</a:t>
            </a:r>
            <a:r>
              <a:rPr lang="en-US" sz="1600" i="1" dirty="0" smtClean="0">
                <a:latin typeface="Calibri" pitchFamily="34" charset="0"/>
              </a:rPr>
              <a:t> et al., 2013</a:t>
            </a:r>
          </a:p>
        </p:txBody>
      </p:sp>
      <p:sp>
        <p:nvSpPr>
          <p:cNvPr id="29" name="Rectangle 28"/>
          <p:cNvSpPr/>
          <p:nvPr/>
        </p:nvSpPr>
        <p:spPr>
          <a:xfrm>
            <a:off x="67065" y="5638800"/>
            <a:ext cx="2280432" cy="338554"/>
          </a:xfrm>
          <a:prstGeom prst="rect">
            <a:avLst/>
          </a:prstGeom>
        </p:spPr>
        <p:txBody>
          <a:bodyPr wrap="none">
            <a:spAutoFit/>
          </a:bodyPr>
          <a:lstStyle/>
          <a:p>
            <a:pPr algn="ctr"/>
            <a:r>
              <a:rPr lang="en-US" sz="1600" i="1" dirty="0" err="1" smtClean="0">
                <a:latin typeface="Calibri" pitchFamily="34" charset="0"/>
              </a:rPr>
              <a:t>Souvatzoglou</a:t>
            </a:r>
            <a:r>
              <a:rPr lang="en-US" sz="1600" i="1" dirty="0" smtClean="0">
                <a:latin typeface="Calibri" pitchFamily="34" charset="0"/>
              </a:rPr>
              <a:t> et al., 2009</a:t>
            </a:r>
          </a:p>
        </p:txBody>
      </p:sp>
      <p:pic>
        <p:nvPicPr>
          <p:cNvPr id="115715" name="Picture 3"/>
          <p:cNvPicPr>
            <a:picLocks noChangeAspect="1" noChangeArrowheads="1"/>
          </p:cNvPicPr>
          <p:nvPr/>
        </p:nvPicPr>
        <p:blipFill>
          <a:blip r:embed="rId4" cstate="print"/>
          <a:srcRect/>
          <a:stretch>
            <a:fillRect/>
          </a:stretch>
        </p:blipFill>
        <p:spPr bwMode="auto">
          <a:xfrm>
            <a:off x="152400" y="3962400"/>
            <a:ext cx="3539067" cy="1676400"/>
          </a:xfrm>
          <a:prstGeom prst="rect">
            <a:avLst/>
          </a:prstGeom>
          <a:noFill/>
          <a:ln w="9525">
            <a:noFill/>
            <a:miter lim="800000"/>
            <a:headEnd/>
            <a:tailEnd/>
          </a:ln>
        </p:spPr>
      </p:pic>
      <p:pic>
        <p:nvPicPr>
          <p:cNvPr id="115716" name="Picture 4"/>
          <p:cNvPicPr>
            <a:picLocks noChangeAspect="1" noChangeArrowheads="1"/>
          </p:cNvPicPr>
          <p:nvPr/>
        </p:nvPicPr>
        <p:blipFill>
          <a:blip r:embed="rId5" cstate="print"/>
          <a:srcRect/>
          <a:stretch>
            <a:fillRect/>
          </a:stretch>
        </p:blipFill>
        <p:spPr bwMode="auto">
          <a:xfrm>
            <a:off x="609600" y="1828800"/>
            <a:ext cx="2590800" cy="1928037"/>
          </a:xfrm>
          <a:prstGeom prst="rect">
            <a:avLst/>
          </a:prstGeom>
          <a:noFill/>
          <a:ln w="9525">
            <a:noFill/>
            <a:miter lim="800000"/>
            <a:headEnd/>
            <a:tailEnd/>
          </a:ln>
        </p:spPr>
      </p:pic>
      <p:sp>
        <p:nvSpPr>
          <p:cNvPr id="33" name="Rectangle 22"/>
          <p:cNvSpPr/>
          <p:nvPr/>
        </p:nvSpPr>
        <p:spPr>
          <a:xfrm>
            <a:off x="4495800" y="4983718"/>
            <a:ext cx="4419600" cy="578882"/>
          </a:xfrm>
          <a:prstGeom prst="round2Diag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400" b="1" dirty="0" smtClean="0">
                <a:solidFill>
                  <a:srgbClr val="FF0000"/>
                </a:solidFill>
                <a:effectLst>
                  <a:outerShdw blurRad="38100" dist="38100" dir="2700000" algn="tl">
                    <a:srgbClr val="000000">
                      <a:alpha val="43137"/>
                    </a:srgbClr>
                  </a:outerShdw>
                </a:effectLst>
              </a:rPr>
              <a:t>2 / 2 </a:t>
            </a:r>
            <a:r>
              <a:rPr lang="en-US" sz="1400" b="1" dirty="0" smtClean="0"/>
              <a:t>GLE events recorded by the algorithm since 2006 </a:t>
            </a:r>
          </a:p>
          <a:p>
            <a:pPr algn="ctr"/>
            <a:r>
              <a:rPr lang="en-US" sz="1400" b="1" i="1" dirty="0" smtClean="0">
                <a:solidFill>
                  <a:srgbClr val="FF0000"/>
                </a:solidFill>
              </a:rPr>
              <a:t>0 false alarms </a:t>
            </a:r>
            <a:endParaRPr lang="el-GR" sz="1400" b="1" i="1" dirty="0">
              <a:solidFill>
                <a:srgbClr val="FF0000"/>
              </a:solidFill>
            </a:endParaRPr>
          </a:p>
        </p:txBody>
      </p:sp>
      <p:grpSp>
        <p:nvGrpSpPr>
          <p:cNvPr id="17" name="Group 16"/>
          <p:cNvGrpSpPr/>
          <p:nvPr/>
        </p:nvGrpSpPr>
        <p:grpSpPr>
          <a:xfrm>
            <a:off x="0" y="6038196"/>
            <a:ext cx="9144000" cy="722907"/>
            <a:chOff x="0" y="6038196"/>
            <a:chExt cx="9144000" cy="722907"/>
          </a:xfrm>
        </p:grpSpPr>
        <p:sp>
          <p:nvSpPr>
            <p:cNvPr id="18" name="TextBox 19"/>
            <p:cNvSpPr txBox="1">
              <a:spLocks noChangeArrowheads="1"/>
            </p:cNvSpPr>
            <p:nvPr/>
          </p:nvSpPr>
          <p:spPr bwMode="auto">
            <a:xfrm>
              <a:off x="2819400" y="6172200"/>
              <a:ext cx="3886200" cy="584775"/>
            </a:xfrm>
            <a:prstGeom prst="rect">
              <a:avLst/>
            </a:prstGeom>
            <a:noFill/>
            <a:ln w="9525">
              <a:noFill/>
              <a:miter lim="800000"/>
              <a:headEnd/>
              <a:tailEnd/>
            </a:ln>
          </p:spPr>
          <p:txBody>
            <a:bodyPr wrap="square">
              <a:spAutoFit/>
            </a:bodyPr>
            <a:lstStyle/>
            <a:p>
              <a:pPr algn="just">
                <a:defRPr/>
              </a:pPr>
              <a:r>
                <a:rPr lang="en-US" sz="1600" b="1" dirty="0" smtClean="0">
                  <a:solidFill>
                    <a:schemeClr val="accent1">
                      <a:lumMod val="50000"/>
                    </a:schemeClr>
                  </a:solidFill>
                  <a:latin typeface="Pristina" pitchFamily="66" charset="0"/>
                </a:rPr>
                <a:t>ESWW10 Session 13 ,Cosmic Ray Detectors</a:t>
              </a:r>
            </a:p>
            <a:p>
              <a:pPr algn="ctr">
                <a:defRPr/>
              </a:pPr>
              <a:r>
                <a:rPr lang="en-US" sz="1600" b="1" dirty="0" smtClean="0">
                  <a:latin typeface="Pristina" pitchFamily="66" charset="0"/>
                </a:rPr>
                <a:t>Antwerp | 22.11.2013</a:t>
              </a:r>
            </a:p>
          </p:txBody>
        </p:sp>
        <p:pic>
          <p:nvPicPr>
            <p:cNvPr id="19" name="Picture 2" descr="C:\Research\Work\ESA\SN4\logo (2)\logo\cosray1.png"/>
            <p:cNvPicPr>
              <a:picLocks noChangeAspect="1" noChangeArrowheads="1"/>
            </p:cNvPicPr>
            <p:nvPr/>
          </p:nvPicPr>
          <p:blipFill>
            <a:blip r:embed="rId6" cstate="print"/>
            <a:srcRect/>
            <a:stretch>
              <a:fillRect/>
            </a:stretch>
          </p:blipFill>
          <p:spPr bwMode="auto">
            <a:xfrm>
              <a:off x="260132" y="6174830"/>
              <a:ext cx="1981200" cy="586273"/>
            </a:xfrm>
            <a:prstGeom prst="rect">
              <a:avLst/>
            </a:prstGeom>
            <a:noFill/>
          </p:spPr>
        </p:pic>
        <p:pic>
          <p:nvPicPr>
            <p:cNvPr id="20" name="Picture 4" descr="http://www.isnet.gr/images/logo.jpg"/>
            <p:cNvPicPr>
              <a:picLocks noChangeAspect="1" noChangeArrowheads="1"/>
            </p:cNvPicPr>
            <p:nvPr/>
          </p:nvPicPr>
          <p:blipFill>
            <a:blip r:embed="rId7" cstate="print"/>
            <a:srcRect/>
            <a:stretch>
              <a:fillRect/>
            </a:stretch>
          </p:blipFill>
          <p:spPr bwMode="auto">
            <a:xfrm>
              <a:off x="7194332" y="6174830"/>
              <a:ext cx="1676400" cy="553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21" name="Straight Connector 20"/>
            <p:cNvCxnSpPr/>
            <p:nvPr/>
          </p:nvCxnSpPr>
          <p:spPr>
            <a:xfrm>
              <a:off x="0" y="603819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5" name="Rectangle 25"/>
          <p:cNvSpPr>
            <a:spLocks noChangeArrowheads="1"/>
          </p:cNvSpPr>
          <p:nvPr/>
        </p:nvSpPr>
        <p:spPr bwMode="auto">
          <a:xfrm>
            <a:off x="4800600" y="1905000"/>
            <a:ext cx="3962400" cy="584775"/>
          </a:xfrm>
          <a:prstGeom prst="rect">
            <a:avLst/>
          </a:prstGeom>
          <a:noFill/>
          <a:ln w="9525">
            <a:noFill/>
            <a:miter lim="800000"/>
            <a:headEnd/>
            <a:tailEnd/>
          </a:ln>
        </p:spPr>
        <p:txBody>
          <a:bodyPr wrap="square">
            <a:spAutoFit/>
          </a:bodyPr>
          <a:lstStyle/>
          <a:p>
            <a:pPr marL="400050" indent="-400050" algn="ctr">
              <a:defRPr/>
            </a:pPr>
            <a:r>
              <a:rPr lang="en-US" sz="1600" b="1" dirty="0">
                <a:latin typeface="+mj-lt"/>
              </a:rPr>
              <a:t>- cover </a:t>
            </a:r>
            <a:r>
              <a:rPr lang="en-US" sz="1600" b="1" dirty="0" smtClean="0">
                <a:latin typeface="+mj-lt"/>
              </a:rPr>
              <a:t>a small fraction of the CR energy </a:t>
            </a:r>
            <a:r>
              <a:rPr lang="en-US" sz="1600" b="1" dirty="0">
                <a:latin typeface="+mj-lt"/>
              </a:rPr>
              <a:t>spectrum</a:t>
            </a:r>
          </a:p>
        </p:txBody>
      </p:sp>
      <p:sp>
        <p:nvSpPr>
          <p:cNvPr id="45068" name="Rectangle 26"/>
          <p:cNvSpPr>
            <a:spLocks noChangeArrowheads="1"/>
          </p:cNvSpPr>
          <p:nvPr/>
        </p:nvSpPr>
        <p:spPr bwMode="auto">
          <a:xfrm>
            <a:off x="4459288" y="1416050"/>
            <a:ext cx="4184650" cy="368300"/>
          </a:xfrm>
          <a:prstGeom prst="rect">
            <a:avLst/>
          </a:prstGeom>
          <a:noFill/>
          <a:ln w="9525">
            <a:noFill/>
            <a:miter lim="800000"/>
            <a:headEnd/>
            <a:tailEnd/>
          </a:ln>
        </p:spPr>
        <p:txBody>
          <a:bodyPr anchor="ctr">
            <a:spAutoFit/>
          </a:bodyPr>
          <a:lstStyle/>
          <a:p>
            <a:pPr algn="ctr">
              <a:buFont typeface="Arial" pitchFamily="34" charset="0"/>
              <a:buChar char="•"/>
              <a:defRPr/>
            </a:pPr>
            <a:r>
              <a:rPr lang="en-US" b="1" dirty="0">
                <a:solidFill>
                  <a:srgbClr val="FF0000"/>
                </a:solidFill>
                <a:latin typeface="+mj-lt"/>
              </a:rPr>
              <a:t> Neutron monitors</a:t>
            </a:r>
            <a:r>
              <a:rPr lang="el-GR" b="1" dirty="0">
                <a:solidFill>
                  <a:srgbClr val="FF0000"/>
                </a:solidFill>
                <a:latin typeface="+mj-lt"/>
              </a:rPr>
              <a:t>:  500 </a:t>
            </a:r>
            <a:r>
              <a:rPr lang="en-US" b="1" dirty="0" err="1">
                <a:solidFill>
                  <a:srgbClr val="FF0000"/>
                </a:solidFill>
                <a:latin typeface="+mj-lt"/>
              </a:rPr>
              <a:t>MeV</a:t>
            </a:r>
            <a:r>
              <a:rPr lang="el-GR" b="1" dirty="0">
                <a:solidFill>
                  <a:srgbClr val="FF0000"/>
                </a:solidFill>
                <a:latin typeface="+mj-lt"/>
              </a:rPr>
              <a:t> – </a:t>
            </a:r>
            <a:r>
              <a:rPr lang="en-US" b="1" dirty="0" smtClean="0">
                <a:solidFill>
                  <a:srgbClr val="FF0000"/>
                </a:solidFill>
                <a:latin typeface="+mj-lt"/>
              </a:rPr>
              <a:t>2</a:t>
            </a:r>
            <a:r>
              <a:rPr lang="el-GR" b="1" dirty="0" smtClean="0">
                <a:solidFill>
                  <a:srgbClr val="FF0000"/>
                </a:solidFill>
                <a:latin typeface="+mj-lt"/>
              </a:rPr>
              <a:t>0</a:t>
            </a:r>
            <a:r>
              <a:rPr lang="en-US" b="1" dirty="0" smtClean="0">
                <a:solidFill>
                  <a:srgbClr val="FF0000"/>
                </a:solidFill>
                <a:latin typeface="+mj-lt"/>
              </a:rPr>
              <a:t> </a:t>
            </a:r>
            <a:r>
              <a:rPr lang="en-US" b="1" dirty="0" err="1">
                <a:solidFill>
                  <a:srgbClr val="FF0000"/>
                </a:solidFill>
                <a:latin typeface="+mj-lt"/>
              </a:rPr>
              <a:t>GeV</a:t>
            </a:r>
            <a:endParaRPr lang="el-GR" b="1" dirty="0">
              <a:solidFill>
                <a:srgbClr val="FF0000"/>
              </a:solidFill>
              <a:latin typeface="+mj-lt"/>
            </a:endParaRPr>
          </a:p>
        </p:txBody>
      </p:sp>
      <p:grpSp>
        <p:nvGrpSpPr>
          <p:cNvPr id="2" name="Group 23"/>
          <p:cNvGrpSpPr>
            <a:grpSpLocks/>
          </p:cNvGrpSpPr>
          <p:nvPr/>
        </p:nvGrpSpPr>
        <p:grpSpPr bwMode="auto">
          <a:xfrm>
            <a:off x="457200" y="1219200"/>
            <a:ext cx="4114800" cy="4572000"/>
            <a:chOff x="249" y="1859"/>
            <a:chExt cx="2359" cy="2461"/>
          </a:xfrm>
        </p:grpSpPr>
        <p:grpSp>
          <p:nvGrpSpPr>
            <p:cNvPr id="3" name="Group 22"/>
            <p:cNvGrpSpPr>
              <a:grpSpLocks/>
            </p:cNvGrpSpPr>
            <p:nvPr/>
          </p:nvGrpSpPr>
          <p:grpSpPr bwMode="auto">
            <a:xfrm>
              <a:off x="249" y="1859"/>
              <a:ext cx="2359" cy="2461"/>
              <a:chOff x="249" y="1287"/>
              <a:chExt cx="2359" cy="2461"/>
            </a:xfrm>
          </p:grpSpPr>
          <p:pic>
            <p:nvPicPr>
              <p:cNvPr id="8212" name="Picture 19"/>
              <p:cNvPicPr>
                <a:picLocks noChangeAspect="1" noChangeArrowheads="1"/>
              </p:cNvPicPr>
              <p:nvPr/>
            </p:nvPicPr>
            <p:blipFill>
              <a:blip r:embed="rId3" cstate="print">
                <a:lum bright="-10000" contrast="20000"/>
              </a:blip>
              <a:srcRect/>
              <a:stretch>
                <a:fillRect/>
              </a:stretch>
            </p:blipFill>
            <p:spPr bwMode="auto">
              <a:xfrm>
                <a:off x="249" y="1287"/>
                <a:ext cx="2359" cy="2461"/>
              </a:xfrm>
              <a:prstGeom prst="rect">
                <a:avLst/>
              </a:prstGeom>
              <a:noFill/>
              <a:ln w="9525">
                <a:noFill/>
                <a:miter lim="800000"/>
                <a:headEnd/>
                <a:tailEnd/>
              </a:ln>
            </p:spPr>
          </p:pic>
          <p:sp>
            <p:nvSpPr>
              <p:cNvPr id="8213" name="Rectangle 21"/>
              <p:cNvSpPr>
                <a:spLocks noChangeArrowheads="1"/>
              </p:cNvSpPr>
              <p:nvPr/>
            </p:nvSpPr>
            <p:spPr bwMode="auto">
              <a:xfrm>
                <a:off x="632" y="3319"/>
                <a:ext cx="229" cy="101"/>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14" name="Line 22"/>
              <p:cNvSpPr>
                <a:spLocks noChangeShapeType="1"/>
              </p:cNvSpPr>
              <p:nvPr/>
            </p:nvSpPr>
            <p:spPr bwMode="auto">
              <a:xfrm flipV="1">
                <a:off x="629" y="1392"/>
                <a:ext cx="0" cy="2137"/>
              </a:xfrm>
              <a:prstGeom prst="line">
                <a:avLst/>
              </a:prstGeom>
              <a:noFill/>
              <a:ln w="9525">
                <a:solidFill>
                  <a:schemeClr val="tx1"/>
                </a:solidFill>
                <a:round/>
                <a:headEnd/>
                <a:tailEnd/>
              </a:ln>
            </p:spPr>
            <p:txBody>
              <a:bodyPr/>
              <a:lstStyle/>
              <a:p>
                <a:endParaRPr lang="el-GR"/>
              </a:p>
            </p:txBody>
          </p:sp>
          <p:sp>
            <p:nvSpPr>
              <p:cNvPr id="8215" name="Line 23"/>
              <p:cNvSpPr>
                <a:spLocks noChangeShapeType="1"/>
              </p:cNvSpPr>
              <p:nvPr/>
            </p:nvSpPr>
            <p:spPr bwMode="auto">
              <a:xfrm flipV="1">
                <a:off x="856" y="1396"/>
                <a:ext cx="0" cy="2137"/>
              </a:xfrm>
              <a:prstGeom prst="line">
                <a:avLst/>
              </a:prstGeom>
              <a:noFill/>
              <a:ln w="9525">
                <a:solidFill>
                  <a:schemeClr val="tx1"/>
                </a:solidFill>
                <a:round/>
                <a:headEnd/>
                <a:tailEnd/>
              </a:ln>
            </p:spPr>
            <p:txBody>
              <a:bodyPr/>
              <a:lstStyle/>
              <a:p>
                <a:endParaRPr lang="el-GR"/>
              </a:p>
            </p:txBody>
          </p:sp>
        </p:grpSp>
        <p:pic>
          <p:nvPicPr>
            <p:cNvPr id="8211" name="Picture 16" descr="nmstation"/>
            <p:cNvPicPr>
              <a:picLocks noChangeAspect="1" noChangeArrowheads="1"/>
            </p:cNvPicPr>
            <p:nvPr/>
          </p:nvPicPr>
          <p:blipFill>
            <a:blip r:embed="rId4" cstate="print"/>
            <a:srcRect/>
            <a:stretch>
              <a:fillRect/>
            </a:stretch>
          </p:blipFill>
          <p:spPr bwMode="auto">
            <a:xfrm>
              <a:off x="625" y="3158"/>
              <a:ext cx="230" cy="137"/>
            </a:xfrm>
            <a:prstGeom prst="rect">
              <a:avLst/>
            </a:prstGeom>
            <a:noFill/>
            <a:ln w="9525">
              <a:noFill/>
              <a:miter lim="800000"/>
              <a:headEnd/>
              <a:tailEnd/>
            </a:ln>
          </p:spPr>
        </p:pic>
      </p:grpSp>
      <p:sp>
        <p:nvSpPr>
          <p:cNvPr id="8197" name="Rectangle 2"/>
          <p:cNvSpPr>
            <a:spLocks noChangeArrowheads="1"/>
          </p:cNvSpPr>
          <p:nvPr/>
        </p:nvSpPr>
        <p:spPr bwMode="auto">
          <a:xfrm>
            <a:off x="0" y="0"/>
            <a:ext cx="9144000" cy="798513"/>
          </a:xfrm>
          <a:prstGeom prst="rect">
            <a:avLst/>
          </a:prstGeom>
          <a:solidFill>
            <a:srgbClr val="D9D9D9"/>
          </a:solidFill>
          <a:ln w="9525">
            <a:noFill/>
            <a:round/>
            <a:headEnd/>
            <a:tailEnd/>
          </a:ln>
        </p:spPr>
        <p:txBody>
          <a:bodyPr wrap="none"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600" b="1" dirty="0">
                <a:solidFill>
                  <a:srgbClr val="FF0000"/>
                </a:solidFill>
                <a:latin typeface="Calibri" pitchFamily="34" charset="0"/>
              </a:rPr>
              <a:t>Neutron Monitors</a:t>
            </a:r>
            <a:endParaRPr lang="en-GB" sz="3600" b="1" dirty="0">
              <a:solidFill>
                <a:srgbClr val="FF0000"/>
              </a:solidFill>
              <a:latin typeface="Calibri" pitchFamily="34" charset="0"/>
            </a:endParaRPr>
          </a:p>
        </p:txBody>
      </p:sp>
      <p:sp>
        <p:nvSpPr>
          <p:cNvPr id="18" name="Rectangle 25"/>
          <p:cNvSpPr>
            <a:spLocks noChangeArrowheads="1"/>
          </p:cNvSpPr>
          <p:nvPr/>
        </p:nvSpPr>
        <p:spPr bwMode="auto">
          <a:xfrm>
            <a:off x="5046663" y="3090863"/>
            <a:ext cx="3563937" cy="338137"/>
          </a:xfrm>
          <a:prstGeom prst="rect">
            <a:avLst/>
          </a:prstGeom>
          <a:noFill/>
          <a:ln w="9525">
            <a:noFill/>
            <a:miter lim="800000"/>
            <a:headEnd/>
            <a:tailEnd/>
          </a:ln>
        </p:spPr>
        <p:txBody>
          <a:bodyPr>
            <a:spAutoFit/>
          </a:bodyPr>
          <a:lstStyle/>
          <a:p>
            <a:pPr marL="400050" indent="-400050" algn="ctr">
              <a:defRPr/>
            </a:pPr>
            <a:r>
              <a:rPr lang="en-US" sz="1600" b="1" dirty="0">
                <a:latin typeface="+mj-lt"/>
              </a:rPr>
              <a:t>- includes solar modulation of GCRs</a:t>
            </a:r>
          </a:p>
        </p:txBody>
      </p:sp>
      <p:sp>
        <p:nvSpPr>
          <p:cNvPr id="19" name="Rectangle 26"/>
          <p:cNvSpPr>
            <a:spLocks noChangeArrowheads="1"/>
          </p:cNvSpPr>
          <p:nvPr/>
        </p:nvSpPr>
        <p:spPr bwMode="auto">
          <a:xfrm>
            <a:off x="4154488" y="2590800"/>
            <a:ext cx="4184650" cy="369888"/>
          </a:xfrm>
          <a:prstGeom prst="rect">
            <a:avLst/>
          </a:prstGeom>
          <a:noFill/>
          <a:ln w="9525">
            <a:noFill/>
            <a:miter lim="800000"/>
            <a:headEnd/>
            <a:tailEnd/>
          </a:ln>
        </p:spPr>
        <p:txBody>
          <a:bodyPr anchor="ctr">
            <a:spAutoFit/>
          </a:bodyPr>
          <a:lstStyle/>
          <a:p>
            <a:pPr algn="ctr">
              <a:buFont typeface="Arial" pitchFamily="34" charset="0"/>
              <a:buChar char="•"/>
              <a:defRPr/>
            </a:pPr>
            <a:r>
              <a:rPr lang="en-US" b="1" dirty="0">
                <a:solidFill>
                  <a:srgbClr val="FF0000"/>
                </a:solidFill>
                <a:latin typeface="+mj-lt"/>
              </a:rPr>
              <a:t> But cover an energy region that:</a:t>
            </a:r>
            <a:endParaRPr lang="el-GR" b="1" dirty="0">
              <a:solidFill>
                <a:srgbClr val="FF0000"/>
              </a:solidFill>
              <a:latin typeface="+mj-lt"/>
            </a:endParaRPr>
          </a:p>
        </p:txBody>
      </p:sp>
      <p:sp>
        <p:nvSpPr>
          <p:cNvPr id="20" name="Rectangle 25"/>
          <p:cNvSpPr>
            <a:spLocks noChangeArrowheads="1"/>
          </p:cNvSpPr>
          <p:nvPr/>
        </p:nvSpPr>
        <p:spPr bwMode="auto">
          <a:xfrm>
            <a:off x="4800600" y="3395663"/>
            <a:ext cx="4114800" cy="338137"/>
          </a:xfrm>
          <a:prstGeom prst="rect">
            <a:avLst/>
          </a:prstGeom>
          <a:noFill/>
          <a:ln w="9525">
            <a:noFill/>
            <a:miter lim="800000"/>
            <a:headEnd/>
            <a:tailEnd/>
          </a:ln>
        </p:spPr>
        <p:txBody>
          <a:bodyPr>
            <a:spAutoFit/>
          </a:bodyPr>
          <a:lstStyle/>
          <a:p>
            <a:pPr marL="400050" indent="-400050" algn="ctr">
              <a:defRPr/>
            </a:pPr>
            <a:r>
              <a:rPr lang="en-US" sz="1600" b="1" dirty="0">
                <a:latin typeface="+mj-lt"/>
              </a:rPr>
              <a:t>- contains sporadic solar cosmic rays</a:t>
            </a:r>
          </a:p>
        </p:txBody>
      </p:sp>
      <p:sp>
        <p:nvSpPr>
          <p:cNvPr id="23" name="Rectangle 26"/>
          <p:cNvSpPr>
            <a:spLocks noChangeArrowheads="1"/>
          </p:cNvSpPr>
          <p:nvPr/>
        </p:nvSpPr>
        <p:spPr bwMode="auto">
          <a:xfrm>
            <a:off x="4648200" y="3886200"/>
            <a:ext cx="4495800" cy="646112"/>
          </a:xfrm>
          <a:prstGeom prst="rect">
            <a:avLst/>
          </a:prstGeom>
          <a:noFill/>
          <a:ln w="9525">
            <a:noFill/>
            <a:miter lim="800000"/>
            <a:headEnd/>
            <a:tailEnd/>
          </a:ln>
        </p:spPr>
        <p:txBody>
          <a:bodyPr anchor="ctr">
            <a:spAutoFit/>
          </a:bodyPr>
          <a:lstStyle/>
          <a:p>
            <a:pPr algn="ctr">
              <a:buFont typeface="Arial" pitchFamily="34" charset="0"/>
              <a:buChar char="•"/>
              <a:defRPr/>
            </a:pPr>
            <a:r>
              <a:rPr lang="en-US" b="1" dirty="0">
                <a:solidFill>
                  <a:srgbClr val="FF0000"/>
                </a:solidFill>
                <a:latin typeface="+mj-lt"/>
              </a:rPr>
              <a:t> Are the prime instruments for CR research in the low </a:t>
            </a:r>
            <a:r>
              <a:rPr lang="en-US" b="1" dirty="0" err="1">
                <a:solidFill>
                  <a:srgbClr val="FF0000"/>
                </a:solidFill>
                <a:latin typeface="+mj-lt"/>
              </a:rPr>
              <a:t>GeV</a:t>
            </a:r>
            <a:r>
              <a:rPr lang="en-US" b="1" dirty="0">
                <a:solidFill>
                  <a:srgbClr val="FF0000"/>
                </a:solidFill>
                <a:latin typeface="+mj-lt"/>
              </a:rPr>
              <a:t> region</a:t>
            </a:r>
            <a:endParaRPr lang="el-GR" b="1" dirty="0">
              <a:solidFill>
                <a:srgbClr val="FF0000"/>
              </a:solidFill>
              <a:latin typeface="+mj-lt"/>
            </a:endParaRPr>
          </a:p>
        </p:txBody>
      </p:sp>
      <p:sp>
        <p:nvSpPr>
          <p:cNvPr id="24" name="Rectangle 26"/>
          <p:cNvSpPr>
            <a:spLocks noChangeArrowheads="1"/>
          </p:cNvSpPr>
          <p:nvPr/>
        </p:nvSpPr>
        <p:spPr bwMode="auto">
          <a:xfrm>
            <a:off x="4610100" y="4648200"/>
            <a:ext cx="4533900" cy="646113"/>
          </a:xfrm>
          <a:prstGeom prst="rect">
            <a:avLst/>
          </a:prstGeom>
          <a:noFill/>
          <a:ln w="9525">
            <a:noFill/>
            <a:miter lim="800000"/>
            <a:headEnd/>
            <a:tailEnd/>
          </a:ln>
        </p:spPr>
        <p:txBody>
          <a:bodyPr anchor="ctr">
            <a:spAutoFit/>
          </a:bodyPr>
          <a:lstStyle/>
          <a:p>
            <a:pPr algn="ctr">
              <a:buFont typeface="Arial" pitchFamily="34" charset="0"/>
              <a:buChar char="•"/>
              <a:defRPr/>
            </a:pPr>
            <a:r>
              <a:rPr lang="en-US" b="1" dirty="0">
                <a:solidFill>
                  <a:srgbClr val="FF0000"/>
                </a:solidFill>
                <a:latin typeface="+mj-lt"/>
              </a:rPr>
              <a:t> Have the longest series of CR measurements in history (since 1956-1957)</a:t>
            </a:r>
            <a:endParaRPr lang="el-GR" b="1" dirty="0">
              <a:solidFill>
                <a:srgbClr val="FF0000"/>
              </a:solidFill>
              <a:latin typeface="+mj-lt"/>
            </a:endParaRPr>
          </a:p>
        </p:txBody>
      </p:sp>
      <p:sp>
        <p:nvSpPr>
          <p:cNvPr id="22" name="Rectangle 2"/>
          <p:cNvSpPr>
            <a:spLocks noChangeArrowheads="1"/>
          </p:cNvSpPr>
          <p:nvPr/>
        </p:nvSpPr>
        <p:spPr bwMode="auto">
          <a:xfrm>
            <a:off x="35625" y="5679375"/>
            <a:ext cx="1526956" cy="338554"/>
          </a:xfrm>
          <a:prstGeom prst="rect">
            <a:avLst/>
          </a:prstGeom>
        </p:spPr>
        <p:txBody>
          <a:bodyPr wrap="none">
            <a:spAutoFit/>
          </a:bodyPr>
          <a:lstStyle/>
          <a:p>
            <a:r>
              <a:rPr lang="en-US" sz="1600" i="1" dirty="0" err="1" smtClean="0">
                <a:latin typeface="Calibri" pitchFamily="34" charset="0"/>
              </a:rPr>
              <a:t>Flueckiger</a:t>
            </a:r>
            <a:r>
              <a:rPr lang="en-US" sz="1600" i="1" dirty="0" smtClean="0">
                <a:latin typeface="Calibri" pitchFamily="34" charset="0"/>
              </a:rPr>
              <a:t>, 2009</a:t>
            </a:r>
            <a:endParaRPr lang="el-GR" sz="1600" i="1" dirty="0"/>
          </a:p>
        </p:txBody>
      </p:sp>
      <p:grpSp>
        <p:nvGrpSpPr>
          <p:cNvPr id="25" name="Group 24"/>
          <p:cNvGrpSpPr/>
          <p:nvPr/>
        </p:nvGrpSpPr>
        <p:grpSpPr>
          <a:xfrm>
            <a:off x="0" y="6038196"/>
            <a:ext cx="9144000" cy="722907"/>
            <a:chOff x="0" y="6038196"/>
            <a:chExt cx="9144000" cy="722907"/>
          </a:xfrm>
        </p:grpSpPr>
        <p:sp>
          <p:nvSpPr>
            <p:cNvPr id="26" name="TextBox 19"/>
            <p:cNvSpPr txBox="1">
              <a:spLocks noChangeArrowheads="1"/>
            </p:cNvSpPr>
            <p:nvPr/>
          </p:nvSpPr>
          <p:spPr bwMode="auto">
            <a:xfrm>
              <a:off x="2819400" y="6172200"/>
              <a:ext cx="3886200" cy="584775"/>
            </a:xfrm>
            <a:prstGeom prst="rect">
              <a:avLst/>
            </a:prstGeom>
            <a:noFill/>
            <a:ln w="9525">
              <a:noFill/>
              <a:miter lim="800000"/>
              <a:headEnd/>
              <a:tailEnd/>
            </a:ln>
          </p:spPr>
          <p:txBody>
            <a:bodyPr wrap="square">
              <a:spAutoFit/>
            </a:bodyPr>
            <a:lstStyle/>
            <a:p>
              <a:pPr algn="just">
                <a:defRPr/>
              </a:pPr>
              <a:r>
                <a:rPr lang="en-US" sz="1600" b="1" dirty="0" smtClean="0">
                  <a:solidFill>
                    <a:schemeClr val="accent1">
                      <a:lumMod val="50000"/>
                    </a:schemeClr>
                  </a:solidFill>
                  <a:latin typeface="Pristina" pitchFamily="66" charset="0"/>
                </a:rPr>
                <a:t>ESWW10 Session 13 ,Cosmic Ray Detectors</a:t>
              </a:r>
            </a:p>
            <a:p>
              <a:pPr algn="ctr">
                <a:defRPr/>
              </a:pPr>
              <a:r>
                <a:rPr lang="en-US" sz="1600" b="1" dirty="0" smtClean="0">
                  <a:latin typeface="Pristina" pitchFamily="66" charset="0"/>
                </a:rPr>
                <a:t>Antwerp | 22.11.2013</a:t>
              </a:r>
            </a:p>
          </p:txBody>
        </p:sp>
        <p:pic>
          <p:nvPicPr>
            <p:cNvPr id="27" name="Picture 2" descr="C:\Research\Work\ESA\SN4\logo (2)\logo\cosray1.png"/>
            <p:cNvPicPr>
              <a:picLocks noChangeAspect="1" noChangeArrowheads="1"/>
            </p:cNvPicPr>
            <p:nvPr/>
          </p:nvPicPr>
          <p:blipFill>
            <a:blip r:embed="rId5" cstate="print"/>
            <a:srcRect/>
            <a:stretch>
              <a:fillRect/>
            </a:stretch>
          </p:blipFill>
          <p:spPr bwMode="auto">
            <a:xfrm>
              <a:off x="260132" y="6174830"/>
              <a:ext cx="1981200" cy="586273"/>
            </a:xfrm>
            <a:prstGeom prst="rect">
              <a:avLst/>
            </a:prstGeom>
            <a:noFill/>
          </p:spPr>
        </p:pic>
        <p:pic>
          <p:nvPicPr>
            <p:cNvPr id="28" name="Picture 4" descr="http://www.isnet.gr/images/logo.jpg"/>
            <p:cNvPicPr>
              <a:picLocks noChangeAspect="1" noChangeArrowheads="1"/>
            </p:cNvPicPr>
            <p:nvPr/>
          </p:nvPicPr>
          <p:blipFill>
            <a:blip r:embed="rId6" cstate="print"/>
            <a:srcRect/>
            <a:stretch>
              <a:fillRect/>
            </a:stretch>
          </p:blipFill>
          <p:spPr bwMode="auto">
            <a:xfrm>
              <a:off x="7194332" y="6174830"/>
              <a:ext cx="1676400" cy="553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30" name="Straight Connector 29"/>
            <p:cNvCxnSpPr/>
            <p:nvPr/>
          </p:nvCxnSpPr>
          <p:spPr>
            <a:xfrm>
              <a:off x="0" y="603819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798513"/>
          </a:xfrm>
          <a:prstGeom prst="rect">
            <a:avLst/>
          </a:prstGeom>
          <a:solidFill>
            <a:srgbClr val="D9D9D9"/>
          </a:solidFill>
          <a:ln w="9525">
            <a:noFill/>
            <a:round/>
            <a:headEnd/>
            <a:tailEnd/>
          </a:ln>
        </p:spPr>
        <p:txBody>
          <a:bodyPr wrap="none"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b="1" dirty="0" smtClean="0">
                <a:solidFill>
                  <a:srgbClr val="FF0000"/>
                </a:solidFill>
                <a:latin typeface="Calibri" pitchFamily="34" charset="0"/>
              </a:rPr>
              <a:t>Validation of GLE Alert Plus</a:t>
            </a:r>
            <a:endParaRPr lang="en-GB" sz="3600" b="1" dirty="0">
              <a:solidFill>
                <a:srgbClr val="FF0000"/>
              </a:solidFill>
              <a:latin typeface="Calibri" pitchFamily="34" charset="0"/>
            </a:endParaRPr>
          </a:p>
        </p:txBody>
      </p:sp>
      <p:sp>
        <p:nvSpPr>
          <p:cNvPr id="5" name="4 - Ορθογώνιο"/>
          <p:cNvSpPr/>
          <p:nvPr/>
        </p:nvSpPr>
        <p:spPr>
          <a:xfrm>
            <a:off x="-12700" y="685800"/>
            <a:ext cx="9156700" cy="647700"/>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lvl="0" algn="ctr">
              <a:defRPr/>
            </a:pPr>
            <a:r>
              <a:rPr lang="en-US" sz="2400" b="1" dirty="0" smtClean="0">
                <a:effectLst>
                  <a:outerShdw blurRad="38100" dist="38100" dir="2700000" algn="tl">
                    <a:srgbClr val="000000">
                      <a:alpha val="43137"/>
                    </a:srgbClr>
                  </a:outerShdw>
                </a:effectLst>
              </a:rPr>
              <a:t>Occurrence rate of GLEs </a:t>
            </a:r>
            <a:r>
              <a:rPr lang="en-US" sz="2400" b="1" i="1" dirty="0" err="1" smtClean="0">
                <a:effectLst>
                  <a:outerShdw blurRad="38100" dist="38100" dir="2700000" algn="tl">
                    <a:srgbClr val="000000">
                      <a:alpha val="43137"/>
                    </a:srgbClr>
                  </a:outerShdw>
                </a:effectLst>
              </a:rPr>
              <a:t>vs</a:t>
            </a:r>
            <a:r>
              <a:rPr lang="en-US" sz="2400" b="1" dirty="0" smtClean="0">
                <a:effectLst>
                  <a:outerShdw blurRad="38100" dist="38100" dir="2700000" algn="tl">
                    <a:srgbClr val="000000">
                      <a:alpha val="43137"/>
                    </a:srgbClr>
                  </a:outerShdw>
                </a:effectLst>
              </a:rPr>
              <a:t> SEPs</a:t>
            </a:r>
            <a:endParaRPr lang="en-US" sz="2400" b="1" dirty="0">
              <a:effectLst>
                <a:outerShdw blurRad="38100" dist="38100" dir="2700000" algn="tl">
                  <a:srgbClr val="000000">
                    <a:alpha val="43137"/>
                  </a:srgbClr>
                </a:outerShdw>
              </a:effectLst>
            </a:endParaRPr>
          </a:p>
        </p:txBody>
      </p:sp>
      <p:sp>
        <p:nvSpPr>
          <p:cNvPr id="11" name="Rectangle 10"/>
          <p:cNvSpPr/>
          <p:nvPr/>
        </p:nvSpPr>
        <p:spPr>
          <a:xfrm>
            <a:off x="6705600" y="5638800"/>
            <a:ext cx="2280432" cy="338554"/>
          </a:xfrm>
          <a:prstGeom prst="rect">
            <a:avLst/>
          </a:prstGeom>
        </p:spPr>
        <p:txBody>
          <a:bodyPr wrap="none">
            <a:spAutoFit/>
          </a:bodyPr>
          <a:lstStyle/>
          <a:p>
            <a:pPr algn="ctr"/>
            <a:r>
              <a:rPr lang="en-US" sz="1600" i="1" dirty="0" err="1" smtClean="0">
                <a:latin typeface="Calibri" pitchFamily="34" charset="0"/>
              </a:rPr>
              <a:t>Souvatzoglou</a:t>
            </a:r>
            <a:r>
              <a:rPr lang="en-US" sz="1600" i="1" dirty="0" smtClean="0">
                <a:latin typeface="Calibri" pitchFamily="34" charset="0"/>
              </a:rPr>
              <a:t> et al., 2013</a:t>
            </a:r>
          </a:p>
        </p:txBody>
      </p:sp>
      <p:sp>
        <p:nvSpPr>
          <p:cNvPr id="12" name="Rectangle 2"/>
          <p:cNvSpPr>
            <a:spLocks noChangeArrowheads="1"/>
          </p:cNvSpPr>
          <p:nvPr/>
        </p:nvSpPr>
        <p:spPr bwMode="auto">
          <a:xfrm>
            <a:off x="152400" y="5689040"/>
            <a:ext cx="3133678" cy="338554"/>
          </a:xfrm>
          <a:prstGeom prst="rect">
            <a:avLst/>
          </a:prstGeom>
        </p:spPr>
        <p:txBody>
          <a:bodyPr wrap="none">
            <a:spAutoFit/>
          </a:bodyPr>
          <a:lstStyle/>
          <a:p>
            <a:r>
              <a:rPr lang="en-US" sz="1600" i="1" dirty="0" smtClean="0">
                <a:latin typeface="Calibri" pitchFamily="34" charset="0"/>
              </a:rPr>
              <a:t>[Adapted by </a:t>
            </a:r>
            <a:r>
              <a:rPr lang="en-US" sz="1600" i="1" dirty="0" err="1" smtClean="0">
                <a:latin typeface="Calibri" pitchFamily="34" charset="0"/>
              </a:rPr>
              <a:t>Kuwabara</a:t>
            </a:r>
            <a:r>
              <a:rPr lang="en-US" sz="1600" i="1" dirty="0" smtClean="0">
                <a:latin typeface="Calibri" pitchFamily="34" charset="0"/>
              </a:rPr>
              <a:t> </a:t>
            </a:r>
            <a:r>
              <a:rPr lang="en-US" sz="1600" i="1" dirty="0">
                <a:latin typeface="Calibri" pitchFamily="34" charset="0"/>
              </a:rPr>
              <a:t>et al., </a:t>
            </a:r>
            <a:r>
              <a:rPr lang="en-US" sz="1600" i="1" dirty="0" smtClean="0">
                <a:latin typeface="Calibri" pitchFamily="34" charset="0"/>
              </a:rPr>
              <a:t>2006]</a:t>
            </a:r>
            <a:endParaRPr lang="el-GR" sz="1600" i="1" dirty="0"/>
          </a:p>
        </p:txBody>
      </p:sp>
      <p:pic>
        <p:nvPicPr>
          <p:cNvPr id="130051" name="Picture 3"/>
          <p:cNvPicPr>
            <a:picLocks noChangeAspect="1" noChangeArrowheads="1"/>
          </p:cNvPicPr>
          <p:nvPr/>
        </p:nvPicPr>
        <p:blipFill>
          <a:blip r:embed="rId3" cstate="print"/>
          <a:srcRect/>
          <a:stretch>
            <a:fillRect/>
          </a:stretch>
        </p:blipFill>
        <p:spPr bwMode="auto">
          <a:xfrm>
            <a:off x="4857209" y="1371600"/>
            <a:ext cx="4144473" cy="3886200"/>
          </a:xfrm>
          <a:prstGeom prst="rect">
            <a:avLst/>
          </a:prstGeom>
          <a:noFill/>
          <a:ln w="9525">
            <a:noFill/>
            <a:miter lim="800000"/>
            <a:headEnd/>
            <a:tailEnd/>
          </a:ln>
        </p:spPr>
      </p:pic>
      <p:pic>
        <p:nvPicPr>
          <p:cNvPr id="130052" name="Picture 4"/>
          <p:cNvPicPr>
            <a:picLocks noChangeAspect="1" noChangeArrowheads="1"/>
          </p:cNvPicPr>
          <p:nvPr/>
        </p:nvPicPr>
        <p:blipFill>
          <a:blip r:embed="rId4" cstate="print"/>
          <a:srcRect/>
          <a:stretch>
            <a:fillRect/>
          </a:stretch>
        </p:blipFill>
        <p:spPr bwMode="auto">
          <a:xfrm>
            <a:off x="76200" y="1371600"/>
            <a:ext cx="4648200" cy="3963299"/>
          </a:xfrm>
          <a:prstGeom prst="rect">
            <a:avLst/>
          </a:prstGeom>
          <a:noFill/>
          <a:ln w="9525">
            <a:noFill/>
            <a:miter lim="800000"/>
            <a:headEnd/>
            <a:tailEnd/>
          </a:ln>
        </p:spPr>
      </p:pic>
      <p:sp>
        <p:nvSpPr>
          <p:cNvPr id="13" name="Rectangle 12"/>
          <p:cNvSpPr/>
          <p:nvPr/>
        </p:nvSpPr>
        <p:spPr>
          <a:xfrm>
            <a:off x="2971800" y="5334000"/>
            <a:ext cx="2895600" cy="307777"/>
          </a:xfrm>
          <a:prstGeom prst="rect">
            <a:avLst/>
          </a:prstGeom>
        </p:spPr>
        <p:txBody>
          <a:bodyPr wrap="square">
            <a:spAutoFit/>
          </a:bodyPr>
          <a:lstStyle/>
          <a:p>
            <a:pPr algn="ctr"/>
            <a:r>
              <a:rPr lang="en-US" sz="1400" b="1" dirty="0" smtClean="0">
                <a:solidFill>
                  <a:srgbClr val="FF0000"/>
                </a:solidFill>
                <a:latin typeface="Cambria" pitchFamily="18" charset="0"/>
              </a:rPr>
              <a:t>- </a:t>
            </a:r>
            <a:r>
              <a:rPr lang="en-US" sz="1400" b="1" dirty="0" smtClean="0">
                <a:solidFill>
                  <a:srgbClr val="FF0000"/>
                </a:solidFill>
                <a:effectLst>
                  <a:outerShdw blurRad="38100" dist="38100" dir="2700000" algn="tl">
                    <a:srgbClr val="000000">
                      <a:alpha val="43137"/>
                    </a:srgbClr>
                  </a:outerShdw>
                </a:effectLst>
                <a:latin typeface="Cambria" pitchFamily="18" charset="0"/>
              </a:rPr>
              <a:t>12/13 GLEs </a:t>
            </a:r>
            <a:r>
              <a:rPr lang="en-US" sz="1400" b="1" dirty="0" smtClean="0">
                <a:latin typeface="Cambria" pitchFamily="18" charset="0"/>
              </a:rPr>
              <a:t>accompanied SEPs</a:t>
            </a:r>
            <a:endParaRPr lang="el-GR" sz="1400" b="1" dirty="0">
              <a:latin typeface="Cambria" pitchFamily="18" charset="0"/>
            </a:endParaRPr>
          </a:p>
        </p:txBody>
      </p:sp>
      <p:sp>
        <p:nvSpPr>
          <p:cNvPr id="14" name="Rectangle 13"/>
          <p:cNvSpPr/>
          <p:nvPr/>
        </p:nvSpPr>
        <p:spPr>
          <a:xfrm>
            <a:off x="2971800" y="1752600"/>
            <a:ext cx="1676400" cy="307777"/>
          </a:xfrm>
          <a:prstGeom prst="rect">
            <a:avLst/>
          </a:prstGeom>
        </p:spPr>
        <p:txBody>
          <a:bodyPr wrap="square">
            <a:spAutoFit/>
          </a:bodyPr>
          <a:lstStyle/>
          <a:p>
            <a:pPr algn="ctr"/>
            <a:r>
              <a:rPr lang="en-US" sz="1400" b="1" dirty="0" smtClean="0">
                <a:solidFill>
                  <a:srgbClr val="FF0000"/>
                </a:solidFill>
                <a:latin typeface="Cambria" pitchFamily="18" charset="0"/>
              </a:rPr>
              <a:t>- </a:t>
            </a:r>
            <a:r>
              <a:rPr lang="en-US" sz="1400" b="1" dirty="0" smtClean="0">
                <a:solidFill>
                  <a:srgbClr val="FF0000"/>
                </a:solidFill>
                <a:effectLst>
                  <a:outerShdw blurRad="38100" dist="38100" dir="2700000" algn="tl">
                    <a:srgbClr val="000000">
                      <a:alpha val="43137"/>
                    </a:srgbClr>
                  </a:outerShdw>
                </a:effectLst>
                <a:latin typeface="Cambria" pitchFamily="18" charset="0"/>
              </a:rPr>
              <a:t>50% </a:t>
            </a:r>
            <a:r>
              <a:rPr lang="en-US" sz="1400" b="1" dirty="0" smtClean="0">
                <a:latin typeface="Cambria" pitchFamily="18" charset="0"/>
              </a:rPr>
              <a:t>at S4</a:t>
            </a:r>
            <a:endParaRPr lang="el-GR" sz="1400" b="1" dirty="0">
              <a:latin typeface="Cambria" pitchFamily="18" charset="0"/>
            </a:endParaRPr>
          </a:p>
        </p:txBody>
      </p:sp>
      <p:sp>
        <p:nvSpPr>
          <p:cNvPr id="15" name="Rectangle 14"/>
          <p:cNvSpPr/>
          <p:nvPr/>
        </p:nvSpPr>
        <p:spPr>
          <a:xfrm>
            <a:off x="3048000" y="3048000"/>
            <a:ext cx="1676400" cy="307777"/>
          </a:xfrm>
          <a:prstGeom prst="rect">
            <a:avLst/>
          </a:prstGeom>
        </p:spPr>
        <p:txBody>
          <a:bodyPr wrap="square">
            <a:spAutoFit/>
          </a:bodyPr>
          <a:lstStyle/>
          <a:p>
            <a:pPr algn="ctr"/>
            <a:r>
              <a:rPr lang="en-US" sz="1400" b="1" dirty="0" smtClean="0">
                <a:solidFill>
                  <a:srgbClr val="FF0000"/>
                </a:solidFill>
                <a:latin typeface="Cambria" pitchFamily="18" charset="0"/>
              </a:rPr>
              <a:t>- </a:t>
            </a:r>
            <a:r>
              <a:rPr lang="en-US" sz="1400" b="1" dirty="0" smtClean="0">
                <a:solidFill>
                  <a:srgbClr val="FF0000"/>
                </a:solidFill>
                <a:effectLst>
                  <a:outerShdw blurRad="38100" dist="38100" dir="2700000" algn="tl">
                    <a:srgbClr val="000000">
                      <a:alpha val="43137"/>
                    </a:srgbClr>
                  </a:outerShdw>
                </a:effectLst>
                <a:latin typeface="Cambria" pitchFamily="18" charset="0"/>
              </a:rPr>
              <a:t>25% </a:t>
            </a:r>
            <a:r>
              <a:rPr lang="en-US" sz="1400" b="1" dirty="0" smtClean="0">
                <a:latin typeface="Cambria" pitchFamily="18" charset="0"/>
              </a:rPr>
              <a:t>at S3</a:t>
            </a:r>
            <a:endParaRPr lang="el-GR" sz="1400" b="1" dirty="0">
              <a:latin typeface="Cambria" pitchFamily="18" charset="0"/>
            </a:endParaRPr>
          </a:p>
        </p:txBody>
      </p:sp>
      <p:sp>
        <p:nvSpPr>
          <p:cNvPr id="16" name="Rectangle 15"/>
          <p:cNvSpPr/>
          <p:nvPr/>
        </p:nvSpPr>
        <p:spPr>
          <a:xfrm>
            <a:off x="7696200" y="1673423"/>
            <a:ext cx="1676400" cy="307777"/>
          </a:xfrm>
          <a:prstGeom prst="rect">
            <a:avLst/>
          </a:prstGeom>
        </p:spPr>
        <p:txBody>
          <a:bodyPr wrap="square">
            <a:spAutoFit/>
          </a:bodyPr>
          <a:lstStyle/>
          <a:p>
            <a:pPr algn="ctr"/>
            <a:r>
              <a:rPr lang="en-US" sz="1400" b="1" dirty="0" smtClean="0">
                <a:solidFill>
                  <a:srgbClr val="FF0000"/>
                </a:solidFill>
                <a:latin typeface="Cambria" pitchFamily="18" charset="0"/>
              </a:rPr>
              <a:t>- </a:t>
            </a:r>
            <a:r>
              <a:rPr lang="en-US" sz="1400" b="1" dirty="0" smtClean="0">
                <a:solidFill>
                  <a:srgbClr val="FF0000"/>
                </a:solidFill>
                <a:effectLst>
                  <a:outerShdw blurRad="38100" dist="38100" dir="2700000" algn="tl">
                    <a:srgbClr val="000000">
                      <a:alpha val="43137"/>
                    </a:srgbClr>
                  </a:outerShdw>
                </a:effectLst>
                <a:latin typeface="Cambria" pitchFamily="18" charset="0"/>
              </a:rPr>
              <a:t>24% </a:t>
            </a:r>
            <a:r>
              <a:rPr lang="en-US" sz="1400" b="1" dirty="0" smtClean="0">
                <a:latin typeface="Cambria" pitchFamily="18" charset="0"/>
              </a:rPr>
              <a:t>at S2</a:t>
            </a:r>
            <a:endParaRPr lang="el-GR" sz="1400" b="1" dirty="0">
              <a:latin typeface="Cambria" pitchFamily="18" charset="0"/>
            </a:endParaRPr>
          </a:p>
        </p:txBody>
      </p:sp>
      <p:grpSp>
        <p:nvGrpSpPr>
          <p:cNvPr id="17" name="Group 16"/>
          <p:cNvGrpSpPr/>
          <p:nvPr/>
        </p:nvGrpSpPr>
        <p:grpSpPr>
          <a:xfrm>
            <a:off x="0" y="6038196"/>
            <a:ext cx="9144000" cy="722907"/>
            <a:chOff x="0" y="6038196"/>
            <a:chExt cx="9144000" cy="722907"/>
          </a:xfrm>
        </p:grpSpPr>
        <p:sp>
          <p:nvSpPr>
            <p:cNvPr id="18" name="TextBox 19"/>
            <p:cNvSpPr txBox="1">
              <a:spLocks noChangeArrowheads="1"/>
            </p:cNvSpPr>
            <p:nvPr/>
          </p:nvSpPr>
          <p:spPr bwMode="auto">
            <a:xfrm>
              <a:off x="2819400" y="6172200"/>
              <a:ext cx="3886200" cy="584775"/>
            </a:xfrm>
            <a:prstGeom prst="rect">
              <a:avLst/>
            </a:prstGeom>
            <a:noFill/>
            <a:ln w="9525">
              <a:noFill/>
              <a:miter lim="800000"/>
              <a:headEnd/>
              <a:tailEnd/>
            </a:ln>
          </p:spPr>
          <p:txBody>
            <a:bodyPr wrap="square">
              <a:spAutoFit/>
            </a:bodyPr>
            <a:lstStyle/>
            <a:p>
              <a:pPr algn="just">
                <a:defRPr/>
              </a:pPr>
              <a:r>
                <a:rPr lang="en-US" sz="1600" b="1" dirty="0" smtClean="0">
                  <a:solidFill>
                    <a:schemeClr val="accent1">
                      <a:lumMod val="50000"/>
                    </a:schemeClr>
                  </a:solidFill>
                  <a:latin typeface="Pristina" pitchFamily="66" charset="0"/>
                </a:rPr>
                <a:t>ESWW10 Session 13 ,Cosmic Ray Detectors</a:t>
              </a:r>
            </a:p>
            <a:p>
              <a:pPr algn="ctr">
                <a:defRPr/>
              </a:pPr>
              <a:r>
                <a:rPr lang="en-US" sz="1600" b="1" dirty="0" smtClean="0">
                  <a:latin typeface="Pristina" pitchFamily="66" charset="0"/>
                </a:rPr>
                <a:t>Antwerp | 22.11.2013</a:t>
              </a:r>
            </a:p>
          </p:txBody>
        </p:sp>
        <p:pic>
          <p:nvPicPr>
            <p:cNvPr id="19" name="Picture 2" descr="C:\Research\Work\ESA\SN4\logo (2)\logo\cosray1.png"/>
            <p:cNvPicPr>
              <a:picLocks noChangeAspect="1" noChangeArrowheads="1"/>
            </p:cNvPicPr>
            <p:nvPr/>
          </p:nvPicPr>
          <p:blipFill>
            <a:blip r:embed="rId5" cstate="print"/>
            <a:srcRect/>
            <a:stretch>
              <a:fillRect/>
            </a:stretch>
          </p:blipFill>
          <p:spPr bwMode="auto">
            <a:xfrm>
              <a:off x="260132" y="6174830"/>
              <a:ext cx="1981200" cy="586273"/>
            </a:xfrm>
            <a:prstGeom prst="rect">
              <a:avLst/>
            </a:prstGeom>
            <a:noFill/>
          </p:spPr>
        </p:pic>
        <p:pic>
          <p:nvPicPr>
            <p:cNvPr id="20" name="Picture 4" descr="http://www.isnet.gr/images/logo.jpg"/>
            <p:cNvPicPr>
              <a:picLocks noChangeAspect="1" noChangeArrowheads="1"/>
            </p:cNvPicPr>
            <p:nvPr/>
          </p:nvPicPr>
          <p:blipFill>
            <a:blip r:embed="rId6" cstate="print"/>
            <a:srcRect/>
            <a:stretch>
              <a:fillRect/>
            </a:stretch>
          </p:blipFill>
          <p:spPr bwMode="auto">
            <a:xfrm>
              <a:off x="7194332" y="6174830"/>
              <a:ext cx="1676400" cy="553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21" name="Straight Connector 20"/>
            <p:cNvCxnSpPr/>
            <p:nvPr/>
          </p:nvCxnSpPr>
          <p:spPr>
            <a:xfrm>
              <a:off x="0" y="603819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0" y="0"/>
            <a:ext cx="9144000" cy="798513"/>
          </a:xfrm>
          <a:prstGeom prst="rect">
            <a:avLst/>
          </a:prstGeom>
          <a:solidFill>
            <a:srgbClr val="D9D9D9"/>
          </a:solidFill>
          <a:ln w="9525">
            <a:noFill/>
            <a:round/>
            <a:headEnd/>
            <a:tailEnd/>
          </a:ln>
        </p:spPr>
        <p:txBody>
          <a:bodyPr wrap="none"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b="1" dirty="0" smtClean="0">
                <a:solidFill>
                  <a:srgbClr val="FF0000"/>
                </a:solidFill>
                <a:latin typeface="Calibri" pitchFamily="34" charset="0"/>
              </a:rPr>
              <a:t>Provision of the GLE Alert Plus</a:t>
            </a:r>
            <a:endParaRPr lang="en-GB" sz="3600" b="1" dirty="0">
              <a:solidFill>
                <a:srgbClr val="FF0000"/>
              </a:solidFill>
              <a:latin typeface="Calibri" pitchFamily="34" charset="0"/>
            </a:endParaRPr>
          </a:p>
        </p:txBody>
      </p:sp>
      <p:grpSp>
        <p:nvGrpSpPr>
          <p:cNvPr id="2" name="Group 14"/>
          <p:cNvGrpSpPr/>
          <p:nvPr/>
        </p:nvGrpSpPr>
        <p:grpSpPr>
          <a:xfrm>
            <a:off x="304800" y="1306689"/>
            <a:ext cx="3810000" cy="4500563"/>
            <a:chOff x="152400" y="762000"/>
            <a:chExt cx="4191000" cy="5186363"/>
          </a:xfrm>
        </p:grpSpPr>
        <p:pic>
          <p:nvPicPr>
            <p:cNvPr id="36869" name="Picture 5"/>
            <p:cNvPicPr>
              <a:picLocks noChangeAspect="1" noChangeArrowheads="1"/>
            </p:cNvPicPr>
            <p:nvPr/>
          </p:nvPicPr>
          <p:blipFill>
            <a:blip r:embed="rId3" cstate="print"/>
            <a:srcRect t="7619" r="61905" b="16952"/>
            <a:stretch>
              <a:fillRect/>
            </a:stretch>
          </p:blipFill>
          <p:spPr bwMode="auto">
            <a:xfrm>
              <a:off x="152400" y="762000"/>
              <a:ext cx="4191000" cy="5186363"/>
            </a:xfrm>
            <a:prstGeom prst="rect">
              <a:avLst/>
            </a:prstGeom>
            <a:noFill/>
            <a:ln w="9525">
              <a:noFill/>
              <a:miter lim="800000"/>
              <a:headEnd/>
              <a:tailEnd/>
            </a:ln>
          </p:spPr>
        </p:pic>
        <p:sp>
          <p:nvSpPr>
            <p:cNvPr id="14" name="Rectangle 13"/>
            <p:cNvSpPr/>
            <p:nvPr/>
          </p:nvSpPr>
          <p:spPr>
            <a:xfrm>
              <a:off x="3962400" y="838200"/>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cxnSp>
        <p:nvCxnSpPr>
          <p:cNvPr id="12" name="Straight Arrow Connector 11"/>
          <p:cNvCxnSpPr/>
          <p:nvPr/>
        </p:nvCxnSpPr>
        <p:spPr>
          <a:xfrm flipH="1">
            <a:off x="4114800" y="2590800"/>
            <a:ext cx="457200" cy="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114800" y="3581400"/>
            <a:ext cx="457200" cy="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4114800" y="5257800"/>
            <a:ext cx="457200" cy="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114800" y="2057400"/>
            <a:ext cx="457200" cy="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105400" y="1752600"/>
            <a:ext cx="3733800" cy="646331"/>
          </a:xfrm>
          <a:prstGeom prst="rect">
            <a:avLst/>
          </a:prstGeom>
        </p:spPr>
        <p:txBody>
          <a:bodyPr wrap="square">
            <a:spAutoFit/>
          </a:bodyPr>
          <a:lstStyle/>
          <a:p>
            <a:pPr algn="just"/>
            <a:r>
              <a:rPr lang="en-GB" b="1" dirty="0" smtClean="0">
                <a:latin typeface="Cambria" pitchFamily="18" charset="0"/>
              </a:rPr>
              <a:t>Service Description / Archived GLEs / Get GLE Email</a:t>
            </a:r>
            <a:endParaRPr lang="el-GR" b="1" dirty="0">
              <a:latin typeface="Cambria" pitchFamily="18" charset="0"/>
            </a:endParaRPr>
          </a:p>
        </p:txBody>
      </p:sp>
      <p:sp>
        <p:nvSpPr>
          <p:cNvPr id="20" name="Rectangle 19"/>
          <p:cNvSpPr/>
          <p:nvPr/>
        </p:nvSpPr>
        <p:spPr>
          <a:xfrm>
            <a:off x="5105400" y="2438400"/>
            <a:ext cx="3581400" cy="646331"/>
          </a:xfrm>
          <a:prstGeom prst="rect">
            <a:avLst/>
          </a:prstGeom>
        </p:spPr>
        <p:txBody>
          <a:bodyPr wrap="square">
            <a:spAutoFit/>
          </a:bodyPr>
          <a:lstStyle/>
          <a:p>
            <a:pPr algn="just"/>
            <a:r>
              <a:rPr lang="en-GB" b="1" dirty="0" smtClean="0">
                <a:latin typeface="Cambria" pitchFamily="18" charset="0"/>
              </a:rPr>
              <a:t>General GLE Alert Status/ Stations Summary</a:t>
            </a:r>
            <a:endParaRPr lang="el-GR" b="1" dirty="0">
              <a:latin typeface="Cambria" pitchFamily="18" charset="0"/>
            </a:endParaRPr>
          </a:p>
        </p:txBody>
      </p:sp>
      <p:sp>
        <p:nvSpPr>
          <p:cNvPr id="21" name="Rectangle 20"/>
          <p:cNvSpPr/>
          <p:nvPr/>
        </p:nvSpPr>
        <p:spPr>
          <a:xfrm>
            <a:off x="5105400" y="3352800"/>
            <a:ext cx="3581400" cy="646331"/>
          </a:xfrm>
          <a:prstGeom prst="rect">
            <a:avLst/>
          </a:prstGeom>
        </p:spPr>
        <p:txBody>
          <a:bodyPr wrap="square">
            <a:spAutoFit/>
          </a:bodyPr>
          <a:lstStyle/>
          <a:p>
            <a:pPr algn="just"/>
            <a:r>
              <a:rPr lang="en-GB" b="1" dirty="0" smtClean="0">
                <a:latin typeface="Cambria" pitchFamily="18" charset="0"/>
              </a:rPr>
              <a:t>General  GLE Alert / Graphical representation</a:t>
            </a:r>
            <a:endParaRPr lang="el-GR" b="1" dirty="0">
              <a:latin typeface="Cambria" pitchFamily="18" charset="0"/>
            </a:endParaRPr>
          </a:p>
        </p:txBody>
      </p:sp>
      <p:sp>
        <p:nvSpPr>
          <p:cNvPr id="22" name="Rectangle 21"/>
          <p:cNvSpPr/>
          <p:nvPr/>
        </p:nvSpPr>
        <p:spPr>
          <a:xfrm>
            <a:off x="5181600" y="5105400"/>
            <a:ext cx="3581400" cy="369332"/>
          </a:xfrm>
          <a:prstGeom prst="rect">
            <a:avLst/>
          </a:prstGeom>
        </p:spPr>
        <p:txBody>
          <a:bodyPr wrap="square">
            <a:spAutoFit/>
          </a:bodyPr>
          <a:lstStyle/>
          <a:p>
            <a:pPr algn="just"/>
            <a:r>
              <a:rPr lang="en-GB" b="1" dirty="0" smtClean="0">
                <a:latin typeface="Cambria" pitchFamily="18" charset="0"/>
              </a:rPr>
              <a:t>Stations Info</a:t>
            </a:r>
            <a:endParaRPr lang="el-GR" b="1" dirty="0">
              <a:latin typeface="Cambria" pitchFamily="18" charset="0"/>
            </a:endParaRPr>
          </a:p>
        </p:txBody>
      </p:sp>
      <p:sp>
        <p:nvSpPr>
          <p:cNvPr id="25" name="4 - Ορθογώνιο"/>
          <p:cNvSpPr/>
          <p:nvPr/>
        </p:nvSpPr>
        <p:spPr>
          <a:xfrm>
            <a:off x="-12700" y="685800"/>
            <a:ext cx="9156700" cy="647700"/>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lvl="0" algn="ctr">
              <a:defRPr/>
            </a:pPr>
            <a:r>
              <a:rPr lang="en-US" sz="2400" b="1" dirty="0" smtClean="0">
                <a:solidFill>
                  <a:schemeClr val="bg1"/>
                </a:solidFill>
                <a:effectLst>
                  <a:outerShdw blurRad="38100" dist="38100" dir="2700000" algn="tl">
                    <a:srgbClr val="000000">
                      <a:alpha val="43137"/>
                    </a:srgbClr>
                  </a:outerShdw>
                </a:effectLst>
                <a:ea typeface="ＭＳ Ｐゴシック" pitchFamily="34" charset="-128"/>
              </a:rPr>
              <a:t>Summary of the provided information</a:t>
            </a:r>
            <a:endParaRPr lang="en-US" dirty="0"/>
          </a:p>
        </p:txBody>
      </p:sp>
      <p:grpSp>
        <p:nvGrpSpPr>
          <p:cNvPr id="26" name="Group 25"/>
          <p:cNvGrpSpPr/>
          <p:nvPr/>
        </p:nvGrpSpPr>
        <p:grpSpPr>
          <a:xfrm>
            <a:off x="0" y="6038196"/>
            <a:ext cx="9144000" cy="722907"/>
            <a:chOff x="0" y="6038196"/>
            <a:chExt cx="9144000" cy="722907"/>
          </a:xfrm>
        </p:grpSpPr>
        <p:sp>
          <p:nvSpPr>
            <p:cNvPr id="27" name="TextBox 19"/>
            <p:cNvSpPr txBox="1">
              <a:spLocks noChangeArrowheads="1"/>
            </p:cNvSpPr>
            <p:nvPr/>
          </p:nvSpPr>
          <p:spPr bwMode="auto">
            <a:xfrm>
              <a:off x="2819400" y="6172200"/>
              <a:ext cx="3886200" cy="584775"/>
            </a:xfrm>
            <a:prstGeom prst="rect">
              <a:avLst/>
            </a:prstGeom>
            <a:noFill/>
            <a:ln w="9525">
              <a:noFill/>
              <a:miter lim="800000"/>
              <a:headEnd/>
              <a:tailEnd/>
            </a:ln>
          </p:spPr>
          <p:txBody>
            <a:bodyPr wrap="square">
              <a:spAutoFit/>
            </a:bodyPr>
            <a:lstStyle/>
            <a:p>
              <a:pPr algn="just">
                <a:defRPr/>
              </a:pPr>
              <a:r>
                <a:rPr lang="en-US" sz="1600" b="1" dirty="0" smtClean="0">
                  <a:solidFill>
                    <a:schemeClr val="accent1">
                      <a:lumMod val="50000"/>
                    </a:schemeClr>
                  </a:solidFill>
                  <a:latin typeface="Pristina" pitchFamily="66" charset="0"/>
                </a:rPr>
                <a:t>ESWW10 Session 13 ,Cosmic Ray Detectors</a:t>
              </a:r>
            </a:p>
            <a:p>
              <a:pPr algn="ctr">
                <a:defRPr/>
              </a:pPr>
              <a:r>
                <a:rPr lang="en-US" sz="1600" b="1" dirty="0" smtClean="0">
                  <a:latin typeface="Pristina" pitchFamily="66" charset="0"/>
                </a:rPr>
                <a:t>Antwerp | 22.11.2013</a:t>
              </a:r>
            </a:p>
          </p:txBody>
        </p:sp>
        <p:pic>
          <p:nvPicPr>
            <p:cNvPr id="31" name="Picture 2" descr="C:\Research\Work\ESA\SN4\logo (2)\logo\cosray1.png"/>
            <p:cNvPicPr>
              <a:picLocks noChangeAspect="1" noChangeArrowheads="1"/>
            </p:cNvPicPr>
            <p:nvPr/>
          </p:nvPicPr>
          <p:blipFill>
            <a:blip r:embed="rId4" cstate="print"/>
            <a:srcRect/>
            <a:stretch>
              <a:fillRect/>
            </a:stretch>
          </p:blipFill>
          <p:spPr bwMode="auto">
            <a:xfrm>
              <a:off x="260132" y="6174830"/>
              <a:ext cx="1981200" cy="586273"/>
            </a:xfrm>
            <a:prstGeom prst="rect">
              <a:avLst/>
            </a:prstGeom>
            <a:noFill/>
          </p:spPr>
        </p:pic>
        <p:pic>
          <p:nvPicPr>
            <p:cNvPr id="32" name="Picture 4" descr="http://www.isnet.gr/images/logo.jpg"/>
            <p:cNvPicPr>
              <a:picLocks noChangeAspect="1" noChangeArrowheads="1"/>
            </p:cNvPicPr>
            <p:nvPr/>
          </p:nvPicPr>
          <p:blipFill>
            <a:blip r:embed="rId5" cstate="print"/>
            <a:srcRect/>
            <a:stretch>
              <a:fillRect/>
            </a:stretch>
          </p:blipFill>
          <p:spPr bwMode="auto">
            <a:xfrm>
              <a:off x="7194332" y="6174830"/>
              <a:ext cx="1676400" cy="553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33" name="Straight Connector 32"/>
            <p:cNvCxnSpPr/>
            <p:nvPr/>
          </p:nvCxnSpPr>
          <p:spPr>
            <a:xfrm>
              <a:off x="0" y="603819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3" cstate="print"/>
          <a:srcRect t="8827" r="56886" b="43885"/>
          <a:stretch>
            <a:fillRect/>
          </a:stretch>
        </p:blipFill>
        <p:spPr bwMode="auto">
          <a:xfrm>
            <a:off x="4962525" y="3219102"/>
            <a:ext cx="3876675" cy="2267298"/>
          </a:xfrm>
          <a:prstGeom prst="rect">
            <a:avLst/>
          </a:prstGeom>
          <a:noFill/>
          <a:ln w="9525">
            <a:noFill/>
            <a:miter lim="800000"/>
            <a:headEnd/>
            <a:tailEnd/>
          </a:ln>
        </p:spPr>
      </p:pic>
      <p:sp>
        <p:nvSpPr>
          <p:cNvPr id="9" name="Rectangle 2"/>
          <p:cNvSpPr>
            <a:spLocks noChangeArrowheads="1"/>
          </p:cNvSpPr>
          <p:nvPr/>
        </p:nvSpPr>
        <p:spPr bwMode="auto">
          <a:xfrm>
            <a:off x="0" y="0"/>
            <a:ext cx="9144000" cy="798513"/>
          </a:xfrm>
          <a:prstGeom prst="rect">
            <a:avLst/>
          </a:prstGeom>
          <a:solidFill>
            <a:srgbClr val="D9D9D9"/>
          </a:solidFill>
          <a:ln w="9525">
            <a:noFill/>
            <a:round/>
            <a:headEnd/>
            <a:tailEnd/>
          </a:ln>
        </p:spPr>
        <p:txBody>
          <a:bodyPr wrap="none"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b="1" dirty="0" smtClean="0">
                <a:solidFill>
                  <a:srgbClr val="FF0000"/>
                </a:solidFill>
                <a:latin typeface="Calibri" pitchFamily="34" charset="0"/>
              </a:rPr>
              <a:t>Graphical layout of GLE Alert Plus</a:t>
            </a:r>
            <a:endParaRPr lang="en-GB" sz="3600" b="1" i="1" dirty="0">
              <a:solidFill>
                <a:srgbClr val="FF0000"/>
              </a:solidFill>
              <a:latin typeface="Calibri" pitchFamily="34" charset="0"/>
            </a:endParaRPr>
          </a:p>
        </p:txBody>
      </p:sp>
      <p:pic>
        <p:nvPicPr>
          <p:cNvPr id="30721" name="Picture 1"/>
          <p:cNvPicPr>
            <a:picLocks noChangeAspect="1" noChangeArrowheads="1"/>
          </p:cNvPicPr>
          <p:nvPr/>
        </p:nvPicPr>
        <p:blipFill>
          <a:blip r:embed="rId4" cstate="print">
            <a:clrChange>
              <a:clrFrom>
                <a:srgbClr val="FFFFFF"/>
              </a:clrFrom>
              <a:clrTo>
                <a:srgbClr val="FFFFFF">
                  <a:alpha val="0"/>
                </a:srgbClr>
              </a:clrTo>
            </a:clrChange>
          </a:blip>
          <a:srcRect l="11659" t="54430" r="13454" b="29881"/>
          <a:stretch>
            <a:fillRect/>
          </a:stretch>
        </p:blipFill>
        <p:spPr bwMode="auto">
          <a:xfrm>
            <a:off x="200025" y="1618902"/>
            <a:ext cx="5667375" cy="1266825"/>
          </a:xfrm>
          <a:prstGeom prst="rect">
            <a:avLst/>
          </a:prstGeom>
          <a:noFill/>
          <a:ln w="9525">
            <a:noFill/>
            <a:miter lim="800000"/>
            <a:headEnd/>
            <a:tailEnd/>
          </a:ln>
        </p:spPr>
      </p:pic>
      <p:pic>
        <p:nvPicPr>
          <p:cNvPr id="30722" name="Picture 2"/>
          <p:cNvPicPr>
            <a:picLocks noChangeAspect="1" noChangeArrowheads="1"/>
          </p:cNvPicPr>
          <p:nvPr/>
        </p:nvPicPr>
        <p:blipFill>
          <a:blip r:embed="rId5" cstate="print"/>
          <a:srcRect t="8768" r="65099" b="60913"/>
          <a:stretch>
            <a:fillRect/>
          </a:stretch>
        </p:blipFill>
        <p:spPr bwMode="auto">
          <a:xfrm>
            <a:off x="790575" y="3321045"/>
            <a:ext cx="3476625" cy="1879257"/>
          </a:xfrm>
          <a:prstGeom prst="rect">
            <a:avLst/>
          </a:prstGeom>
          <a:noFill/>
          <a:ln w="9525">
            <a:noFill/>
            <a:miter lim="800000"/>
            <a:headEnd/>
            <a:tailEnd/>
          </a:ln>
        </p:spPr>
      </p:pic>
      <p:cxnSp>
        <p:nvCxnSpPr>
          <p:cNvPr id="14" name="Straight Connector 13"/>
          <p:cNvCxnSpPr/>
          <p:nvPr/>
        </p:nvCxnSpPr>
        <p:spPr>
          <a:xfrm>
            <a:off x="4267200" y="2838102"/>
            <a:ext cx="0" cy="2286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085975" y="3066702"/>
            <a:ext cx="21812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076450" y="3057177"/>
            <a:ext cx="0" cy="3048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1428750" y="3381027"/>
            <a:ext cx="3048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21" name="Straight Arrow Connector 20"/>
          <p:cNvCxnSpPr/>
          <p:nvPr/>
        </p:nvCxnSpPr>
        <p:spPr>
          <a:xfrm>
            <a:off x="5257800" y="3066702"/>
            <a:ext cx="0" cy="1524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5467350" y="3238152"/>
            <a:ext cx="3048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27" name="Straight Connector 26"/>
          <p:cNvCxnSpPr/>
          <p:nvPr/>
        </p:nvCxnSpPr>
        <p:spPr>
          <a:xfrm>
            <a:off x="4876800" y="3066702"/>
            <a:ext cx="381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876800" y="2838102"/>
            <a:ext cx="0" cy="2286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4 - Ορθογώνιο"/>
          <p:cNvSpPr/>
          <p:nvPr/>
        </p:nvSpPr>
        <p:spPr>
          <a:xfrm>
            <a:off x="-12700" y="685800"/>
            <a:ext cx="9156700" cy="647700"/>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lvl="0" algn="ctr">
              <a:defRPr/>
            </a:pPr>
            <a:r>
              <a:rPr lang="en-US" sz="2400" b="1" dirty="0" smtClean="0">
                <a:solidFill>
                  <a:schemeClr val="bg1"/>
                </a:solidFill>
                <a:effectLst>
                  <a:outerShdw blurRad="38100" dist="38100" dir="2700000" algn="tl">
                    <a:srgbClr val="000000">
                      <a:alpha val="43137"/>
                    </a:srgbClr>
                  </a:outerShdw>
                </a:effectLst>
                <a:ea typeface="ＭＳ Ｐゴシック" pitchFamily="34" charset="-128"/>
              </a:rPr>
              <a:t>A. Station Alert</a:t>
            </a:r>
            <a:endParaRPr lang="en-US" dirty="0"/>
          </a:p>
        </p:txBody>
      </p:sp>
      <p:sp>
        <p:nvSpPr>
          <p:cNvPr id="24" name="Rectangle 23"/>
          <p:cNvSpPr/>
          <p:nvPr/>
        </p:nvSpPr>
        <p:spPr>
          <a:xfrm>
            <a:off x="6553200" y="1828800"/>
            <a:ext cx="2590800" cy="646331"/>
          </a:xfrm>
          <a:prstGeom prst="rect">
            <a:avLst/>
          </a:prstGeom>
        </p:spPr>
        <p:txBody>
          <a:bodyPr wrap="square">
            <a:spAutoFit/>
          </a:bodyPr>
          <a:lstStyle/>
          <a:p>
            <a:pPr algn="just"/>
            <a:r>
              <a:rPr lang="en-GB" b="1" dirty="0" smtClean="0">
                <a:latin typeface="Cambria" pitchFamily="18" charset="0"/>
              </a:rPr>
              <a:t>NM station at </a:t>
            </a:r>
            <a:r>
              <a:rPr lang="en-GB" b="1" dirty="0" smtClean="0">
                <a:solidFill>
                  <a:srgbClr val="FF0000"/>
                </a:solidFill>
                <a:latin typeface="Cambria" pitchFamily="18" charset="0"/>
              </a:rPr>
              <a:t>‘</a:t>
            </a:r>
            <a:r>
              <a:rPr lang="en-GB" b="1" i="1" dirty="0" smtClean="0">
                <a:solidFill>
                  <a:srgbClr val="FF0000"/>
                </a:solidFill>
                <a:latin typeface="Cambria" pitchFamily="18" charset="0"/>
              </a:rPr>
              <a:t>Station Alert’</a:t>
            </a:r>
            <a:r>
              <a:rPr lang="en-GB" b="1" dirty="0" smtClean="0">
                <a:latin typeface="Cambria" pitchFamily="18" charset="0"/>
              </a:rPr>
              <a:t> mode</a:t>
            </a:r>
            <a:endParaRPr lang="el-GR" b="1" dirty="0">
              <a:latin typeface="Cambria" pitchFamily="18" charset="0"/>
            </a:endParaRPr>
          </a:p>
        </p:txBody>
      </p:sp>
      <p:cxnSp>
        <p:nvCxnSpPr>
          <p:cNvPr id="31" name="Straight Arrow Connector 30"/>
          <p:cNvCxnSpPr/>
          <p:nvPr/>
        </p:nvCxnSpPr>
        <p:spPr>
          <a:xfrm flipH="1">
            <a:off x="5867400" y="2133600"/>
            <a:ext cx="457200" cy="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0" y="6038196"/>
            <a:ext cx="9144000" cy="722907"/>
            <a:chOff x="0" y="6038196"/>
            <a:chExt cx="9144000" cy="722907"/>
          </a:xfrm>
        </p:grpSpPr>
        <p:sp>
          <p:nvSpPr>
            <p:cNvPr id="25" name="TextBox 19"/>
            <p:cNvSpPr txBox="1">
              <a:spLocks noChangeArrowheads="1"/>
            </p:cNvSpPr>
            <p:nvPr/>
          </p:nvSpPr>
          <p:spPr bwMode="auto">
            <a:xfrm>
              <a:off x="2819400" y="6172200"/>
              <a:ext cx="3886200" cy="584775"/>
            </a:xfrm>
            <a:prstGeom prst="rect">
              <a:avLst/>
            </a:prstGeom>
            <a:noFill/>
            <a:ln w="9525">
              <a:noFill/>
              <a:miter lim="800000"/>
              <a:headEnd/>
              <a:tailEnd/>
            </a:ln>
          </p:spPr>
          <p:txBody>
            <a:bodyPr wrap="square">
              <a:spAutoFit/>
            </a:bodyPr>
            <a:lstStyle/>
            <a:p>
              <a:pPr algn="just">
                <a:defRPr/>
              </a:pPr>
              <a:r>
                <a:rPr lang="en-US" sz="1600" b="1" dirty="0" smtClean="0">
                  <a:solidFill>
                    <a:schemeClr val="accent1">
                      <a:lumMod val="50000"/>
                    </a:schemeClr>
                  </a:solidFill>
                  <a:latin typeface="Pristina" pitchFamily="66" charset="0"/>
                </a:rPr>
                <a:t>ESWW10 Session 13 ,Cosmic Ray Detectors</a:t>
              </a:r>
            </a:p>
            <a:p>
              <a:pPr algn="ctr">
                <a:defRPr/>
              </a:pPr>
              <a:r>
                <a:rPr lang="en-US" sz="1600" b="1" dirty="0" smtClean="0">
                  <a:latin typeface="Pristina" pitchFamily="66" charset="0"/>
                </a:rPr>
                <a:t>Antwerp | 22.11.2013</a:t>
              </a:r>
            </a:p>
          </p:txBody>
        </p:sp>
        <p:pic>
          <p:nvPicPr>
            <p:cNvPr id="32" name="Picture 2" descr="C:\Research\Work\ESA\SN4\logo (2)\logo\cosray1.png"/>
            <p:cNvPicPr>
              <a:picLocks noChangeAspect="1" noChangeArrowheads="1"/>
            </p:cNvPicPr>
            <p:nvPr/>
          </p:nvPicPr>
          <p:blipFill>
            <a:blip r:embed="rId6" cstate="print"/>
            <a:srcRect/>
            <a:stretch>
              <a:fillRect/>
            </a:stretch>
          </p:blipFill>
          <p:spPr bwMode="auto">
            <a:xfrm>
              <a:off x="260132" y="6174830"/>
              <a:ext cx="1981200" cy="586273"/>
            </a:xfrm>
            <a:prstGeom prst="rect">
              <a:avLst/>
            </a:prstGeom>
            <a:noFill/>
          </p:spPr>
        </p:pic>
        <p:pic>
          <p:nvPicPr>
            <p:cNvPr id="33" name="Picture 4" descr="http://www.isnet.gr/images/logo.jpg"/>
            <p:cNvPicPr>
              <a:picLocks noChangeAspect="1" noChangeArrowheads="1"/>
            </p:cNvPicPr>
            <p:nvPr/>
          </p:nvPicPr>
          <p:blipFill>
            <a:blip r:embed="rId7" cstate="print"/>
            <a:srcRect/>
            <a:stretch>
              <a:fillRect/>
            </a:stretch>
          </p:blipFill>
          <p:spPr bwMode="auto">
            <a:xfrm>
              <a:off x="7194332" y="6174830"/>
              <a:ext cx="1676400" cy="553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34" name="Straight Connector 33"/>
            <p:cNvCxnSpPr/>
            <p:nvPr/>
          </p:nvCxnSpPr>
          <p:spPr>
            <a:xfrm>
              <a:off x="0" y="603819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p:cNvSpPr>
            <a:spLocks noChangeArrowheads="1"/>
          </p:cNvSpPr>
          <p:nvPr/>
        </p:nvSpPr>
        <p:spPr bwMode="auto">
          <a:xfrm>
            <a:off x="0" y="0"/>
            <a:ext cx="9144000" cy="798513"/>
          </a:xfrm>
          <a:prstGeom prst="rect">
            <a:avLst/>
          </a:prstGeom>
          <a:solidFill>
            <a:srgbClr val="D9D9D9"/>
          </a:solidFill>
          <a:ln w="9525">
            <a:noFill/>
            <a:round/>
            <a:headEnd/>
            <a:tailEnd/>
          </a:ln>
        </p:spPr>
        <p:txBody>
          <a:bodyPr wrap="none"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b="1" dirty="0" smtClean="0">
                <a:solidFill>
                  <a:srgbClr val="FF0000"/>
                </a:solidFill>
                <a:latin typeface="Calibri" pitchFamily="34" charset="0"/>
              </a:rPr>
              <a:t>Graphical layout of GLE Alert Plus</a:t>
            </a:r>
            <a:endParaRPr lang="en-GB" sz="3600" b="1" i="1" dirty="0">
              <a:solidFill>
                <a:srgbClr val="FF0000"/>
              </a:solidFill>
              <a:latin typeface="Calibri" pitchFamily="34" charset="0"/>
            </a:endParaRPr>
          </a:p>
        </p:txBody>
      </p:sp>
      <p:sp>
        <p:nvSpPr>
          <p:cNvPr id="21" name="4 - Ορθογώνιο"/>
          <p:cNvSpPr/>
          <p:nvPr/>
        </p:nvSpPr>
        <p:spPr>
          <a:xfrm>
            <a:off x="-12700" y="685800"/>
            <a:ext cx="9156700" cy="647700"/>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lvl="0" algn="ctr">
              <a:defRPr/>
            </a:pPr>
            <a:r>
              <a:rPr lang="en-US" sz="2400" b="1" dirty="0" smtClean="0">
                <a:solidFill>
                  <a:schemeClr val="bg1"/>
                </a:solidFill>
                <a:effectLst>
                  <a:outerShdw blurRad="38100" dist="38100" dir="2700000" algn="tl">
                    <a:srgbClr val="000000">
                      <a:alpha val="43137"/>
                    </a:srgbClr>
                  </a:outerShdw>
                </a:effectLst>
                <a:ea typeface="ＭＳ Ｐゴシック" pitchFamily="34" charset="-128"/>
              </a:rPr>
              <a:t>B. General Alert</a:t>
            </a:r>
            <a:endParaRPr lang="en-US" dirty="0"/>
          </a:p>
        </p:txBody>
      </p:sp>
      <p:pic>
        <p:nvPicPr>
          <p:cNvPr id="99329" name="Picture 1"/>
          <p:cNvPicPr>
            <a:picLocks noChangeAspect="1" noChangeArrowheads="1"/>
          </p:cNvPicPr>
          <p:nvPr/>
        </p:nvPicPr>
        <p:blipFill>
          <a:blip r:embed="rId3" cstate="print"/>
          <a:srcRect t="14476" r="61905" b="10857"/>
          <a:stretch>
            <a:fillRect/>
          </a:stretch>
        </p:blipFill>
        <p:spPr bwMode="auto">
          <a:xfrm>
            <a:off x="152400" y="1480185"/>
            <a:ext cx="3581400" cy="4387215"/>
          </a:xfrm>
          <a:prstGeom prst="rect">
            <a:avLst/>
          </a:prstGeom>
          <a:noFill/>
          <a:ln w="9525">
            <a:noFill/>
            <a:miter lim="800000"/>
            <a:headEnd/>
            <a:tailEnd/>
          </a:ln>
        </p:spPr>
      </p:pic>
      <p:cxnSp>
        <p:nvCxnSpPr>
          <p:cNvPr id="10" name="Straight Arrow Connector 9"/>
          <p:cNvCxnSpPr/>
          <p:nvPr/>
        </p:nvCxnSpPr>
        <p:spPr>
          <a:xfrm flipH="1">
            <a:off x="4038600" y="3124200"/>
            <a:ext cx="457200" cy="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4114800" y="4648200"/>
            <a:ext cx="457200" cy="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114800" y="5410200"/>
            <a:ext cx="457200" cy="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114800" y="2057400"/>
            <a:ext cx="457200" cy="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105400" y="1752600"/>
            <a:ext cx="3733800" cy="461665"/>
          </a:xfrm>
          <a:prstGeom prst="rect">
            <a:avLst/>
          </a:prstGeom>
        </p:spPr>
        <p:txBody>
          <a:bodyPr wrap="square">
            <a:spAutoFit/>
          </a:bodyPr>
          <a:lstStyle/>
          <a:p>
            <a:pPr algn="just"/>
            <a:r>
              <a:rPr lang="en-GB" sz="2400" b="1" dirty="0" smtClean="0">
                <a:solidFill>
                  <a:srgbClr val="FF0000"/>
                </a:solidFill>
                <a:effectLst>
                  <a:outerShdw blurRad="38100" dist="38100" dir="2700000" algn="tl">
                    <a:srgbClr val="000000">
                      <a:alpha val="43137"/>
                    </a:srgbClr>
                  </a:outerShdw>
                </a:effectLst>
                <a:latin typeface="Cambria" pitchFamily="18" charset="0"/>
              </a:rPr>
              <a:t>General GLE Alert </a:t>
            </a:r>
            <a:endParaRPr lang="el-GR" sz="2400" b="1" dirty="0">
              <a:solidFill>
                <a:srgbClr val="FF0000"/>
              </a:solidFill>
              <a:effectLst>
                <a:outerShdw blurRad="38100" dist="38100" dir="2700000" algn="tl">
                  <a:srgbClr val="000000">
                    <a:alpha val="43137"/>
                  </a:srgbClr>
                </a:outerShdw>
              </a:effectLst>
              <a:latin typeface="Cambria" pitchFamily="18" charset="0"/>
            </a:endParaRPr>
          </a:p>
        </p:txBody>
      </p:sp>
      <p:sp>
        <p:nvSpPr>
          <p:cNvPr id="15" name="Rectangle 14"/>
          <p:cNvSpPr/>
          <p:nvPr/>
        </p:nvSpPr>
        <p:spPr>
          <a:xfrm>
            <a:off x="5105400" y="2819400"/>
            <a:ext cx="3581400" cy="646331"/>
          </a:xfrm>
          <a:prstGeom prst="rect">
            <a:avLst/>
          </a:prstGeom>
        </p:spPr>
        <p:txBody>
          <a:bodyPr wrap="square">
            <a:spAutoFit/>
          </a:bodyPr>
          <a:lstStyle/>
          <a:p>
            <a:pPr algn="just"/>
            <a:r>
              <a:rPr lang="en-GB" b="1" dirty="0" smtClean="0">
                <a:latin typeface="Cambria" pitchFamily="18" charset="0"/>
              </a:rPr>
              <a:t>First NM station at </a:t>
            </a:r>
            <a:r>
              <a:rPr lang="en-GB" b="1" dirty="0" smtClean="0">
                <a:solidFill>
                  <a:srgbClr val="FF0000"/>
                </a:solidFill>
                <a:latin typeface="Cambria" pitchFamily="18" charset="0"/>
              </a:rPr>
              <a:t>‘</a:t>
            </a:r>
            <a:r>
              <a:rPr lang="en-GB" b="1" i="1" dirty="0" smtClean="0">
                <a:solidFill>
                  <a:srgbClr val="FF0000"/>
                </a:solidFill>
                <a:latin typeface="Cambria" pitchFamily="18" charset="0"/>
              </a:rPr>
              <a:t>Station Alert’</a:t>
            </a:r>
            <a:r>
              <a:rPr lang="en-GB" b="1" dirty="0" smtClean="0">
                <a:latin typeface="Cambria" pitchFamily="18" charset="0"/>
              </a:rPr>
              <a:t> mode – Watch Stage</a:t>
            </a:r>
            <a:endParaRPr lang="el-GR" b="1" dirty="0">
              <a:latin typeface="Cambria" pitchFamily="18" charset="0"/>
            </a:endParaRPr>
          </a:p>
        </p:txBody>
      </p:sp>
      <p:sp>
        <p:nvSpPr>
          <p:cNvPr id="17" name="Rectangle 16"/>
          <p:cNvSpPr/>
          <p:nvPr/>
        </p:nvSpPr>
        <p:spPr>
          <a:xfrm>
            <a:off x="5029200" y="5257800"/>
            <a:ext cx="3581400" cy="646331"/>
          </a:xfrm>
          <a:prstGeom prst="rect">
            <a:avLst/>
          </a:prstGeom>
        </p:spPr>
        <p:txBody>
          <a:bodyPr wrap="square">
            <a:spAutoFit/>
          </a:bodyPr>
          <a:lstStyle/>
          <a:p>
            <a:pPr algn="just"/>
            <a:r>
              <a:rPr lang="en-GB" b="1" dirty="0" smtClean="0">
                <a:latin typeface="Cambria" pitchFamily="18" charset="0"/>
              </a:rPr>
              <a:t>Second NM station at </a:t>
            </a:r>
            <a:r>
              <a:rPr lang="en-GB" b="1" dirty="0" smtClean="0">
                <a:solidFill>
                  <a:srgbClr val="FF0000"/>
                </a:solidFill>
                <a:latin typeface="Cambria" pitchFamily="18" charset="0"/>
              </a:rPr>
              <a:t>‘</a:t>
            </a:r>
            <a:r>
              <a:rPr lang="en-GB" b="1" i="1" dirty="0" smtClean="0">
                <a:solidFill>
                  <a:srgbClr val="FF0000"/>
                </a:solidFill>
                <a:latin typeface="Cambria" pitchFamily="18" charset="0"/>
              </a:rPr>
              <a:t>Station Alert’</a:t>
            </a:r>
            <a:r>
              <a:rPr lang="en-GB" b="1" dirty="0" smtClean="0">
                <a:latin typeface="Cambria" pitchFamily="18" charset="0"/>
              </a:rPr>
              <a:t> mode – Warning Stage</a:t>
            </a:r>
            <a:endParaRPr lang="el-GR" b="1" dirty="0">
              <a:latin typeface="Cambria" pitchFamily="18" charset="0"/>
            </a:endParaRPr>
          </a:p>
        </p:txBody>
      </p:sp>
      <p:sp>
        <p:nvSpPr>
          <p:cNvPr id="22" name="Rectangle 21"/>
          <p:cNvSpPr/>
          <p:nvPr/>
        </p:nvSpPr>
        <p:spPr>
          <a:xfrm>
            <a:off x="5105400" y="4343400"/>
            <a:ext cx="3581400" cy="646331"/>
          </a:xfrm>
          <a:prstGeom prst="rect">
            <a:avLst/>
          </a:prstGeom>
        </p:spPr>
        <p:txBody>
          <a:bodyPr wrap="square">
            <a:spAutoFit/>
          </a:bodyPr>
          <a:lstStyle/>
          <a:p>
            <a:pPr algn="just"/>
            <a:r>
              <a:rPr lang="en-GB" b="1" dirty="0" smtClean="0">
                <a:latin typeface="Cambria" pitchFamily="18" charset="0"/>
              </a:rPr>
              <a:t>Third NM station at </a:t>
            </a:r>
            <a:r>
              <a:rPr lang="en-GB" b="1" dirty="0" smtClean="0">
                <a:solidFill>
                  <a:srgbClr val="FF0000"/>
                </a:solidFill>
                <a:latin typeface="Cambria" pitchFamily="18" charset="0"/>
              </a:rPr>
              <a:t>‘</a:t>
            </a:r>
            <a:r>
              <a:rPr lang="en-GB" b="1" i="1" dirty="0" smtClean="0">
                <a:solidFill>
                  <a:srgbClr val="FF0000"/>
                </a:solidFill>
                <a:latin typeface="Cambria" pitchFamily="18" charset="0"/>
              </a:rPr>
              <a:t>Station Alert’</a:t>
            </a:r>
            <a:r>
              <a:rPr lang="en-GB" b="1" dirty="0" smtClean="0">
                <a:latin typeface="Cambria" pitchFamily="18" charset="0"/>
              </a:rPr>
              <a:t> mode – Alert Stage</a:t>
            </a:r>
            <a:endParaRPr lang="el-GR" b="1" dirty="0">
              <a:latin typeface="Cambria" pitchFamily="18" charset="0"/>
            </a:endParaRPr>
          </a:p>
        </p:txBody>
      </p:sp>
      <p:grpSp>
        <p:nvGrpSpPr>
          <p:cNvPr id="23" name="Group 22"/>
          <p:cNvGrpSpPr/>
          <p:nvPr/>
        </p:nvGrpSpPr>
        <p:grpSpPr>
          <a:xfrm>
            <a:off x="0" y="6038196"/>
            <a:ext cx="9144000" cy="722907"/>
            <a:chOff x="0" y="6038196"/>
            <a:chExt cx="9144000" cy="722907"/>
          </a:xfrm>
        </p:grpSpPr>
        <p:sp>
          <p:nvSpPr>
            <p:cNvPr id="24" name="TextBox 19"/>
            <p:cNvSpPr txBox="1">
              <a:spLocks noChangeArrowheads="1"/>
            </p:cNvSpPr>
            <p:nvPr/>
          </p:nvSpPr>
          <p:spPr bwMode="auto">
            <a:xfrm>
              <a:off x="2819400" y="6172200"/>
              <a:ext cx="3886200" cy="584775"/>
            </a:xfrm>
            <a:prstGeom prst="rect">
              <a:avLst/>
            </a:prstGeom>
            <a:noFill/>
            <a:ln w="9525">
              <a:noFill/>
              <a:miter lim="800000"/>
              <a:headEnd/>
              <a:tailEnd/>
            </a:ln>
          </p:spPr>
          <p:txBody>
            <a:bodyPr wrap="square">
              <a:spAutoFit/>
            </a:bodyPr>
            <a:lstStyle/>
            <a:p>
              <a:pPr algn="just">
                <a:defRPr/>
              </a:pPr>
              <a:r>
                <a:rPr lang="en-US" sz="1600" b="1" dirty="0" smtClean="0">
                  <a:solidFill>
                    <a:schemeClr val="accent1">
                      <a:lumMod val="50000"/>
                    </a:schemeClr>
                  </a:solidFill>
                  <a:latin typeface="Pristina" pitchFamily="66" charset="0"/>
                </a:rPr>
                <a:t>ESWW10 Session 13 ,Cosmic Ray Detectors</a:t>
              </a:r>
            </a:p>
            <a:p>
              <a:pPr algn="ctr">
                <a:defRPr/>
              </a:pPr>
              <a:r>
                <a:rPr lang="en-US" sz="1600" b="1" dirty="0" smtClean="0">
                  <a:latin typeface="Pristina" pitchFamily="66" charset="0"/>
                </a:rPr>
                <a:t>Antwerp | 22.11.2013</a:t>
              </a:r>
            </a:p>
          </p:txBody>
        </p:sp>
        <p:pic>
          <p:nvPicPr>
            <p:cNvPr id="28" name="Picture 2" descr="C:\Research\Work\ESA\SN4\logo (2)\logo\cosray1.png"/>
            <p:cNvPicPr>
              <a:picLocks noChangeAspect="1" noChangeArrowheads="1"/>
            </p:cNvPicPr>
            <p:nvPr/>
          </p:nvPicPr>
          <p:blipFill>
            <a:blip r:embed="rId4" cstate="print"/>
            <a:srcRect/>
            <a:stretch>
              <a:fillRect/>
            </a:stretch>
          </p:blipFill>
          <p:spPr bwMode="auto">
            <a:xfrm>
              <a:off x="260132" y="6174830"/>
              <a:ext cx="1981200" cy="586273"/>
            </a:xfrm>
            <a:prstGeom prst="rect">
              <a:avLst/>
            </a:prstGeom>
            <a:noFill/>
          </p:spPr>
        </p:pic>
        <p:pic>
          <p:nvPicPr>
            <p:cNvPr id="29" name="Picture 4" descr="http://www.isnet.gr/images/logo.jpg"/>
            <p:cNvPicPr>
              <a:picLocks noChangeAspect="1" noChangeArrowheads="1"/>
            </p:cNvPicPr>
            <p:nvPr/>
          </p:nvPicPr>
          <p:blipFill>
            <a:blip r:embed="rId5" cstate="print"/>
            <a:srcRect/>
            <a:stretch>
              <a:fillRect/>
            </a:stretch>
          </p:blipFill>
          <p:spPr bwMode="auto">
            <a:xfrm>
              <a:off x="7194332" y="6174830"/>
              <a:ext cx="1676400" cy="553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30" name="Straight Connector 29"/>
            <p:cNvCxnSpPr/>
            <p:nvPr/>
          </p:nvCxnSpPr>
          <p:spPr>
            <a:xfrm>
              <a:off x="0" y="603819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
          <p:cNvSpPr>
            <a:spLocks noChangeArrowheads="1"/>
          </p:cNvSpPr>
          <p:nvPr/>
        </p:nvSpPr>
        <p:spPr bwMode="auto">
          <a:xfrm>
            <a:off x="0" y="0"/>
            <a:ext cx="9144000" cy="798513"/>
          </a:xfrm>
          <a:prstGeom prst="rect">
            <a:avLst/>
          </a:prstGeom>
          <a:solidFill>
            <a:srgbClr val="D9D9D9"/>
          </a:solidFill>
          <a:ln w="9525">
            <a:noFill/>
            <a:round/>
            <a:headEnd/>
            <a:tailEnd/>
          </a:ln>
        </p:spPr>
        <p:txBody>
          <a:bodyPr wrap="none"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b="1" dirty="0" smtClean="0">
                <a:solidFill>
                  <a:srgbClr val="FF0000"/>
                </a:solidFill>
                <a:latin typeface="Calibri" pitchFamily="34" charset="0"/>
              </a:rPr>
              <a:t>Provision of the European NM Service</a:t>
            </a:r>
            <a:endParaRPr lang="en-GB" sz="3600" b="1" dirty="0">
              <a:solidFill>
                <a:srgbClr val="FF0000"/>
              </a:solidFill>
              <a:latin typeface="Calibri" pitchFamily="34" charset="0"/>
            </a:endParaRPr>
          </a:p>
        </p:txBody>
      </p:sp>
      <p:grpSp>
        <p:nvGrpSpPr>
          <p:cNvPr id="2" name="Group 16"/>
          <p:cNvGrpSpPr/>
          <p:nvPr/>
        </p:nvGrpSpPr>
        <p:grpSpPr>
          <a:xfrm>
            <a:off x="304800" y="838200"/>
            <a:ext cx="3657600" cy="4648200"/>
            <a:chOff x="-762000" y="-4191000"/>
            <a:chExt cx="9906000" cy="12039600"/>
          </a:xfrm>
        </p:grpSpPr>
        <p:pic>
          <p:nvPicPr>
            <p:cNvPr id="18" name="Picture 3"/>
            <p:cNvPicPr>
              <a:picLocks noChangeAspect="1" noChangeArrowheads="1"/>
            </p:cNvPicPr>
            <p:nvPr/>
          </p:nvPicPr>
          <p:blipFill>
            <a:blip r:embed="rId3" cstate="print"/>
            <a:srcRect l="18095" t="9905" r="20000" b="6286"/>
            <a:stretch>
              <a:fillRect/>
            </a:stretch>
          </p:blipFill>
          <p:spPr bwMode="auto">
            <a:xfrm>
              <a:off x="-762000" y="-4191000"/>
              <a:ext cx="9906000" cy="8382000"/>
            </a:xfrm>
            <a:prstGeom prst="rect">
              <a:avLst/>
            </a:prstGeom>
            <a:noFill/>
            <a:ln w="9525">
              <a:noFill/>
              <a:miter lim="800000"/>
              <a:headEnd/>
              <a:tailEnd/>
            </a:ln>
          </p:spPr>
        </p:pic>
        <p:pic>
          <p:nvPicPr>
            <p:cNvPr id="19" name="Picture 4"/>
            <p:cNvPicPr>
              <a:picLocks noChangeAspect="1" noChangeArrowheads="1"/>
            </p:cNvPicPr>
            <p:nvPr/>
          </p:nvPicPr>
          <p:blipFill>
            <a:blip r:embed="rId4" cstate="print"/>
            <a:srcRect l="18095" t="56857" r="20000" b="5810"/>
            <a:stretch>
              <a:fillRect/>
            </a:stretch>
          </p:blipFill>
          <p:spPr bwMode="auto">
            <a:xfrm>
              <a:off x="-762000" y="4114800"/>
              <a:ext cx="9906000" cy="3733800"/>
            </a:xfrm>
            <a:prstGeom prst="rect">
              <a:avLst/>
            </a:prstGeom>
            <a:noFill/>
            <a:ln w="9525">
              <a:noFill/>
              <a:miter lim="800000"/>
              <a:headEnd/>
              <a:tailEnd/>
            </a:ln>
          </p:spPr>
        </p:pic>
      </p:grpSp>
      <p:sp>
        <p:nvSpPr>
          <p:cNvPr id="26" name="TextBox 8"/>
          <p:cNvSpPr txBox="1">
            <a:spLocks noChangeArrowheads="1"/>
          </p:cNvSpPr>
          <p:nvPr/>
        </p:nvSpPr>
        <p:spPr bwMode="auto">
          <a:xfrm>
            <a:off x="762000" y="5562600"/>
            <a:ext cx="2819400" cy="369332"/>
          </a:xfrm>
          <a:prstGeom prst="rect">
            <a:avLst/>
          </a:prstGeom>
          <a:noFill/>
          <a:ln w="9525">
            <a:noFill/>
            <a:miter lim="800000"/>
            <a:headEnd/>
            <a:tailEnd/>
          </a:ln>
        </p:spPr>
        <p:txBody>
          <a:bodyPr wrap="square">
            <a:spAutoFit/>
          </a:bodyPr>
          <a:lstStyle/>
          <a:p>
            <a:pPr algn="ctr"/>
            <a:r>
              <a:rPr lang="en-US" b="1" dirty="0" smtClean="0">
                <a:solidFill>
                  <a:schemeClr val="accent5">
                    <a:lumMod val="75000"/>
                  </a:schemeClr>
                </a:solidFill>
                <a:effectLst>
                  <a:outerShdw blurRad="38100" dist="38100" dir="2700000" algn="tl">
                    <a:srgbClr val="000000">
                      <a:alpha val="43137"/>
                    </a:srgbClr>
                  </a:outerShdw>
                </a:effectLst>
                <a:latin typeface="Calibri" pitchFamily="34" charset="0"/>
              </a:rPr>
              <a:t>http://cosray.phys.uoa.gr</a:t>
            </a:r>
            <a:endParaRPr lang="en-US" b="1" dirty="0">
              <a:solidFill>
                <a:schemeClr val="accent5">
                  <a:lumMod val="75000"/>
                </a:schemeClr>
              </a:solidFill>
              <a:effectLst>
                <a:outerShdw blurRad="38100" dist="38100" dir="2700000" algn="tl">
                  <a:srgbClr val="000000">
                    <a:alpha val="43137"/>
                  </a:srgbClr>
                </a:outerShdw>
              </a:effectLst>
              <a:latin typeface="Calibri" pitchFamily="34" charset="0"/>
            </a:endParaRPr>
          </a:p>
        </p:txBody>
      </p:sp>
      <p:sp>
        <p:nvSpPr>
          <p:cNvPr id="23" name="TextBox 8"/>
          <p:cNvSpPr txBox="1">
            <a:spLocks noChangeArrowheads="1"/>
          </p:cNvSpPr>
          <p:nvPr/>
        </p:nvSpPr>
        <p:spPr bwMode="auto">
          <a:xfrm>
            <a:off x="4572000" y="5562600"/>
            <a:ext cx="3886200" cy="369332"/>
          </a:xfrm>
          <a:prstGeom prst="rect">
            <a:avLst/>
          </a:prstGeom>
          <a:noFill/>
          <a:ln w="9525">
            <a:noFill/>
            <a:miter lim="800000"/>
            <a:headEnd/>
            <a:tailEnd/>
          </a:ln>
        </p:spPr>
        <p:txBody>
          <a:bodyPr wrap="square">
            <a:spAutoFit/>
          </a:bodyPr>
          <a:lstStyle/>
          <a:p>
            <a:pPr algn="ctr"/>
            <a:r>
              <a:rPr lang="en-US" b="1" dirty="0" smtClean="0">
                <a:solidFill>
                  <a:schemeClr val="accent5">
                    <a:lumMod val="75000"/>
                  </a:schemeClr>
                </a:solidFill>
                <a:effectLst>
                  <a:outerShdw blurRad="38100" dist="38100" dir="2700000" algn="tl">
                    <a:srgbClr val="000000">
                      <a:alpha val="43137"/>
                    </a:srgbClr>
                  </a:outerShdw>
                </a:effectLst>
                <a:latin typeface="Calibri" pitchFamily="34" charset="0"/>
              </a:rPr>
              <a:t>http://swe.ssa.esa.int/</a:t>
            </a:r>
            <a:endParaRPr lang="en-US" b="1" dirty="0">
              <a:solidFill>
                <a:schemeClr val="accent5">
                  <a:lumMod val="75000"/>
                </a:schemeClr>
              </a:solidFill>
              <a:effectLst>
                <a:outerShdw blurRad="38100" dist="38100" dir="2700000" algn="tl">
                  <a:srgbClr val="000000">
                    <a:alpha val="43137"/>
                  </a:srgbClr>
                </a:outerShdw>
              </a:effectLst>
              <a:latin typeface="Calibri" pitchFamily="34" charset="0"/>
            </a:endParaRPr>
          </a:p>
        </p:txBody>
      </p:sp>
      <p:pic>
        <p:nvPicPr>
          <p:cNvPr id="89089" name="Picture 1"/>
          <p:cNvPicPr>
            <a:picLocks noChangeAspect="1" noChangeArrowheads="1"/>
          </p:cNvPicPr>
          <p:nvPr/>
        </p:nvPicPr>
        <p:blipFill>
          <a:blip r:embed="rId5" cstate="print"/>
          <a:srcRect l="2381" t="9143" r="3333" b="13905"/>
          <a:stretch>
            <a:fillRect/>
          </a:stretch>
        </p:blipFill>
        <p:spPr bwMode="auto">
          <a:xfrm>
            <a:off x="4211370" y="914400"/>
            <a:ext cx="4780230" cy="2438400"/>
          </a:xfrm>
          <a:prstGeom prst="rect">
            <a:avLst/>
          </a:prstGeom>
          <a:noFill/>
          <a:ln w="9525">
            <a:noFill/>
            <a:miter lim="800000"/>
            <a:headEnd/>
            <a:tailEnd/>
          </a:ln>
        </p:spPr>
      </p:pic>
      <p:pic>
        <p:nvPicPr>
          <p:cNvPr id="89091" name="Picture 3"/>
          <p:cNvPicPr>
            <a:picLocks noChangeAspect="1" noChangeArrowheads="1"/>
          </p:cNvPicPr>
          <p:nvPr/>
        </p:nvPicPr>
        <p:blipFill>
          <a:blip r:embed="rId6" cstate="print"/>
          <a:srcRect l="1905" t="52286" r="8598" b="9619"/>
          <a:stretch>
            <a:fillRect/>
          </a:stretch>
        </p:blipFill>
        <p:spPr bwMode="auto">
          <a:xfrm>
            <a:off x="3962400" y="3429000"/>
            <a:ext cx="5181600" cy="1608241"/>
          </a:xfrm>
          <a:prstGeom prst="rect">
            <a:avLst/>
          </a:prstGeom>
          <a:noFill/>
          <a:ln w="9525">
            <a:noFill/>
            <a:miter lim="800000"/>
            <a:headEnd/>
            <a:tailEnd/>
          </a:ln>
        </p:spPr>
      </p:pic>
      <p:pic>
        <p:nvPicPr>
          <p:cNvPr id="89090" name="Picture 2"/>
          <p:cNvPicPr>
            <a:picLocks noChangeAspect="1" noChangeArrowheads="1"/>
          </p:cNvPicPr>
          <p:nvPr/>
        </p:nvPicPr>
        <p:blipFill>
          <a:blip r:embed="rId7" cstate="print"/>
          <a:srcRect l="33587" t="23667" r="17053" b="10095"/>
          <a:stretch>
            <a:fillRect/>
          </a:stretch>
        </p:blipFill>
        <p:spPr bwMode="auto">
          <a:xfrm>
            <a:off x="7162800" y="2895600"/>
            <a:ext cx="1817077" cy="1600200"/>
          </a:xfrm>
          <a:prstGeom prst="rect">
            <a:avLst/>
          </a:prstGeom>
          <a:noFill/>
          <a:ln w="9525">
            <a:noFill/>
            <a:miter lim="800000"/>
            <a:headEnd/>
            <a:tailEnd/>
          </a:ln>
        </p:spPr>
      </p:pic>
      <p:sp>
        <p:nvSpPr>
          <p:cNvPr id="24" name="Oval 23"/>
          <p:cNvSpPr/>
          <p:nvPr/>
        </p:nvSpPr>
        <p:spPr>
          <a:xfrm>
            <a:off x="6886700" y="1688275"/>
            <a:ext cx="533400" cy="228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25" name="Group 24"/>
          <p:cNvGrpSpPr/>
          <p:nvPr/>
        </p:nvGrpSpPr>
        <p:grpSpPr>
          <a:xfrm>
            <a:off x="0" y="6038196"/>
            <a:ext cx="9144000" cy="722907"/>
            <a:chOff x="0" y="6038196"/>
            <a:chExt cx="9144000" cy="722907"/>
          </a:xfrm>
        </p:grpSpPr>
        <p:sp>
          <p:nvSpPr>
            <p:cNvPr id="27" name="TextBox 19"/>
            <p:cNvSpPr txBox="1">
              <a:spLocks noChangeArrowheads="1"/>
            </p:cNvSpPr>
            <p:nvPr/>
          </p:nvSpPr>
          <p:spPr bwMode="auto">
            <a:xfrm>
              <a:off x="2819400" y="6172200"/>
              <a:ext cx="3886200" cy="584775"/>
            </a:xfrm>
            <a:prstGeom prst="rect">
              <a:avLst/>
            </a:prstGeom>
            <a:noFill/>
            <a:ln w="9525">
              <a:noFill/>
              <a:miter lim="800000"/>
              <a:headEnd/>
              <a:tailEnd/>
            </a:ln>
          </p:spPr>
          <p:txBody>
            <a:bodyPr wrap="square">
              <a:spAutoFit/>
            </a:bodyPr>
            <a:lstStyle/>
            <a:p>
              <a:pPr algn="just">
                <a:defRPr/>
              </a:pPr>
              <a:r>
                <a:rPr lang="en-US" sz="1600" b="1" dirty="0" smtClean="0">
                  <a:solidFill>
                    <a:schemeClr val="accent1">
                      <a:lumMod val="50000"/>
                    </a:schemeClr>
                  </a:solidFill>
                  <a:latin typeface="Pristina" pitchFamily="66" charset="0"/>
                </a:rPr>
                <a:t>ESWW10 Session 13 ,Cosmic Ray Detectors</a:t>
              </a:r>
            </a:p>
            <a:p>
              <a:pPr algn="ctr">
                <a:defRPr/>
              </a:pPr>
              <a:r>
                <a:rPr lang="en-US" sz="1600" b="1" dirty="0" smtClean="0">
                  <a:latin typeface="Pristina" pitchFamily="66" charset="0"/>
                </a:rPr>
                <a:t>Antwerp | 22.11.2013</a:t>
              </a:r>
            </a:p>
          </p:txBody>
        </p:sp>
        <p:pic>
          <p:nvPicPr>
            <p:cNvPr id="28" name="Picture 2" descr="C:\Research\Work\ESA\SN4\logo (2)\logo\cosray1.png"/>
            <p:cNvPicPr>
              <a:picLocks noChangeAspect="1" noChangeArrowheads="1"/>
            </p:cNvPicPr>
            <p:nvPr/>
          </p:nvPicPr>
          <p:blipFill>
            <a:blip r:embed="rId8" cstate="print"/>
            <a:srcRect/>
            <a:stretch>
              <a:fillRect/>
            </a:stretch>
          </p:blipFill>
          <p:spPr bwMode="auto">
            <a:xfrm>
              <a:off x="260132" y="6174830"/>
              <a:ext cx="1981200" cy="586273"/>
            </a:xfrm>
            <a:prstGeom prst="rect">
              <a:avLst/>
            </a:prstGeom>
            <a:noFill/>
          </p:spPr>
        </p:pic>
        <p:pic>
          <p:nvPicPr>
            <p:cNvPr id="29" name="Picture 4" descr="http://www.isnet.gr/images/logo.jpg"/>
            <p:cNvPicPr>
              <a:picLocks noChangeAspect="1" noChangeArrowheads="1"/>
            </p:cNvPicPr>
            <p:nvPr/>
          </p:nvPicPr>
          <p:blipFill>
            <a:blip r:embed="rId9" cstate="print"/>
            <a:srcRect/>
            <a:stretch>
              <a:fillRect/>
            </a:stretch>
          </p:blipFill>
          <p:spPr bwMode="auto">
            <a:xfrm>
              <a:off x="7194332" y="6174830"/>
              <a:ext cx="1676400" cy="553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30" name="Straight Connector 29"/>
            <p:cNvCxnSpPr/>
            <p:nvPr/>
          </p:nvCxnSpPr>
          <p:spPr>
            <a:xfrm>
              <a:off x="0" y="603819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9144000" cy="798513"/>
          </a:xfrm>
          <a:prstGeom prst="rect">
            <a:avLst/>
          </a:prstGeom>
          <a:solidFill>
            <a:srgbClr val="D9D9D9"/>
          </a:solidFill>
          <a:ln w="9525">
            <a:noFill/>
            <a:round/>
            <a:headEnd/>
            <a:tailEnd/>
          </a:ln>
        </p:spPr>
        <p:txBody>
          <a:bodyPr wrap="none"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b="1" dirty="0" smtClean="0">
                <a:solidFill>
                  <a:srgbClr val="FF0000"/>
                </a:solidFill>
                <a:latin typeface="Calibri" pitchFamily="34" charset="0"/>
              </a:rPr>
              <a:t>Thank you for your attention</a:t>
            </a:r>
            <a:endParaRPr lang="en-GB" sz="3600" b="1" dirty="0">
              <a:solidFill>
                <a:srgbClr val="FF0000"/>
              </a:solidFill>
              <a:latin typeface="Calibri" pitchFamily="34" charset="0"/>
            </a:endParaRPr>
          </a:p>
        </p:txBody>
      </p:sp>
      <p:sp>
        <p:nvSpPr>
          <p:cNvPr id="13" name="Round Diagonal Corner Rectangle 12"/>
          <p:cNvSpPr/>
          <p:nvPr/>
        </p:nvSpPr>
        <p:spPr>
          <a:xfrm>
            <a:off x="381000" y="1371600"/>
            <a:ext cx="8537717" cy="2485787"/>
          </a:xfrm>
          <a:prstGeom prst="round2DiagRect">
            <a:avLst/>
          </a:prstGeom>
          <a:ln w="38100">
            <a:solidFill>
              <a:schemeClr val="tx1"/>
            </a:solidFill>
          </a:ln>
        </p:spPr>
        <p:txBody>
          <a:bodyPr wrap="square">
            <a:spAutoFit/>
          </a:bodyPr>
          <a:lstStyle/>
          <a:p>
            <a:pPr algn="just">
              <a:spcBef>
                <a:spcPct val="20000"/>
              </a:spcBef>
              <a:defRPr/>
            </a:pPr>
            <a:r>
              <a:rPr lang="en-US" sz="2000" b="1" dirty="0" smtClean="0"/>
              <a:t>The research leading to these results has received funding from the European Space Agency (ESA) under contract </a:t>
            </a:r>
            <a:r>
              <a:rPr lang="en-US" sz="2000" b="1" dirty="0" smtClean="0">
                <a:solidFill>
                  <a:srgbClr val="0070C0"/>
                </a:solidFill>
                <a:effectLst>
                  <a:outerShdw blurRad="38100" dist="38100" dir="2700000" algn="tl">
                    <a:srgbClr val="000000">
                      <a:alpha val="43137"/>
                    </a:srgbClr>
                  </a:outerShdw>
                </a:effectLst>
              </a:rPr>
              <a:t>E</a:t>
            </a:r>
            <a:r>
              <a:rPr lang="en-US" sz="2000" b="1" dirty="0" smtClean="0">
                <a:effectLst>
                  <a:outerShdw blurRad="38100" dist="38100" dir="2700000" algn="tl">
                    <a:srgbClr val="000000">
                      <a:alpha val="43137"/>
                    </a:srgbClr>
                  </a:outerShdw>
                </a:effectLst>
              </a:rPr>
              <a:t>SA</a:t>
            </a:r>
            <a:r>
              <a:rPr lang="en-US" sz="2000" b="1" dirty="0" smtClean="0">
                <a:solidFill>
                  <a:srgbClr val="0070C0"/>
                </a:solidFill>
                <a:effectLst>
                  <a:outerShdw blurRad="38100" dist="38100" dir="2700000" algn="tl">
                    <a:srgbClr val="000000">
                      <a:alpha val="43137"/>
                    </a:srgbClr>
                  </a:outerShdw>
                </a:effectLst>
              </a:rPr>
              <a:t> T</a:t>
            </a:r>
            <a:r>
              <a:rPr lang="en-US" sz="2000" b="1" dirty="0" smtClean="0">
                <a:effectLst>
                  <a:outerShdw blurRad="38100" dist="38100" dir="2700000" algn="tl">
                    <a:srgbClr val="000000">
                      <a:alpha val="43137"/>
                    </a:srgbClr>
                  </a:outerShdw>
                </a:effectLst>
              </a:rPr>
              <a:t>ender:</a:t>
            </a:r>
            <a:r>
              <a:rPr lang="en-US" sz="2000" b="1" dirty="0" smtClean="0">
                <a:solidFill>
                  <a:srgbClr val="0070C0"/>
                </a:solidFill>
                <a:effectLst>
                  <a:outerShdw blurRad="38100" dist="38100" dir="2700000" algn="tl">
                    <a:srgbClr val="000000">
                      <a:alpha val="43137"/>
                    </a:srgbClr>
                  </a:outerShdw>
                </a:effectLst>
              </a:rPr>
              <a:t> R</a:t>
            </a:r>
            <a:r>
              <a:rPr lang="en-US" sz="2000" b="1" dirty="0" smtClean="0"/>
              <a:t>FQ</a:t>
            </a:r>
            <a:r>
              <a:rPr lang="en-US" sz="2000" b="1" dirty="0" smtClean="0">
                <a:effectLst>
                  <a:outerShdw blurRad="38100" dist="38100" dir="2700000" algn="tl">
                    <a:srgbClr val="000000">
                      <a:alpha val="43137"/>
                    </a:srgbClr>
                  </a:outerShdw>
                </a:effectLst>
              </a:rPr>
              <a:t>/</a:t>
            </a:r>
            <a:r>
              <a:rPr lang="en-US" sz="2000" b="1" dirty="0" smtClean="0">
                <a:solidFill>
                  <a:srgbClr val="0070C0"/>
                </a:solidFill>
                <a:effectLst>
                  <a:outerShdw blurRad="38100" dist="38100" dir="2700000" algn="tl">
                    <a:srgbClr val="000000">
                      <a:alpha val="43137"/>
                    </a:srgbClr>
                  </a:outerShdw>
                </a:effectLst>
              </a:rPr>
              <a:t>3</a:t>
            </a:r>
            <a:r>
              <a:rPr lang="en-US" sz="2000" b="1" dirty="0" smtClean="0">
                <a:effectLst>
                  <a:outerShdw blurRad="38100" dist="38100" dir="2700000" algn="tl">
                    <a:srgbClr val="000000">
                      <a:alpha val="43137"/>
                    </a:srgbClr>
                  </a:outerShdw>
                </a:effectLst>
              </a:rPr>
              <a:t>-13556/</a:t>
            </a:r>
            <a:r>
              <a:rPr lang="en-US" sz="2000" b="1" dirty="0" smtClean="0">
                <a:solidFill>
                  <a:srgbClr val="0070C0"/>
                </a:solidFill>
                <a:effectLst>
                  <a:outerShdw blurRad="38100" dist="38100" dir="2700000" algn="tl">
                    <a:srgbClr val="000000">
                      <a:alpha val="43137"/>
                    </a:srgbClr>
                  </a:outerShdw>
                </a:effectLst>
              </a:rPr>
              <a:t>1</a:t>
            </a:r>
            <a:r>
              <a:rPr lang="en-US" sz="2000" b="1" dirty="0" smtClean="0">
                <a:effectLst>
                  <a:outerShdw blurRad="38100" dist="38100" dir="2700000" algn="tl">
                    <a:srgbClr val="000000">
                      <a:alpha val="43137"/>
                    </a:srgbClr>
                  </a:outerShdw>
                </a:effectLst>
              </a:rPr>
              <a:t>2/</a:t>
            </a:r>
            <a:r>
              <a:rPr lang="en-US" sz="2000" b="1" dirty="0" smtClean="0">
                <a:solidFill>
                  <a:srgbClr val="0070C0"/>
                </a:solidFill>
                <a:effectLst>
                  <a:outerShdw blurRad="38100" dist="38100" dir="2700000" algn="tl">
                    <a:srgbClr val="000000">
                      <a:alpha val="43137"/>
                    </a:srgbClr>
                  </a:outerShdw>
                </a:effectLst>
              </a:rPr>
              <a:t>D</a:t>
            </a:r>
            <a:r>
              <a:rPr lang="en-US" sz="2000" b="1" dirty="0" smtClean="0">
                <a:effectLst>
                  <a:outerShdw blurRad="38100" dist="38100" dir="2700000" algn="tl">
                    <a:srgbClr val="000000">
                      <a:alpha val="43137"/>
                    </a:srgbClr>
                  </a:outerShdw>
                </a:effectLst>
              </a:rPr>
              <a:t>/</a:t>
            </a:r>
            <a:r>
              <a:rPr lang="en-US" sz="2000" b="1" dirty="0" smtClean="0">
                <a:solidFill>
                  <a:srgbClr val="0070C0"/>
                </a:solidFill>
                <a:effectLst>
                  <a:outerShdw blurRad="38100" dist="38100" dir="2700000" algn="tl">
                    <a:srgbClr val="000000">
                      <a:alpha val="43137"/>
                    </a:srgbClr>
                  </a:outerShdw>
                </a:effectLst>
              </a:rPr>
              <a:t>M</a:t>
            </a:r>
            <a:r>
              <a:rPr lang="en-US" sz="2000" b="1" dirty="0" smtClean="0">
                <a:effectLst>
                  <a:outerShdw blurRad="38100" dist="38100" dir="2700000" algn="tl">
                    <a:srgbClr val="000000">
                      <a:alpha val="43137"/>
                    </a:srgbClr>
                  </a:outerShdw>
                </a:effectLst>
              </a:rPr>
              <a:t>RP [</a:t>
            </a:r>
            <a:r>
              <a:rPr lang="en-US" sz="2000" b="1" dirty="0" smtClean="0">
                <a:solidFill>
                  <a:srgbClr val="FF0000"/>
                </a:solidFill>
              </a:rPr>
              <a:t>S</a:t>
            </a:r>
            <a:r>
              <a:rPr lang="en-US" sz="2000" b="1" dirty="0" smtClean="0"/>
              <a:t>pace</a:t>
            </a:r>
            <a:r>
              <a:rPr lang="en-US" sz="2000" b="1" dirty="0" smtClean="0">
                <a:solidFill>
                  <a:schemeClr val="tx1">
                    <a:tint val="75000"/>
                  </a:schemeClr>
                </a:solidFill>
              </a:rPr>
              <a:t> </a:t>
            </a:r>
            <a:r>
              <a:rPr lang="en-US" sz="2000" b="1" dirty="0" smtClean="0">
                <a:solidFill>
                  <a:srgbClr val="FF0000"/>
                </a:solidFill>
              </a:rPr>
              <a:t>W</a:t>
            </a:r>
            <a:r>
              <a:rPr lang="en-US" sz="2000" b="1" dirty="0" smtClean="0"/>
              <a:t>eather</a:t>
            </a:r>
            <a:r>
              <a:rPr lang="en-US" sz="2000" b="1" dirty="0" smtClean="0">
                <a:solidFill>
                  <a:schemeClr val="tx1">
                    <a:tint val="75000"/>
                  </a:schemeClr>
                </a:solidFill>
              </a:rPr>
              <a:t> </a:t>
            </a:r>
            <a:r>
              <a:rPr lang="en-US" sz="2000" b="1" dirty="0" smtClean="0">
                <a:solidFill>
                  <a:srgbClr val="FF0000"/>
                </a:solidFill>
              </a:rPr>
              <a:t>P</a:t>
            </a:r>
            <a:r>
              <a:rPr lang="en-US" sz="2000" b="1" dirty="0" smtClean="0"/>
              <a:t>recursors</a:t>
            </a:r>
            <a:r>
              <a:rPr lang="en-US" sz="2000" b="1" dirty="0" smtClean="0">
                <a:solidFill>
                  <a:schemeClr val="tx1">
                    <a:tint val="75000"/>
                  </a:schemeClr>
                </a:solidFill>
              </a:rPr>
              <a:t> </a:t>
            </a:r>
            <a:r>
              <a:rPr lang="en-US" sz="2000" b="1" dirty="0" smtClean="0">
                <a:solidFill>
                  <a:srgbClr val="FF0000"/>
                </a:solidFill>
              </a:rPr>
              <a:t>S</a:t>
            </a:r>
            <a:r>
              <a:rPr lang="en-US" sz="2000" b="1" dirty="0" smtClean="0"/>
              <a:t>ervices</a:t>
            </a:r>
            <a:r>
              <a:rPr lang="en-US" sz="2000" b="1" dirty="0" smtClean="0">
                <a:solidFill>
                  <a:schemeClr val="tx1">
                    <a:tint val="75000"/>
                  </a:schemeClr>
                </a:solidFill>
              </a:rPr>
              <a:t> </a:t>
            </a:r>
            <a:r>
              <a:rPr lang="en-US" sz="2000" b="1" dirty="0" smtClean="0">
                <a:solidFill>
                  <a:srgbClr val="FF0000"/>
                </a:solidFill>
              </a:rPr>
              <a:t>O</a:t>
            </a:r>
            <a:r>
              <a:rPr lang="en-US" sz="2000" b="1" dirty="0" smtClean="0"/>
              <a:t>perations</a:t>
            </a:r>
            <a:r>
              <a:rPr lang="en-US" sz="2000" b="1" dirty="0" smtClean="0">
                <a:solidFill>
                  <a:schemeClr val="tx1">
                    <a:tint val="75000"/>
                  </a:schemeClr>
                </a:solidFill>
              </a:rPr>
              <a:t> </a:t>
            </a:r>
            <a:r>
              <a:rPr lang="en-US" sz="2000" b="1" dirty="0" smtClean="0"/>
              <a:t>(</a:t>
            </a:r>
            <a:r>
              <a:rPr lang="en-US" sz="2000" b="1" dirty="0" smtClean="0">
                <a:solidFill>
                  <a:srgbClr val="FF0000"/>
                </a:solidFill>
              </a:rPr>
              <a:t>SNIV-3</a:t>
            </a:r>
            <a:r>
              <a:rPr lang="en-US" sz="2000" b="1" dirty="0" smtClean="0"/>
              <a:t>) - </a:t>
            </a:r>
            <a:r>
              <a:rPr lang="en-US" sz="2000" b="1" i="1" dirty="0" smtClean="0"/>
              <a:t>European </a:t>
            </a:r>
            <a:r>
              <a:rPr lang="en-US" sz="2000" b="1" i="1" dirty="0" err="1" smtClean="0"/>
              <a:t>ionosonde</a:t>
            </a:r>
            <a:r>
              <a:rPr lang="en-US" sz="2000" b="1" i="1" dirty="0" smtClean="0"/>
              <a:t> and neutron monitor service</a:t>
            </a:r>
            <a:r>
              <a:rPr lang="en-US" sz="2000" b="1" dirty="0" smtClean="0"/>
              <a:t>] and has utilized the </a:t>
            </a:r>
            <a:r>
              <a:rPr lang="en-US" sz="2000" b="1" dirty="0" smtClean="0">
                <a:solidFill>
                  <a:srgbClr val="FF0000"/>
                </a:solidFill>
                <a:effectLst>
                  <a:outerShdw blurRad="38100" dist="38100" dir="2700000" algn="tl">
                    <a:srgbClr val="000000">
                      <a:alpha val="43137"/>
                    </a:srgbClr>
                  </a:outerShdw>
                </a:effectLst>
              </a:rPr>
              <a:t>N</a:t>
            </a:r>
            <a:r>
              <a:rPr lang="en-US" sz="2000" b="1" dirty="0" smtClean="0"/>
              <a:t>eutron </a:t>
            </a:r>
            <a:r>
              <a:rPr lang="en-US" sz="2000" b="1" dirty="0" smtClean="0">
                <a:solidFill>
                  <a:srgbClr val="FF0000"/>
                </a:solidFill>
                <a:effectLst>
                  <a:outerShdw blurRad="38100" dist="38100" dir="2700000" algn="tl">
                    <a:srgbClr val="000000">
                      <a:alpha val="43137"/>
                    </a:srgbClr>
                  </a:outerShdw>
                </a:effectLst>
              </a:rPr>
              <a:t>M</a:t>
            </a:r>
            <a:r>
              <a:rPr lang="en-US" sz="2000" b="1" dirty="0" smtClean="0"/>
              <a:t>onitor </a:t>
            </a:r>
            <a:r>
              <a:rPr lang="en-US" sz="2000" b="1" dirty="0" smtClean="0">
                <a:solidFill>
                  <a:srgbClr val="FF0000"/>
                </a:solidFill>
                <a:effectLst>
                  <a:outerShdw blurRad="38100" dist="38100" dir="2700000" algn="tl">
                    <a:srgbClr val="000000">
                      <a:alpha val="43137"/>
                    </a:srgbClr>
                  </a:outerShdw>
                </a:effectLst>
              </a:rPr>
              <a:t>D</a:t>
            </a:r>
            <a:r>
              <a:rPr lang="en-US" sz="2000" b="1" dirty="0" smtClean="0"/>
              <a:t>atabase (</a:t>
            </a:r>
            <a:r>
              <a:rPr lang="en-US" sz="2000" b="1" dirty="0" smtClean="0">
                <a:solidFill>
                  <a:srgbClr val="FF0000"/>
                </a:solidFill>
                <a:effectLst>
                  <a:outerShdw blurRad="38100" dist="38100" dir="2700000" algn="tl">
                    <a:srgbClr val="000000">
                      <a:alpha val="43137"/>
                    </a:srgbClr>
                  </a:outerShdw>
                </a:effectLst>
              </a:rPr>
              <a:t>NMDB</a:t>
            </a:r>
            <a:r>
              <a:rPr lang="en-US" sz="2000" b="1" dirty="0" smtClean="0"/>
              <a:t>), which has received funding from the European Community’s Seventh Framework </a:t>
            </a:r>
            <a:r>
              <a:rPr lang="en-US" sz="2000" b="1" dirty="0" err="1" smtClean="0"/>
              <a:t>Programme</a:t>
            </a:r>
            <a:r>
              <a:rPr lang="en-US" sz="2000" b="1" dirty="0" smtClean="0"/>
              <a:t> [FP7/2007–2013] NMDB under Grant Agreement No. 213007.</a:t>
            </a:r>
            <a:r>
              <a:rPr lang="en-US" sz="2000" b="1" dirty="0" smtClean="0">
                <a:effectLst>
                  <a:outerShdw blurRad="38100" dist="38100" dir="2700000" algn="tl">
                    <a:srgbClr val="000000">
                      <a:alpha val="43137"/>
                    </a:srgbClr>
                  </a:outerShdw>
                </a:effectLst>
              </a:rPr>
              <a:t> </a:t>
            </a:r>
          </a:p>
        </p:txBody>
      </p:sp>
      <p:sp>
        <p:nvSpPr>
          <p:cNvPr id="19" name="17 - Ορθογώνιο"/>
          <p:cNvSpPr/>
          <p:nvPr/>
        </p:nvSpPr>
        <p:spPr>
          <a:xfrm>
            <a:off x="381000" y="5029200"/>
            <a:ext cx="8458200" cy="685800"/>
          </a:xfrm>
          <a:prstGeom prst="round2DiagRect">
            <a:avLst>
              <a:gd name="adj1" fmla="val 16667"/>
              <a:gd name="adj2" fmla="val 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000" b="1" dirty="0">
                <a:solidFill>
                  <a:srgbClr val="0033CC"/>
                </a:solidFill>
              </a:rPr>
              <a:t>Special thanks</a:t>
            </a:r>
            <a:r>
              <a:rPr lang="en-US" sz="2000" b="1" dirty="0">
                <a:solidFill>
                  <a:srgbClr val="FF0000"/>
                </a:solidFill>
              </a:rPr>
              <a:t> </a:t>
            </a:r>
            <a:r>
              <a:rPr lang="en-US" sz="2000" b="1" dirty="0">
                <a:solidFill>
                  <a:schemeClr val="tx1"/>
                </a:solidFill>
              </a:rPr>
              <a:t>to </a:t>
            </a:r>
            <a:r>
              <a:rPr lang="en-US" sz="2000" b="1" dirty="0" smtClean="0">
                <a:solidFill>
                  <a:schemeClr val="tx1"/>
                </a:solidFill>
              </a:rPr>
              <a:t> Prof. A. </a:t>
            </a:r>
            <a:r>
              <a:rPr lang="en-US" sz="2000" b="1" dirty="0" err="1" smtClean="0">
                <a:solidFill>
                  <a:schemeClr val="tx1"/>
                </a:solidFill>
              </a:rPr>
              <a:t>Chilingarian</a:t>
            </a:r>
            <a:r>
              <a:rPr lang="en-US" sz="2000" b="1" dirty="0" smtClean="0">
                <a:solidFill>
                  <a:schemeClr val="tx1"/>
                </a:solidFill>
              </a:rPr>
              <a:t> and Prof. K. Kudela for </a:t>
            </a:r>
            <a:r>
              <a:rPr lang="en-US" sz="2000" b="1" dirty="0">
                <a:solidFill>
                  <a:schemeClr val="tx1"/>
                </a:solidFill>
              </a:rPr>
              <a:t>the invitation</a:t>
            </a:r>
            <a:endParaRPr lang="en-US" sz="2000" b="1" dirty="0">
              <a:solidFill>
                <a:schemeClr val="tx1"/>
              </a:solidFill>
              <a:effectLst>
                <a:outerShdw blurRad="38100" dist="38100" dir="2700000" algn="tl">
                  <a:srgbClr val="000000">
                    <a:alpha val="43137"/>
                  </a:srgbClr>
                </a:outerShdw>
              </a:effectLst>
            </a:endParaRPr>
          </a:p>
        </p:txBody>
      </p:sp>
      <p:sp>
        <p:nvSpPr>
          <p:cNvPr id="21" name="17 - Ορθογώνιο"/>
          <p:cNvSpPr/>
          <p:nvPr/>
        </p:nvSpPr>
        <p:spPr>
          <a:xfrm>
            <a:off x="381000" y="4078288"/>
            <a:ext cx="8458201" cy="722312"/>
          </a:xfrm>
          <a:prstGeom prst="round2Diag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000" b="1" dirty="0" smtClean="0">
                <a:solidFill>
                  <a:srgbClr val="003399"/>
                </a:solidFill>
              </a:rPr>
              <a:t>AP</a:t>
            </a:r>
            <a:r>
              <a:rPr lang="en-US" sz="2000" b="1" dirty="0" smtClean="0">
                <a:solidFill>
                  <a:schemeClr val="tx1"/>
                </a:solidFill>
              </a:rPr>
              <a:t> wishes to thank </a:t>
            </a:r>
            <a:r>
              <a:rPr lang="en-US" sz="2000" b="1" dirty="0" smtClean="0">
                <a:solidFill>
                  <a:srgbClr val="003399"/>
                </a:solidFill>
              </a:rPr>
              <a:t>Prof. M. </a:t>
            </a:r>
            <a:r>
              <a:rPr lang="en-US" sz="2000" b="1" dirty="0" err="1" smtClean="0">
                <a:solidFill>
                  <a:srgbClr val="003399"/>
                </a:solidFill>
              </a:rPr>
              <a:t>Nùnez</a:t>
            </a:r>
            <a:r>
              <a:rPr lang="en-US" sz="2000" b="1" dirty="0" smtClean="0">
                <a:solidFill>
                  <a:srgbClr val="003399"/>
                </a:solidFill>
              </a:rPr>
              <a:t> </a:t>
            </a:r>
            <a:r>
              <a:rPr lang="en-US" sz="2000" b="1" dirty="0" smtClean="0">
                <a:solidFill>
                  <a:schemeClr val="tx1"/>
                </a:solidFill>
              </a:rPr>
              <a:t>and </a:t>
            </a:r>
            <a:r>
              <a:rPr lang="en-US" sz="2000" b="1" dirty="0" smtClean="0">
                <a:solidFill>
                  <a:srgbClr val="003399"/>
                </a:solidFill>
              </a:rPr>
              <a:t>Dr C.T. </a:t>
            </a:r>
            <a:r>
              <a:rPr lang="en-US" sz="2000" b="1" dirty="0" err="1" smtClean="0">
                <a:solidFill>
                  <a:srgbClr val="003399"/>
                </a:solidFill>
              </a:rPr>
              <a:t>Steigies</a:t>
            </a:r>
            <a:r>
              <a:rPr lang="en-US" sz="2000" b="1" dirty="0" smtClean="0">
                <a:solidFill>
                  <a:srgbClr val="003399"/>
                </a:solidFill>
              </a:rPr>
              <a:t> </a:t>
            </a:r>
            <a:r>
              <a:rPr lang="en-US" sz="2000" b="1" dirty="0" smtClean="0">
                <a:solidFill>
                  <a:schemeClr val="tx1"/>
                </a:solidFill>
              </a:rPr>
              <a:t>for the provision of their results and material used in this presentation.</a:t>
            </a:r>
            <a:endParaRPr lang="en-US" sz="2000" b="1" dirty="0">
              <a:solidFill>
                <a:schemeClr val="tx1"/>
              </a:solidFill>
              <a:effectLst>
                <a:outerShdw blurRad="38100" dist="38100" dir="2700000" algn="tl">
                  <a:srgbClr val="000000">
                    <a:alpha val="43137"/>
                  </a:srgbClr>
                </a:outerShdw>
              </a:effectLst>
            </a:endParaRPr>
          </a:p>
        </p:txBody>
      </p:sp>
      <p:sp>
        <p:nvSpPr>
          <p:cNvPr id="10" name="Rectangle 9"/>
          <p:cNvSpPr/>
          <p:nvPr/>
        </p:nvSpPr>
        <p:spPr>
          <a:xfrm>
            <a:off x="3130964" y="849085"/>
            <a:ext cx="2782749" cy="461665"/>
          </a:xfrm>
          <a:prstGeom prst="rect">
            <a:avLst/>
          </a:prstGeom>
        </p:spPr>
        <p:txBody>
          <a:bodyPr wrap="none">
            <a:spAutoFit/>
          </a:bodyPr>
          <a:lstStyle/>
          <a:p>
            <a:pPr algn="ctr"/>
            <a:r>
              <a:rPr lang="en-US" sz="2400" b="1" u="sng" dirty="0" smtClean="0">
                <a:solidFill>
                  <a:srgbClr val="FF0000"/>
                </a:solidFill>
              </a:rPr>
              <a:t>Acknowledgements</a:t>
            </a:r>
          </a:p>
        </p:txBody>
      </p:sp>
      <p:grpSp>
        <p:nvGrpSpPr>
          <p:cNvPr id="12" name="Group 11"/>
          <p:cNvGrpSpPr/>
          <p:nvPr/>
        </p:nvGrpSpPr>
        <p:grpSpPr>
          <a:xfrm>
            <a:off x="0" y="6038196"/>
            <a:ext cx="9144000" cy="722907"/>
            <a:chOff x="0" y="6038196"/>
            <a:chExt cx="9144000" cy="722907"/>
          </a:xfrm>
        </p:grpSpPr>
        <p:sp>
          <p:nvSpPr>
            <p:cNvPr id="14" name="TextBox 19"/>
            <p:cNvSpPr txBox="1">
              <a:spLocks noChangeArrowheads="1"/>
            </p:cNvSpPr>
            <p:nvPr/>
          </p:nvSpPr>
          <p:spPr bwMode="auto">
            <a:xfrm>
              <a:off x="2819400" y="6172200"/>
              <a:ext cx="3886200" cy="584775"/>
            </a:xfrm>
            <a:prstGeom prst="rect">
              <a:avLst/>
            </a:prstGeom>
            <a:noFill/>
            <a:ln w="9525">
              <a:noFill/>
              <a:miter lim="800000"/>
              <a:headEnd/>
              <a:tailEnd/>
            </a:ln>
          </p:spPr>
          <p:txBody>
            <a:bodyPr wrap="square">
              <a:spAutoFit/>
            </a:bodyPr>
            <a:lstStyle/>
            <a:p>
              <a:pPr algn="just">
                <a:defRPr/>
              </a:pPr>
              <a:r>
                <a:rPr lang="en-US" sz="1600" b="1" dirty="0" smtClean="0">
                  <a:solidFill>
                    <a:schemeClr val="accent1">
                      <a:lumMod val="50000"/>
                    </a:schemeClr>
                  </a:solidFill>
                  <a:latin typeface="Pristina" pitchFamily="66" charset="0"/>
                </a:rPr>
                <a:t>ESWW10 Session 13 ,Cosmic Ray Detectors</a:t>
              </a:r>
            </a:p>
            <a:p>
              <a:pPr algn="ctr">
                <a:defRPr/>
              </a:pPr>
              <a:r>
                <a:rPr lang="en-US" sz="1600" b="1" dirty="0" smtClean="0">
                  <a:latin typeface="Pristina" pitchFamily="66" charset="0"/>
                </a:rPr>
                <a:t>Antwerp | 22.11.2013</a:t>
              </a:r>
            </a:p>
          </p:txBody>
        </p:sp>
        <p:pic>
          <p:nvPicPr>
            <p:cNvPr id="15" name="Picture 2" descr="C:\Research\Work\ESA\SN4\logo (2)\logo\cosray1.png"/>
            <p:cNvPicPr>
              <a:picLocks noChangeAspect="1" noChangeArrowheads="1"/>
            </p:cNvPicPr>
            <p:nvPr/>
          </p:nvPicPr>
          <p:blipFill>
            <a:blip r:embed="rId3" cstate="print"/>
            <a:srcRect/>
            <a:stretch>
              <a:fillRect/>
            </a:stretch>
          </p:blipFill>
          <p:spPr bwMode="auto">
            <a:xfrm>
              <a:off x="260132" y="6174830"/>
              <a:ext cx="1981200" cy="586273"/>
            </a:xfrm>
            <a:prstGeom prst="rect">
              <a:avLst/>
            </a:prstGeom>
            <a:noFill/>
          </p:spPr>
        </p:pic>
        <p:pic>
          <p:nvPicPr>
            <p:cNvPr id="16" name="Picture 4" descr="http://www.isnet.gr/images/logo.jpg"/>
            <p:cNvPicPr>
              <a:picLocks noChangeAspect="1" noChangeArrowheads="1"/>
            </p:cNvPicPr>
            <p:nvPr/>
          </p:nvPicPr>
          <p:blipFill>
            <a:blip r:embed="rId4" cstate="print"/>
            <a:srcRect/>
            <a:stretch>
              <a:fillRect/>
            </a:stretch>
          </p:blipFill>
          <p:spPr bwMode="auto">
            <a:xfrm>
              <a:off x="7194332" y="6174830"/>
              <a:ext cx="1676400" cy="553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7" name="Straight Connector 16"/>
            <p:cNvCxnSpPr/>
            <p:nvPr/>
          </p:nvCxnSpPr>
          <p:spPr>
            <a:xfrm>
              <a:off x="0" y="603819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4"/>
          <p:cNvSpPr>
            <a:spLocks noChangeArrowheads="1"/>
          </p:cNvSpPr>
          <p:nvPr/>
        </p:nvSpPr>
        <p:spPr bwMode="auto">
          <a:xfrm>
            <a:off x="0" y="0"/>
            <a:ext cx="9144000" cy="838200"/>
          </a:xfrm>
          <a:prstGeom prst="rect">
            <a:avLst/>
          </a:prstGeom>
          <a:solidFill>
            <a:srgbClr val="C0C0C0"/>
          </a:solidFill>
          <a:ln w="9525">
            <a:noFill/>
            <a:miter lim="800000"/>
            <a:headEnd/>
            <a:tailEnd/>
          </a:ln>
        </p:spPr>
        <p:txBody>
          <a:bodyPr wrap="none" anchor="ctr"/>
          <a:lstStyle/>
          <a:p>
            <a:endParaRPr lang="en-US"/>
          </a:p>
        </p:txBody>
      </p:sp>
      <p:sp>
        <p:nvSpPr>
          <p:cNvPr id="8" name="Rectangle 2"/>
          <p:cNvSpPr>
            <a:spLocks noChangeArrowheads="1"/>
          </p:cNvSpPr>
          <p:nvPr/>
        </p:nvSpPr>
        <p:spPr bwMode="auto">
          <a:xfrm>
            <a:off x="0" y="0"/>
            <a:ext cx="9144000" cy="798513"/>
          </a:xfrm>
          <a:prstGeom prst="rect">
            <a:avLst/>
          </a:prstGeom>
          <a:solidFill>
            <a:srgbClr val="D9D9D9"/>
          </a:solidFill>
          <a:ln w="9525">
            <a:noFill/>
            <a:round/>
            <a:headEnd/>
            <a:tailEnd/>
          </a:ln>
        </p:spPr>
        <p:txBody>
          <a:bodyPr wrap="none"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600" b="1" dirty="0" smtClean="0">
                <a:solidFill>
                  <a:srgbClr val="FF0000"/>
                </a:solidFill>
                <a:latin typeface="Calibri" pitchFamily="34" charset="0"/>
              </a:rPr>
              <a:t>Worldwide distribution of Neutron Monitors</a:t>
            </a:r>
            <a:endParaRPr lang="en-GB" sz="3600" b="1" dirty="0">
              <a:solidFill>
                <a:srgbClr val="FF0000"/>
              </a:solidFill>
              <a:latin typeface="Calibri" pitchFamily="34" charset="0"/>
            </a:endParaRPr>
          </a:p>
        </p:txBody>
      </p:sp>
      <p:sp>
        <p:nvSpPr>
          <p:cNvPr id="9" name="Rectangle 14"/>
          <p:cNvSpPr>
            <a:spLocks noChangeArrowheads="1"/>
          </p:cNvSpPr>
          <p:nvPr/>
        </p:nvSpPr>
        <p:spPr bwMode="auto">
          <a:xfrm>
            <a:off x="6400800" y="1428750"/>
            <a:ext cx="2971800" cy="169863"/>
          </a:xfrm>
          <a:prstGeom prst="rect">
            <a:avLst/>
          </a:prstGeom>
          <a:noFill/>
          <a:ln w="9525">
            <a:noFill/>
            <a:miter lim="800000"/>
            <a:headEnd/>
            <a:tailEnd/>
          </a:ln>
        </p:spPr>
        <p:txBody>
          <a:bodyPr anchor="ctr"/>
          <a:lstStyle/>
          <a:p>
            <a:pPr algn="ctr"/>
            <a:r>
              <a:rPr lang="en-US" sz="2400">
                <a:solidFill>
                  <a:schemeClr val="accent2"/>
                </a:solidFill>
                <a:latin typeface="Calibri" pitchFamily="34" charset="0"/>
                <a:cs typeface="Times New Roman" pitchFamily="18" charset="0"/>
              </a:rPr>
              <a:t>Rigidity Cut-off</a:t>
            </a:r>
            <a:endParaRPr lang="el-GR" sz="2400">
              <a:solidFill>
                <a:schemeClr val="accent2"/>
              </a:solidFill>
              <a:latin typeface="Calibri" pitchFamily="34" charset="0"/>
              <a:cs typeface="Times New Roman" pitchFamily="18" charset="0"/>
            </a:endParaRPr>
          </a:p>
        </p:txBody>
      </p:sp>
      <p:graphicFrame>
        <p:nvGraphicFramePr>
          <p:cNvPr id="10" name="Object 15"/>
          <p:cNvGraphicFramePr>
            <a:graphicFrameLocks noChangeAspect="1"/>
          </p:cNvGraphicFramePr>
          <p:nvPr/>
        </p:nvGraphicFramePr>
        <p:xfrm>
          <a:off x="6477001" y="3887788"/>
          <a:ext cx="2438399" cy="416560"/>
        </p:xfrm>
        <a:graphic>
          <a:graphicData uri="http://schemas.openxmlformats.org/presentationml/2006/ole">
            <p:oleObj spid="_x0000_s45057" name="Equation" r:id="rId4" imgW="1422360" imgH="228600" progId="">
              <p:embed/>
            </p:oleObj>
          </a:graphicData>
        </a:graphic>
      </p:graphicFrame>
      <p:sp>
        <p:nvSpPr>
          <p:cNvPr id="11" name="AutoShape 16"/>
          <p:cNvSpPr>
            <a:spLocks noChangeArrowheads="1"/>
          </p:cNvSpPr>
          <p:nvPr/>
        </p:nvSpPr>
        <p:spPr bwMode="auto">
          <a:xfrm>
            <a:off x="7772400" y="2598738"/>
            <a:ext cx="292100" cy="631825"/>
          </a:xfrm>
          <a:prstGeom prst="downArrow">
            <a:avLst>
              <a:gd name="adj1" fmla="val 50000"/>
              <a:gd name="adj2" fmla="val 54076"/>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12" name="Rectangle 17"/>
          <p:cNvSpPr>
            <a:spLocks noChangeArrowheads="1"/>
          </p:cNvSpPr>
          <p:nvPr/>
        </p:nvSpPr>
        <p:spPr bwMode="auto">
          <a:xfrm>
            <a:off x="6388100" y="3487738"/>
            <a:ext cx="2971800" cy="169862"/>
          </a:xfrm>
          <a:prstGeom prst="rect">
            <a:avLst/>
          </a:prstGeom>
          <a:noFill/>
          <a:ln w="9525">
            <a:noFill/>
            <a:miter lim="800000"/>
            <a:headEnd/>
            <a:tailEnd/>
          </a:ln>
        </p:spPr>
        <p:txBody>
          <a:bodyPr anchor="ctr"/>
          <a:lstStyle/>
          <a:p>
            <a:pPr algn="ctr"/>
            <a:r>
              <a:rPr lang="en-US" sz="2400">
                <a:solidFill>
                  <a:schemeClr val="accent2"/>
                </a:solidFill>
                <a:latin typeface="Calibri" pitchFamily="34" charset="0"/>
              </a:rPr>
              <a:t>Energy Cut-off</a:t>
            </a:r>
            <a:endParaRPr lang="el-GR" sz="2400">
              <a:solidFill>
                <a:schemeClr val="accent2"/>
              </a:solidFill>
              <a:latin typeface="Calibri" pitchFamily="34" charset="0"/>
            </a:endParaRPr>
          </a:p>
        </p:txBody>
      </p:sp>
      <p:graphicFrame>
        <p:nvGraphicFramePr>
          <p:cNvPr id="13" name="Object 39"/>
          <p:cNvGraphicFramePr>
            <a:graphicFrameLocks noChangeAspect="1"/>
          </p:cNvGraphicFramePr>
          <p:nvPr/>
        </p:nvGraphicFramePr>
        <p:xfrm>
          <a:off x="6767513" y="1882775"/>
          <a:ext cx="2209800" cy="392113"/>
        </p:xfrm>
        <a:graphic>
          <a:graphicData uri="http://schemas.openxmlformats.org/presentationml/2006/ole">
            <p:oleObj spid="_x0000_s45058" name="Equation" r:id="rId5" imgW="1269720" imgH="228600" progId="">
              <p:embed/>
            </p:oleObj>
          </a:graphicData>
        </a:graphic>
      </p:graphicFrame>
      <p:pic>
        <p:nvPicPr>
          <p:cNvPr id="45060" name="Picture 4" descr="http://www.nmdb.eu/sites/default/files/NM_wold_map_1.jpg"/>
          <p:cNvPicPr>
            <a:picLocks noChangeAspect="1" noChangeArrowheads="1"/>
          </p:cNvPicPr>
          <p:nvPr/>
        </p:nvPicPr>
        <p:blipFill>
          <a:blip r:embed="rId6" cstate="print"/>
          <a:srcRect/>
          <a:stretch>
            <a:fillRect/>
          </a:stretch>
        </p:blipFill>
        <p:spPr bwMode="auto">
          <a:xfrm>
            <a:off x="0" y="1143000"/>
            <a:ext cx="6646231" cy="3886200"/>
          </a:xfrm>
          <a:prstGeom prst="rect">
            <a:avLst/>
          </a:prstGeom>
          <a:noFill/>
        </p:spPr>
      </p:pic>
      <p:sp>
        <p:nvSpPr>
          <p:cNvPr id="16" name="Round Diagonal Corner Rectangle 15"/>
          <p:cNvSpPr/>
          <p:nvPr/>
        </p:nvSpPr>
        <p:spPr>
          <a:xfrm>
            <a:off x="4495800" y="5152311"/>
            <a:ext cx="4572000" cy="715089"/>
          </a:xfrm>
          <a:prstGeom prst="round2DiagRect">
            <a:avLst/>
          </a:prstGeom>
          <a:ln w="28575">
            <a:solidFill>
              <a:schemeClr val="accent1"/>
            </a:solidFill>
          </a:ln>
        </p:spPr>
        <p:txBody>
          <a:bodyPr wrap="square">
            <a:spAutoFit/>
          </a:bodyPr>
          <a:lstStyle/>
          <a:p>
            <a:pPr algn="ctr"/>
            <a:r>
              <a:rPr lang="en-US" b="1" dirty="0" smtClean="0">
                <a:latin typeface="+mj-lt"/>
              </a:rPr>
              <a:t>The world-wide network of NM detectors is essential for forecasting / now-casting work.</a:t>
            </a:r>
            <a:endParaRPr lang="el-GR" dirty="0">
              <a:latin typeface="+mj-lt"/>
            </a:endParaRPr>
          </a:p>
        </p:txBody>
      </p:sp>
      <p:sp>
        <p:nvSpPr>
          <p:cNvPr id="17" name="Rectangle 2"/>
          <p:cNvSpPr>
            <a:spLocks noChangeArrowheads="1"/>
          </p:cNvSpPr>
          <p:nvPr/>
        </p:nvSpPr>
        <p:spPr bwMode="auto">
          <a:xfrm>
            <a:off x="2286000" y="5486400"/>
            <a:ext cx="1285032" cy="338554"/>
          </a:xfrm>
          <a:prstGeom prst="rect">
            <a:avLst/>
          </a:prstGeom>
        </p:spPr>
        <p:txBody>
          <a:bodyPr wrap="none">
            <a:spAutoFit/>
          </a:bodyPr>
          <a:lstStyle/>
          <a:p>
            <a:r>
              <a:rPr lang="en-US" sz="1600" i="1" dirty="0" err="1" smtClean="0">
                <a:latin typeface="Calibri" pitchFamily="34" charset="0"/>
              </a:rPr>
              <a:t>Storini</a:t>
            </a:r>
            <a:r>
              <a:rPr lang="en-US" sz="1600" i="1" dirty="0" smtClean="0">
                <a:latin typeface="Calibri" pitchFamily="34" charset="0"/>
              </a:rPr>
              <a:t>., 2006</a:t>
            </a:r>
            <a:endParaRPr lang="el-GR" sz="1600" i="1" dirty="0"/>
          </a:p>
        </p:txBody>
      </p:sp>
      <p:sp>
        <p:nvSpPr>
          <p:cNvPr id="18" name="17 - Ορθογώνιο"/>
          <p:cNvSpPr/>
          <p:nvPr/>
        </p:nvSpPr>
        <p:spPr>
          <a:xfrm>
            <a:off x="76200" y="5486400"/>
            <a:ext cx="24384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1200" b="1" dirty="0" smtClean="0">
                <a:solidFill>
                  <a:schemeClr val="bg1">
                    <a:lumMod val="75000"/>
                  </a:schemeClr>
                </a:solidFill>
              </a:rPr>
              <a:t>Figures  credit: </a:t>
            </a:r>
            <a:r>
              <a:rPr lang="en-US" sz="1200" b="1" i="1" dirty="0" smtClean="0">
                <a:solidFill>
                  <a:schemeClr val="bg1">
                    <a:lumMod val="75000"/>
                  </a:schemeClr>
                </a:solidFill>
              </a:rPr>
              <a:t>http://nmdb.eu</a:t>
            </a:r>
            <a:endParaRPr lang="en-US" sz="1200" b="1" i="1" dirty="0">
              <a:solidFill>
                <a:schemeClr val="bg1">
                  <a:lumMod val="75000"/>
                </a:schemeClr>
              </a:solidFill>
              <a:effectLst>
                <a:outerShdw blurRad="38100" dist="38100" dir="2700000" algn="tl">
                  <a:srgbClr val="000000">
                    <a:alpha val="43137"/>
                  </a:srgbClr>
                </a:outerShdw>
              </a:effectLst>
            </a:endParaRPr>
          </a:p>
        </p:txBody>
      </p:sp>
      <p:grpSp>
        <p:nvGrpSpPr>
          <p:cNvPr id="19" name="Group 18"/>
          <p:cNvGrpSpPr/>
          <p:nvPr/>
        </p:nvGrpSpPr>
        <p:grpSpPr>
          <a:xfrm>
            <a:off x="0" y="6038196"/>
            <a:ext cx="9144000" cy="722907"/>
            <a:chOff x="0" y="6038196"/>
            <a:chExt cx="9144000" cy="722907"/>
          </a:xfrm>
        </p:grpSpPr>
        <p:sp>
          <p:nvSpPr>
            <p:cNvPr id="20" name="TextBox 19"/>
            <p:cNvSpPr txBox="1">
              <a:spLocks noChangeArrowheads="1"/>
            </p:cNvSpPr>
            <p:nvPr/>
          </p:nvSpPr>
          <p:spPr bwMode="auto">
            <a:xfrm>
              <a:off x="2819400" y="6172200"/>
              <a:ext cx="3886200" cy="584775"/>
            </a:xfrm>
            <a:prstGeom prst="rect">
              <a:avLst/>
            </a:prstGeom>
            <a:noFill/>
            <a:ln w="9525">
              <a:noFill/>
              <a:miter lim="800000"/>
              <a:headEnd/>
              <a:tailEnd/>
            </a:ln>
          </p:spPr>
          <p:txBody>
            <a:bodyPr wrap="square">
              <a:spAutoFit/>
            </a:bodyPr>
            <a:lstStyle/>
            <a:p>
              <a:pPr algn="just">
                <a:defRPr/>
              </a:pPr>
              <a:r>
                <a:rPr lang="en-US" sz="1600" b="1" dirty="0" smtClean="0">
                  <a:solidFill>
                    <a:schemeClr val="accent1">
                      <a:lumMod val="50000"/>
                    </a:schemeClr>
                  </a:solidFill>
                  <a:latin typeface="Pristina" pitchFamily="66" charset="0"/>
                </a:rPr>
                <a:t>ESWW10 Session 13 ,Cosmic Ray Detectors</a:t>
              </a:r>
            </a:p>
            <a:p>
              <a:pPr algn="ctr">
                <a:defRPr/>
              </a:pPr>
              <a:r>
                <a:rPr lang="en-US" sz="1600" b="1" dirty="0" smtClean="0">
                  <a:latin typeface="Pristina" pitchFamily="66" charset="0"/>
                </a:rPr>
                <a:t>Antwerp | 22.11.2013</a:t>
              </a:r>
            </a:p>
          </p:txBody>
        </p:sp>
        <p:pic>
          <p:nvPicPr>
            <p:cNvPr id="21" name="Picture 2" descr="C:\Research\Work\ESA\SN4\logo (2)\logo\cosray1.png"/>
            <p:cNvPicPr>
              <a:picLocks noChangeAspect="1" noChangeArrowheads="1"/>
            </p:cNvPicPr>
            <p:nvPr/>
          </p:nvPicPr>
          <p:blipFill>
            <a:blip r:embed="rId7" cstate="print"/>
            <a:srcRect/>
            <a:stretch>
              <a:fillRect/>
            </a:stretch>
          </p:blipFill>
          <p:spPr bwMode="auto">
            <a:xfrm>
              <a:off x="260132" y="6174830"/>
              <a:ext cx="1981200" cy="586273"/>
            </a:xfrm>
            <a:prstGeom prst="rect">
              <a:avLst/>
            </a:prstGeom>
            <a:noFill/>
          </p:spPr>
        </p:pic>
        <p:pic>
          <p:nvPicPr>
            <p:cNvPr id="22" name="Picture 4" descr="http://www.isnet.gr/images/logo.jpg"/>
            <p:cNvPicPr>
              <a:picLocks noChangeAspect="1" noChangeArrowheads="1"/>
            </p:cNvPicPr>
            <p:nvPr/>
          </p:nvPicPr>
          <p:blipFill>
            <a:blip r:embed="rId8" cstate="print"/>
            <a:srcRect/>
            <a:stretch>
              <a:fillRect/>
            </a:stretch>
          </p:blipFill>
          <p:spPr bwMode="auto">
            <a:xfrm>
              <a:off x="7194332" y="6174830"/>
              <a:ext cx="1676400" cy="553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23" name="Straight Connector 22"/>
            <p:cNvCxnSpPr/>
            <p:nvPr/>
          </p:nvCxnSpPr>
          <p:spPr>
            <a:xfrm>
              <a:off x="0" y="603819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44"/>
          <p:cNvSpPr>
            <a:spLocks noChangeArrowheads="1"/>
          </p:cNvSpPr>
          <p:nvPr/>
        </p:nvSpPr>
        <p:spPr bwMode="auto">
          <a:xfrm>
            <a:off x="0" y="0"/>
            <a:ext cx="9144000" cy="838200"/>
          </a:xfrm>
          <a:prstGeom prst="rect">
            <a:avLst/>
          </a:prstGeom>
          <a:solidFill>
            <a:srgbClr val="C0C0C0"/>
          </a:solidFill>
          <a:ln w="9525">
            <a:noFill/>
            <a:miter lim="800000"/>
            <a:headEnd/>
            <a:tailEnd/>
          </a:ln>
        </p:spPr>
        <p:txBody>
          <a:bodyPr wrap="none" anchor="ctr"/>
          <a:lstStyle/>
          <a:p>
            <a:endParaRPr lang="en-US"/>
          </a:p>
        </p:txBody>
      </p:sp>
      <p:sp>
        <p:nvSpPr>
          <p:cNvPr id="17412" name="Rectangle 2"/>
          <p:cNvSpPr>
            <a:spLocks noChangeArrowheads="1"/>
          </p:cNvSpPr>
          <p:nvPr/>
        </p:nvSpPr>
        <p:spPr bwMode="auto">
          <a:xfrm>
            <a:off x="19050" y="95250"/>
            <a:ext cx="9144000" cy="1143000"/>
          </a:xfrm>
          <a:prstGeom prst="rect">
            <a:avLst/>
          </a:prstGeom>
          <a:noFill/>
          <a:ln w="9525">
            <a:noFill/>
            <a:miter lim="800000"/>
            <a:headEnd/>
            <a:tailEnd/>
          </a:ln>
        </p:spPr>
        <p:txBody>
          <a:bodyPr/>
          <a:lstStyle/>
          <a:p>
            <a:pPr algn="ctr"/>
            <a:r>
              <a:rPr lang="en-US" sz="3600" b="1" dirty="0">
                <a:solidFill>
                  <a:srgbClr val="FF0000"/>
                </a:solidFill>
                <a:latin typeface="Calibri" pitchFamily="34" charset="0"/>
              </a:rPr>
              <a:t>Neutron Monitor Database (NMDB)</a:t>
            </a:r>
          </a:p>
        </p:txBody>
      </p:sp>
      <p:pic>
        <p:nvPicPr>
          <p:cNvPr id="17413" name="Picture 11"/>
          <p:cNvPicPr>
            <a:picLocks noGrp="1" noChangeAspect="1" noChangeArrowheads="1"/>
          </p:cNvPicPr>
          <p:nvPr>
            <p:ph sz="half" idx="1"/>
          </p:nvPr>
        </p:nvPicPr>
        <p:blipFill>
          <a:blip r:embed="rId3" cstate="print"/>
          <a:srcRect/>
          <a:stretch>
            <a:fillRect/>
          </a:stretch>
        </p:blipFill>
        <p:spPr>
          <a:xfrm>
            <a:off x="24574" y="1143000"/>
            <a:ext cx="3937826" cy="3200400"/>
          </a:xfrm>
          <a:noFill/>
        </p:spPr>
      </p:pic>
      <p:pic>
        <p:nvPicPr>
          <p:cNvPr id="17415" name="Picture 10"/>
          <p:cNvPicPr>
            <a:picLocks noChangeAspect="1" noChangeArrowheads="1"/>
          </p:cNvPicPr>
          <p:nvPr/>
        </p:nvPicPr>
        <p:blipFill>
          <a:blip r:embed="rId4" cstate="print"/>
          <a:srcRect/>
          <a:stretch>
            <a:fillRect/>
          </a:stretch>
        </p:blipFill>
        <p:spPr bwMode="auto">
          <a:xfrm>
            <a:off x="3886200" y="4267200"/>
            <a:ext cx="1371600" cy="754380"/>
          </a:xfrm>
          <a:prstGeom prst="rect">
            <a:avLst/>
          </a:prstGeom>
          <a:noFill/>
          <a:ln w="9525">
            <a:noFill/>
            <a:miter lim="800000"/>
            <a:headEnd/>
            <a:tailEnd/>
          </a:ln>
        </p:spPr>
      </p:pic>
      <p:sp>
        <p:nvSpPr>
          <p:cNvPr id="17416" name="Rectangle 20"/>
          <p:cNvSpPr>
            <a:spLocks noChangeArrowheads="1"/>
          </p:cNvSpPr>
          <p:nvPr/>
        </p:nvSpPr>
        <p:spPr bwMode="auto">
          <a:xfrm>
            <a:off x="5105400" y="4191000"/>
            <a:ext cx="3167062" cy="396875"/>
          </a:xfrm>
          <a:prstGeom prst="rect">
            <a:avLst/>
          </a:prstGeom>
          <a:noFill/>
          <a:ln w="9525">
            <a:noFill/>
            <a:miter lim="800000"/>
            <a:headEnd/>
            <a:tailEnd/>
          </a:ln>
        </p:spPr>
        <p:txBody>
          <a:bodyPr anchor="ctr">
            <a:spAutoFit/>
          </a:bodyPr>
          <a:lstStyle/>
          <a:p>
            <a:pPr algn="ctr">
              <a:buFont typeface="Wingdings" pitchFamily="2" charset="2"/>
              <a:buNone/>
            </a:pPr>
            <a:r>
              <a:rPr lang="en-US" sz="2000" b="1" dirty="0">
                <a:solidFill>
                  <a:srgbClr val="3399FF"/>
                </a:solidFill>
              </a:rPr>
              <a:t>http://www.nmdb.eu</a:t>
            </a:r>
            <a:endParaRPr lang="el-GR" sz="2000" b="1" dirty="0">
              <a:solidFill>
                <a:srgbClr val="3399FF"/>
              </a:solidFill>
            </a:endParaRPr>
          </a:p>
        </p:txBody>
      </p:sp>
      <p:sp>
        <p:nvSpPr>
          <p:cNvPr id="17417" name="Rectangle 13"/>
          <p:cNvSpPr>
            <a:spLocks noChangeArrowheads="1"/>
          </p:cNvSpPr>
          <p:nvPr/>
        </p:nvSpPr>
        <p:spPr bwMode="auto">
          <a:xfrm>
            <a:off x="2362200" y="3657600"/>
            <a:ext cx="1490663" cy="381000"/>
          </a:xfrm>
          <a:prstGeom prst="rect">
            <a:avLst/>
          </a:prstGeom>
          <a:noFill/>
          <a:ln w="9525">
            <a:noFill/>
            <a:miter lim="800000"/>
            <a:headEnd/>
            <a:tailEnd/>
          </a:ln>
        </p:spPr>
        <p:txBody>
          <a:bodyPr anchor="ctr">
            <a:spAutoFit/>
          </a:bodyPr>
          <a:lstStyle/>
          <a:p>
            <a:pPr algn="ctr">
              <a:buFont typeface="Wingdings" pitchFamily="2" charset="2"/>
              <a:buChar char="§"/>
            </a:pPr>
            <a:r>
              <a:rPr lang="en-US" b="1" dirty="0">
                <a:solidFill>
                  <a:srgbClr val="FF0000"/>
                </a:solidFill>
              </a:rPr>
              <a:t>Athens</a:t>
            </a:r>
            <a:endParaRPr lang="el-GR" b="1" dirty="0">
              <a:solidFill>
                <a:srgbClr val="FF0000"/>
              </a:solidFill>
            </a:endParaRPr>
          </a:p>
        </p:txBody>
      </p:sp>
      <p:sp>
        <p:nvSpPr>
          <p:cNvPr id="17418" name="Rectangle 13"/>
          <p:cNvSpPr>
            <a:spLocks noChangeArrowheads="1"/>
          </p:cNvSpPr>
          <p:nvPr/>
        </p:nvSpPr>
        <p:spPr bwMode="auto">
          <a:xfrm>
            <a:off x="1447800" y="3657600"/>
            <a:ext cx="1338263" cy="381000"/>
          </a:xfrm>
          <a:prstGeom prst="rect">
            <a:avLst/>
          </a:prstGeom>
          <a:noFill/>
          <a:ln w="9525">
            <a:noFill/>
            <a:miter lim="800000"/>
            <a:headEnd/>
            <a:tailEnd/>
          </a:ln>
        </p:spPr>
        <p:txBody>
          <a:bodyPr anchor="ctr">
            <a:spAutoFit/>
          </a:bodyPr>
          <a:lstStyle/>
          <a:p>
            <a:pPr algn="ctr">
              <a:buFont typeface="Wingdings" pitchFamily="2" charset="2"/>
              <a:buChar char="§"/>
            </a:pPr>
            <a:r>
              <a:rPr lang="en-US" dirty="0">
                <a:solidFill>
                  <a:schemeClr val="accent1"/>
                </a:solidFill>
              </a:rPr>
              <a:t>Kiel</a:t>
            </a:r>
            <a:endParaRPr lang="el-GR" dirty="0">
              <a:solidFill>
                <a:schemeClr val="accent1"/>
              </a:solidFill>
            </a:endParaRPr>
          </a:p>
        </p:txBody>
      </p:sp>
      <p:sp>
        <p:nvSpPr>
          <p:cNvPr id="17419" name="Rectangle 13"/>
          <p:cNvSpPr>
            <a:spLocks noChangeArrowheads="1"/>
          </p:cNvSpPr>
          <p:nvPr/>
        </p:nvSpPr>
        <p:spPr bwMode="auto">
          <a:xfrm>
            <a:off x="685800" y="3657600"/>
            <a:ext cx="1185863" cy="381000"/>
          </a:xfrm>
          <a:prstGeom prst="rect">
            <a:avLst/>
          </a:prstGeom>
          <a:noFill/>
          <a:ln w="9525">
            <a:noFill/>
            <a:miter lim="800000"/>
            <a:headEnd/>
            <a:tailEnd/>
          </a:ln>
        </p:spPr>
        <p:txBody>
          <a:bodyPr anchor="ctr">
            <a:spAutoFit/>
          </a:bodyPr>
          <a:lstStyle/>
          <a:p>
            <a:pPr algn="ctr">
              <a:buFont typeface="Wingdings" pitchFamily="2" charset="2"/>
              <a:buChar char="§"/>
            </a:pPr>
            <a:r>
              <a:rPr lang="en-US" dirty="0">
                <a:solidFill>
                  <a:schemeClr val="accent1"/>
                </a:solidFill>
              </a:rPr>
              <a:t>Moscow</a:t>
            </a:r>
            <a:endParaRPr lang="el-GR" dirty="0">
              <a:solidFill>
                <a:schemeClr val="accent1"/>
              </a:solidFill>
            </a:endParaRPr>
          </a:p>
        </p:txBody>
      </p:sp>
      <p:cxnSp>
        <p:nvCxnSpPr>
          <p:cNvPr id="20" name="Straight Connector 19"/>
          <p:cNvCxnSpPr/>
          <p:nvPr/>
        </p:nvCxnSpPr>
        <p:spPr>
          <a:xfrm flipH="1" flipV="1">
            <a:off x="990600" y="3505200"/>
            <a:ext cx="152400" cy="152400"/>
          </a:xfrm>
          <a:prstGeom prst="line">
            <a:avLst/>
          </a:prstGeom>
          <a:ln w="28575">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7418" idx="0"/>
          </p:cNvCxnSpPr>
          <p:nvPr/>
        </p:nvCxnSpPr>
        <p:spPr>
          <a:xfrm flipH="1" flipV="1">
            <a:off x="1828800" y="3429000"/>
            <a:ext cx="288132" cy="228600"/>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2895600" y="3505200"/>
            <a:ext cx="152400" cy="152400"/>
          </a:xfrm>
          <a:prstGeom prst="straightConnector1">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423" name="Rectangle 13"/>
          <p:cNvSpPr>
            <a:spLocks noChangeArrowheads="1"/>
          </p:cNvSpPr>
          <p:nvPr/>
        </p:nvSpPr>
        <p:spPr bwMode="auto">
          <a:xfrm>
            <a:off x="5410200" y="4800600"/>
            <a:ext cx="3167063" cy="646113"/>
          </a:xfrm>
          <a:prstGeom prst="rect">
            <a:avLst/>
          </a:prstGeom>
          <a:noFill/>
          <a:ln w="9525">
            <a:noFill/>
            <a:miter lim="800000"/>
            <a:headEnd/>
            <a:tailEnd/>
          </a:ln>
        </p:spPr>
        <p:txBody>
          <a:bodyPr anchor="ctr">
            <a:spAutoFit/>
          </a:bodyPr>
          <a:lstStyle/>
          <a:p>
            <a:pPr algn="ctr">
              <a:buFont typeface="Wingdings" pitchFamily="2" charset="2"/>
              <a:buChar char="§"/>
            </a:pPr>
            <a:r>
              <a:rPr lang="en-US" b="1" dirty="0" smtClean="0">
                <a:solidFill>
                  <a:schemeClr val="accent1"/>
                </a:solidFill>
              </a:rPr>
              <a:t>45 </a:t>
            </a:r>
            <a:r>
              <a:rPr lang="en-US" b="1" dirty="0">
                <a:solidFill>
                  <a:schemeClr val="accent1"/>
                </a:solidFill>
              </a:rPr>
              <a:t>stations </a:t>
            </a:r>
          </a:p>
          <a:p>
            <a:pPr algn="ctr">
              <a:buFont typeface="Wingdings" pitchFamily="2" charset="2"/>
              <a:buChar char="§"/>
            </a:pPr>
            <a:r>
              <a:rPr lang="en-US" b="1" dirty="0" smtClean="0">
                <a:solidFill>
                  <a:schemeClr val="accent1"/>
                </a:solidFill>
              </a:rPr>
              <a:t>~26 </a:t>
            </a:r>
            <a:r>
              <a:rPr lang="en-US" b="1" dirty="0">
                <a:solidFill>
                  <a:schemeClr val="accent1"/>
                </a:solidFill>
              </a:rPr>
              <a:t>in quasi real-time mode </a:t>
            </a:r>
            <a:endParaRPr lang="el-GR" b="1" dirty="0">
              <a:solidFill>
                <a:schemeClr val="accent1"/>
              </a:solidFill>
            </a:endParaRPr>
          </a:p>
        </p:txBody>
      </p:sp>
      <p:pic>
        <p:nvPicPr>
          <p:cNvPr id="76801" name="Picture 1" descr="C:\Users\athanasios\Downloads\nmdb_stations (3).png"/>
          <p:cNvPicPr>
            <a:picLocks noChangeAspect="1" noChangeArrowheads="1"/>
          </p:cNvPicPr>
          <p:nvPr/>
        </p:nvPicPr>
        <p:blipFill>
          <a:blip r:embed="rId5" cstate="print"/>
          <a:srcRect/>
          <a:stretch>
            <a:fillRect/>
          </a:stretch>
        </p:blipFill>
        <p:spPr bwMode="auto">
          <a:xfrm>
            <a:off x="3906886" y="838201"/>
            <a:ext cx="5237114" cy="3276600"/>
          </a:xfrm>
          <a:prstGeom prst="rect">
            <a:avLst/>
          </a:prstGeom>
          <a:noFill/>
        </p:spPr>
      </p:pic>
      <p:sp>
        <p:nvSpPr>
          <p:cNvPr id="21" name="Rectangle 2"/>
          <p:cNvSpPr>
            <a:spLocks noChangeArrowheads="1"/>
          </p:cNvSpPr>
          <p:nvPr/>
        </p:nvSpPr>
        <p:spPr bwMode="auto">
          <a:xfrm>
            <a:off x="228600" y="5334000"/>
            <a:ext cx="2251835" cy="338554"/>
          </a:xfrm>
          <a:prstGeom prst="rect">
            <a:avLst/>
          </a:prstGeom>
        </p:spPr>
        <p:txBody>
          <a:bodyPr wrap="none">
            <a:spAutoFit/>
          </a:bodyPr>
          <a:lstStyle/>
          <a:p>
            <a:r>
              <a:rPr lang="en-US" sz="1600" b="1" i="1" dirty="0" smtClean="0">
                <a:solidFill>
                  <a:srgbClr val="002060"/>
                </a:solidFill>
                <a:latin typeface="Calibri" pitchFamily="34" charset="0"/>
              </a:rPr>
              <a:t>R. </a:t>
            </a:r>
            <a:r>
              <a:rPr lang="en-US" sz="1600" b="1" i="1" dirty="0" err="1" smtClean="0">
                <a:solidFill>
                  <a:srgbClr val="002060"/>
                </a:solidFill>
                <a:latin typeface="Calibri" pitchFamily="34" charset="0"/>
              </a:rPr>
              <a:t>Butikofer</a:t>
            </a:r>
            <a:r>
              <a:rPr lang="en-US" sz="1600" b="1" i="1" dirty="0" smtClean="0">
                <a:solidFill>
                  <a:srgbClr val="002060"/>
                </a:solidFill>
                <a:latin typeface="Calibri" pitchFamily="34" charset="0"/>
              </a:rPr>
              <a:t>, this Session</a:t>
            </a:r>
            <a:endParaRPr lang="el-GR" sz="1600" b="1" i="1" dirty="0">
              <a:solidFill>
                <a:srgbClr val="002060"/>
              </a:solidFill>
            </a:endParaRPr>
          </a:p>
        </p:txBody>
      </p:sp>
      <p:sp>
        <p:nvSpPr>
          <p:cNvPr id="23" name="Rectangle 22"/>
          <p:cNvSpPr/>
          <p:nvPr/>
        </p:nvSpPr>
        <p:spPr>
          <a:xfrm>
            <a:off x="4648200" y="5650468"/>
            <a:ext cx="4426212" cy="369332"/>
          </a:xfrm>
          <a:prstGeom prst="rect">
            <a:avLst/>
          </a:prstGeom>
        </p:spPr>
        <p:txBody>
          <a:bodyPr wrap="none">
            <a:spAutoFit/>
          </a:bodyPr>
          <a:lstStyle/>
          <a:p>
            <a:r>
              <a:rPr lang="en-US" dirty="0" smtClean="0"/>
              <a:t>The </a:t>
            </a:r>
            <a:r>
              <a:rPr lang="en-US" b="1" dirty="0" smtClean="0"/>
              <a:t>NMDB map</a:t>
            </a:r>
            <a:r>
              <a:rPr lang="en-US" dirty="0" smtClean="0"/>
              <a:t> is courtesy of </a:t>
            </a:r>
            <a:r>
              <a:rPr lang="en-US" b="1" dirty="0" smtClean="0"/>
              <a:t>Dr C.T. </a:t>
            </a:r>
            <a:r>
              <a:rPr lang="en-US" b="1" dirty="0" err="1" smtClean="0"/>
              <a:t>Steigies</a:t>
            </a:r>
            <a:endParaRPr lang="el-GR" dirty="0"/>
          </a:p>
        </p:txBody>
      </p:sp>
      <p:sp>
        <p:nvSpPr>
          <p:cNvPr id="25" name="Rectangle 2"/>
          <p:cNvSpPr>
            <a:spLocks noChangeArrowheads="1"/>
          </p:cNvSpPr>
          <p:nvPr/>
        </p:nvSpPr>
        <p:spPr bwMode="auto">
          <a:xfrm>
            <a:off x="228600" y="5638800"/>
            <a:ext cx="2582630" cy="338554"/>
          </a:xfrm>
          <a:prstGeom prst="rect">
            <a:avLst/>
          </a:prstGeom>
        </p:spPr>
        <p:txBody>
          <a:bodyPr wrap="none">
            <a:spAutoFit/>
          </a:bodyPr>
          <a:lstStyle/>
          <a:p>
            <a:r>
              <a:rPr lang="en-US" sz="1600" b="1" i="1" dirty="0" smtClean="0">
                <a:solidFill>
                  <a:srgbClr val="002060"/>
                </a:solidFill>
                <a:latin typeface="Calibri" pitchFamily="34" charset="0"/>
              </a:rPr>
              <a:t>C.T. </a:t>
            </a:r>
            <a:r>
              <a:rPr lang="en-US" sz="1600" b="1" i="1" dirty="0" err="1" smtClean="0">
                <a:solidFill>
                  <a:srgbClr val="002060"/>
                </a:solidFill>
                <a:latin typeface="Calibri" pitchFamily="34" charset="0"/>
              </a:rPr>
              <a:t>Steigies</a:t>
            </a:r>
            <a:r>
              <a:rPr lang="en-US" sz="1600" b="1" i="1" dirty="0" smtClean="0">
                <a:solidFill>
                  <a:srgbClr val="002060"/>
                </a:solidFill>
                <a:latin typeface="Calibri" pitchFamily="34" charset="0"/>
              </a:rPr>
              <a:t>, this Conference</a:t>
            </a:r>
            <a:endParaRPr lang="el-GR" sz="1600" b="1" i="1" dirty="0">
              <a:solidFill>
                <a:srgbClr val="002060"/>
              </a:solidFill>
            </a:endParaRPr>
          </a:p>
        </p:txBody>
      </p:sp>
      <p:sp>
        <p:nvSpPr>
          <p:cNvPr id="30" name="Round Diagonal Corner Rectangle 29"/>
          <p:cNvSpPr/>
          <p:nvPr/>
        </p:nvSpPr>
        <p:spPr>
          <a:xfrm>
            <a:off x="685800" y="4495800"/>
            <a:ext cx="2514600" cy="715089"/>
          </a:xfrm>
          <a:prstGeom prst="round2DiagRect">
            <a:avLst/>
          </a:prstGeom>
          <a:solidFill>
            <a:schemeClr val="bg1">
              <a:lumMod val="85000"/>
            </a:schemeClr>
          </a:solidFill>
          <a:ln>
            <a:solidFill>
              <a:schemeClr val="tx1">
                <a:lumMod val="75000"/>
                <a:lumOff val="25000"/>
              </a:schemeClr>
            </a:solidFill>
          </a:ln>
        </p:spPr>
        <p:txBody>
          <a:bodyPr wrap="square">
            <a:spAutoFit/>
          </a:bodyPr>
          <a:lstStyle/>
          <a:p>
            <a:r>
              <a:rPr lang="en-US" dirty="0" smtClean="0"/>
              <a:t>single easy-to-use point of access for NM data</a:t>
            </a:r>
            <a:endParaRPr lang="el-GR" dirty="0"/>
          </a:p>
        </p:txBody>
      </p:sp>
      <p:grpSp>
        <p:nvGrpSpPr>
          <p:cNvPr id="26" name="Group 25"/>
          <p:cNvGrpSpPr/>
          <p:nvPr/>
        </p:nvGrpSpPr>
        <p:grpSpPr>
          <a:xfrm>
            <a:off x="0" y="6038196"/>
            <a:ext cx="9144000" cy="722907"/>
            <a:chOff x="0" y="6038196"/>
            <a:chExt cx="9144000" cy="722907"/>
          </a:xfrm>
        </p:grpSpPr>
        <p:sp>
          <p:nvSpPr>
            <p:cNvPr id="28" name="TextBox 19"/>
            <p:cNvSpPr txBox="1">
              <a:spLocks noChangeArrowheads="1"/>
            </p:cNvSpPr>
            <p:nvPr/>
          </p:nvSpPr>
          <p:spPr bwMode="auto">
            <a:xfrm>
              <a:off x="2819400" y="6172200"/>
              <a:ext cx="3886200" cy="584775"/>
            </a:xfrm>
            <a:prstGeom prst="rect">
              <a:avLst/>
            </a:prstGeom>
            <a:noFill/>
            <a:ln w="9525">
              <a:noFill/>
              <a:miter lim="800000"/>
              <a:headEnd/>
              <a:tailEnd/>
            </a:ln>
          </p:spPr>
          <p:txBody>
            <a:bodyPr wrap="square">
              <a:spAutoFit/>
            </a:bodyPr>
            <a:lstStyle/>
            <a:p>
              <a:pPr algn="just">
                <a:defRPr/>
              </a:pPr>
              <a:r>
                <a:rPr lang="en-US" sz="1600" b="1" dirty="0" smtClean="0">
                  <a:solidFill>
                    <a:schemeClr val="accent1">
                      <a:lumMod val="50000"/>
                    </a:schemeClr>
                  </a:solidFill>
                  <a:latin typeface="Pristina" pitchFamily="66" charset="0"/>
                </a:rPr>
                <a:t>ESWW10 Session 13 ,Cosmic Ray Detectors</a:t>
              </a:r>
            </a:p>
            <a:p>
              <a:pPr algn="ctr">
                <a:defRPr/>
              </a:pPr>
              <a:r>
                <a:rPr lang="en-US" sz="1600" b="1" dirty="0" smtClean="0">
                  <a:latin typeface="Pristina" pitchFamily="66" charset="0"/>
                </a:rPr>
                <a:t>Antwerp | 22.11.2013</a:t>
              </a:r>
            </a:p>
          </p:txBody>
        </p:sp>
        <p:pic>
          <p:nvPicPr>
            <p:cNvPr id="29" name="Picture 2" descr="C:\Research\Work\ESA\SN4\logo (2)\logo\cosray1.png"/>
            <p:cNvPicPr>
              <a:picLocks noChangeAspect="1" noChangeArrowheads="1"/>
            </p:cNvPicPr>
            <p:nvPr/>
          </p:nvPicPr>
          <p:blipFill>
            <a:blip r:embed="rId6" cstate="print"/>
            <a:srcRect/>
            <a:stretch>
              <a:fillRect/>
            </a:stretch>
          </p:blipFill>
          <p:spPr bwMode="auto">
            <a:xfrm>
              <a:off x="260132" y="6174830"/>
              <a:ext cx="1981200" cy="586273"/>
            </a:xfrm>
            <a:prstGeom prst="rect">
              <a:avLst/>
            </a:prstGeom>
            <a:noFill/>
          </p:spPr>
        </p:pic>
        <p:pic>
          <p:nvPicPr>
            <p:cNvPr id="31" name="Picture 4" descr="http://www.isnet.gr/images/logo.jpg"/>
            <p:cNvPicPr>
              <a:picLocks noChangeAspect="1" noChangeArrowheads="1"/>
            </p:cNvPicPr>
            <p:nvPr/>
          </p:nvPicPr>
          <p:blipFill>
            <a:blip r:embed="rId7" cstate="print"/>
            <a:srcRect/>
            <a:stretch>
              <a:fillRect/>
            </a:stretch>
          </p:blipFill>
          <p:spPr bwMode="auto">
            <a:xfrm>
              <a:off x="7194332" y="6174830"/>
              <a:ext cx="1676400" cy="553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32" name="Straight Connector 31"/>
            <p:cNvCxnSpPr/>
            <p:nvPr/>
          </p:nvCxnSpPr>
          <p:spPr>
            <a:xfrm>
              <a:off x="0" y="603819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A diagramme illustrating ESA's SSA Space Weather network, as of March 2013."/>
          <p:cNvPicPr>
            <a:picLocks noChangeAspect="1" noChangeArrowheads="1"/>
          </p:cNvPicPr>
          <p:nvPr/>
        </p:nvPicPr>
        <p:blipFill>
          <a:blip r:embed="rId3" cstate="print"/>
          <a:srcRect/>
          <a:stretch>
            <a:fillRect/>
          </a:stretch>
        </p:blipFill>
        <p:spPr bwMode="auto">
          <a:xfrm>
            <a:off x="2554981" y="1828800"/>
            <a:ext cx="6512820" cy="3657600"/>
          </a:xfrm>
          <a:prstGeom prst="rect">
            <a:avLst/>
          </a:prstGeom>
          <a:noFill/>
        </p:spPr>
      </p:pic>
      <p:sp>
        <p:nvSpPr>
          <p:cNvPr id="22" name="94 - Ορθογώνιο"/>
          <p:cNvSpPr/>
          <p:nvPr/>
        </p:nvSpPr>
        <p:spPr>
          <a:xfrm>
            <a:off x="-12700" y="685800"/>
            <a:ext cx="9156700" cy="647700"/>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sz="2400" b="1" dirty="0">
              <a:solidFill>
                <a:schemeClr val="bg1"/>
              </a:solidFill>
              <a:effectLst>
                <a:outerShdw blurRad="38100" dist="38100" dir="2700000" algn="tl">
                  <a:srgbClr val="000000">
                    <a:alpha val="43137"/>
                  </a:srgbClr>
                </a:outerShdw>
              </a:effectLst>
              <a:ea typeface="ＭＳ Ｐゴシック" pitchFamily="34" charset="-128"/>
            </a:endParaRPr>
          </a:p>
          <a:p>
            <a:pPr algn="ctr">
              <a:defRPr/>
            </a:pPr>
            <a:r>
              <a:rPr lang="en-US" sz="2400" b="1" dirty="0" smtClean="0">
                <a:solidFill>
                  <a:schemeClr val="bg1"/>
                </a:solidFill>
                <a:effectLst>
                  <a:outerShdw blurRad="38100" dist="38100" dir="2700000" algn="tl">
                    <a:srgbClr val="000000">
                      <a:alpha val="43137"/>
                    </a:srgbClr>
                  </a:outerShdw>
                </a:effectLst>
                <a:ea typeface="ＭＳ Ｐゴシック" pitchFamily="34" charset="-128"/>
              </a:rPr>
              <a:t>The SSA Space Weather  (SWE) Segment </a:t>
            </a:r>
          </a:p>
          <a:p>
            <a:pPr algn="ctr">
              <a:defRPr/>
            </a:pPr>
            <a:endParaRPr lang="en-US" dirty="0"/>
          </a:p>
        </p:txBody>
      </p:sp>
      <p:sp>
        <p:nvSpPr>
          <p:cNvPr id="11" name="Rectangle 2"/>
          <p:cNvSpPr>
            <a:spLocks noChangeArrowheads="1"/>
          </p:cNvSpPr>
          <p:nvPr/>
        </p:nvSpPr>
        <p:spPr bwMode="auto">
          <a:xfrm>
            <a:off x="0" y="0"/>
            <a:ext cx="9144000" cy="798513"/>
          </a:xfrm>
          <a:prstGeom prst="rect">
            <a:avLst/>
          </a:prstGeom>
          <a:solidFill>
            <a:srgbClr val="D9D9D9"/>
          </a:solidFill>
          <a:ln w="9525">
            <a:noFill/>
            <a:round/>
            <a:headEnd/>
            <a:tailEnd/>
          </a:ln>
        </p:spPr>
        <p:txBody>
          <a:bodyPr wrap="none" lIns="90000" tIns="46800" rIns="90000" bIns="46800" anchor="ctr"/>
          <a:lstStyle/>
          <a:p>
            <a:pPr algn="ctr" defTabSz="449263">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200" b="1" dirty="0" smtClean="0">
                <a:solidFill>
                  <a:srgbClr val="FF0000"/>
                </a:solidFill>
                <a:latin typeface="Calibri" pitchFamily="34" charset="0"/>
              </a:rPr>
              <a:t>The ESA Space Situational Awareness (SSA) </a:t>
            </a:r>
          </a:p>
        </p:txBody>
      </p:sp>
      <p:pic>
        <p:nvPicPr>
          <p:cNvPr id="120836" name="Picture 4" descr="ESA's SSA Space Weather Coordination Centre (SSCC), Royal Observatory Belgium, Brussels"/>
          <p:cNvPicPr>
            <a:picLocks noChangeAspect="1" noChangeArrowheads="1"/>
          </p:cNvPicPr>
          <p:nvPr/>
        </p:nvPicPr>
        <p:blipFill>
          <a:blip r:embed="rId4" cstate="print"/>
          <a:srcRect/>
          <a:stretch>
            <a:fillRect/>
          </a:stretch>
        </p:blipFill>
        <p:spPr bwMode="auto">
          <a:xfrm>
            <a:off x="228600" y="1447800"/>
            <a:ext cx="2667000" cy="2001317"/>
          </a:xfrm>
          <a:prstGeom prst="rect">
            <a:avLst/>
          </a:prstGeom>
          <a:noFill/>
        </p:spPr>
      </p:pic>
      <p:sp>
        <p:nvSpPr>
          <p:cNvPr id="24" name="17 - Ορθογώνιο"/>
          <p:cNvSpPr/>
          <p:nvPr/>
        </p:nvSpPr>
        <p:spPr>
          <a:xfrm>
            <a:off x="62350" y="5633850"/>
            <a:ext cx="4191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1200" b="1" dirty="0" smtClean="0">
                <a:solidFill>
                  <a:schemeClr val="bg1">
                    <a:lumMod val="75000"/>
                  </a:schemeClr>
                </a:solidFill>
              </a:rPr>
              <a:t>Figures  credit: </a:t>
            </a:r>
            <a:r>
              <a:rPr lang="en-US" sz="1200" b="1" i="1" dirty="0" smtClean="0">
                <a:solidFill>
                  <a:schemeClr val="bg1">
                    <a:lumMod val="75000"/>
                  </a:schemeClr>
                </a:solidFill>
              </a:rPr>
              <a:t>http://spaceinimages.esa.int</a:t>
            </a:r>
            <a:endParaRPr lang="en-US" sz="1200" b="1" i="1" dirty="0">
              <a:solidFill>
                <a:schemeClr val="bg1">
                  <a:lumMod val="75000"/>
                </a:schemeClr>
              </a:solidFill>
              <a:effectLst>
                <a:outerShdw blurRad="38100" dist="38100" dir="2700000" algn="tl">
                  <a:srgbClr val="000000">
                    <a:alpha val="43137"/>
                  </a:srgbClr>
                </a:outerShdw>
              </a:effectLst>
            </a:endParaRPr>
          </a:p>
        </p:txBody>
      </p:sp>
      <p:sp>
        <p:nvSpPr>
          <p:cNvPr id="25" name="Rectangle 24"/>
          <p:cNvSpPr/>
          <p:nvPr/>
        </p:nvSpPr>
        <p:spPr>
          <a:xfrm>
            <a:off x="276100" y="3400300"/>
            <a:ext cx="2514600" cy="369332"/>
          </a:xfrm>
          <a:prstGeom prst="rect">
            <a:avLst/>
          </a:prstGeom>
        </p:spPr>
        <p:txBody>
          <a:bodyPr wrap="square">
            <a:spAutoFit/>
          </a:bodyPr>
          <a:lstStyle/>
          <a:p>
            <a:pPr algn="ctr"/>
            <a:r>
              <a:rPr lang="en-US" b="1" i="1" dirty="0" smtClean="0">
                <a:solidFill>
                  <a:srgbClr val="FF0000"/>
                </a:solidFill>
                <a:latin typeface="Cambria" pitchFamily="18" charset="0"/>
              </a:rPr>
              <a:t>SSCC - In Operation </a:t>
            </a:r>
            <a:endParaRPr lang="el-GR" b="1" i="1" dirty="0">
              <a:latin typeface="Cambria" pitchFamily="18" charset="0"/>
            </a:endParaRPr>
          </a:p>
        </p:txBody>
      </p:sp>
      <p:grpSp>
        <p:nvGrpSpPr>
          <p:cNvPr id="13" name="Group 12"/>
          <p:cNvGrpSpPr/>
          <p:nvPr/>
        </p:nvGrpSpPr>
        <p:grpSpPr>
          <a:xfrm>
            <a:off x="0" y="6038196"/>
            <a:ext cx="9144000" cy="722907"/>
            <a:chOff x="0" y="6038196"/>
            <a:chExt cx="9144000" cy="722907"/>
          </a:xfrm>
        </p:grpSpPr>
        <p:sp>
          <p:nvSpPr>
            <p:cNvPr id="14" name="TextBox 19"/>
            <p:cNvSpPr txBox="1">
              <a:spLocks noChangeArrowheads="1"/>
            </p:cNvSpPr>
            <p:nvPr/>
          </p:nvSpPr>
          <p:spPr bwMode="auto">
            <a:xfrm>
              <a:off x="2819400" y="6172200"/>
              <a:ext cx="3886200" cy="584775"/>
            </a:xfrm>
            <a:prstGeom prst="rect">
              <a:avLst/>
            </a:prstGeom>
            <a:noFill/>
            <a:ln w="9525">
              <a:noFill/>
              <a:miter lim="800000"/>
              <a:headEnd/>
              <a:tailEnd/>
            </a:ln>
          </p:spPr>
          <p:txBody>
            <a:bodyPr wrap="square">
              <a:spAutoFit/>
            </a:bodyPr>
            <a:lstStyle/>
            <a:p>
              <a:pPr algn="just">
                <a:defRPr/>
              </a:pPr>
              <a:r>
                <a:rPr lang="en-US" sz="1600" b="1" dirty="0" smtClean="0">
                  <a:solidFill>
                    <a:schemeClr val="accent1">
                      <a:lumMod val="50000"/>
                    </a:schemeClr>
                  </a:solidFill>
                  <a:latin typeface="Pristina" pitchFamily="66" charset="0"/>
                </a:rPr>
                <a:t>ESWW10 Session 13 ,Cosmic Ray Detectors</a:t>
              </a:r>
            </a:p>
            <a:p>
              <a:pPr algn="ctr">
                <a:defRPr/>
              </a:pPr>
              <a:r>
                <a:rPr lang="en-US" sz="1600" b="1" dirty="0" smtClean="0">
                  <a:latin typeface="Pristina" pitchFamily="66" charset="0"/>
                </a:rPr>
                <a:t>Antwerp | 22.11.2013</a:t>
              </a:r>
            </a:p>
          </p:txBody>
        </p:sp>
        <p:pic>
          <p:nvPicPr>
            <p:cNvPr id="15" name="Picture 2" descr="C:\Research\Work\ESA\SN4\logo (2)\logo\cosray1.png"/>
            <p:cNvPicPr>
              <a:picLocks noChangeAspect="1" noChangeArrowheads="1"/>
            </p:cNvPicPr>
            <p:nvPr/>
          </p:nvPicPr>
          <p:blipFill>
            <a:blip r:embed="rId5" cstate="print"/>
            <a:srcRect/>
            <a:stretch>
              <a:fillRect/>
            </a:stretch>
          </p:blipFill>
          <p:spPr bwMode="auto">
            <a:xfrm>
              <a:off x="260132" y="6174830"/>
              <a:ext cx="1981200" cy="586273"/>
            </a:xfrm>
            <a:prstGeom prst="rect">
              <a:avLst/>
            </a:prstGeom>
            <a:noFill/>
          </p:spPr>
        </p:pic>
        <p:pic>
          <p:nvPicPr>
            <p:cNvPr id="16" name="Picture 4" descr="http://www.isnet.gr/images/logo.jpg"/>
            <p:cNvPicPr>
              <a:picLocks noChangeAspect="1" noChangeArrowheads="1"/>
            </p:cNvPicPr>
            <p:nvPr/>
          </p:nvPicPr>
          <p:blipFill>
            <a:blip r:embed="rId6" cstate="print"/>
            <a:srcRect/>
            <a:stretch>
              <a:fillRect/>
            </a:stretch>
          </p:blipFill>
          <p:spPr bwMode="auto">
            <a:xfrm>
              <a:off x="7194332" y="6174830"/>
              <a:ext cx="1676400" cy="553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23" name="Straight Connector 22"/>
            <p:cNvCxnSpPr/>
            <p:nvPr/>
          </p:nvCxnSpPr>
          <p:spPr>
            <a:xfrm>
              <a:off x="0" y="603819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798513"/>
          </a:xfrm>
          <a:prstGeom prst="rect">
            <a:avLst/>
          </a:prstGeom>
          <a:solidFill>
            <a:srgbClr val="D9D9D9"/>
          </a:solidFill>
          <a:ln w="9525">
            <a:noFill/>
            <a:round/>
            <a:headEnd/>
            <a:tailEnd/>
          </a:ln>
        </p:spPr>
        <p:txBody>
          <a:bodyPr wrap="none"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b="1" dirty="0" smtClean="0">
                <a:solidFill>
                  <a:srgbClr val="FF0000"/>
                </a:solidFill>
                <a:latin typeface="Calibri" pitchFamily="34" charset="0"/>
              </a:rPr>
              <a:t>The European Neutron Monitor Service</a:t>
            </a:r>
            <a:endParaRPr lang="en-GB" sz="3600" b="1" dirty="0">
              <a:solidFill>
                <a:srgbClr val="FF0000"/>
              </a:solidFill>
              <a:latin typeface="Calibri" pitchFamily="34" charset="0"/>
            </a:endParaRPr>
          </a:p>
        </p:txBody>
      </p:sp>
      <p:cxnSp>
        <p:nvCxnSpPr>
          <p:cNvPr id="11" name="Elbow Connector 10"/>
          <p:cNvCxnSpPr/>
          <p:nvPr/>
        </p:nvCxnSpPr>
        <p:spPr>
          <a:xfrm rot="5400000">
            <a:off x="2908086" y="2349714"/>
            <a:ext cx="405950" cy="2412123"/>
          </a:xfrm>
          <a:prstGeom prst="bentConnector3">
            <a:avLst>
              <a:gd name="adj1" fmla="val 46871"/>
            </a:avLst>
          </a:prstGeom>
          <a:ln w="25400">
            <a:solidFill>
              <a:srgbClr val="00006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rot="16200000" flipH="1">
            <a:off x="5464472" y="2231728"/>
            <a:ext cx="404492" cy="2646636"/>
          </a:xfrm>
          <a:prstGeom prst="bentConnector3">
            <a:avLst>
              <a:gd name="adj1" fmla="val 46102"/>
            </a:avLst>
          </a:prstGeom>
          <a:ln w="25400">
            <a:solidFill>
              <a:srgbClr val="00006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2514600" y="2343150"/>
            <a:ext cx="3810000" cy="9906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b="1" dirty="0" smtClean="0">
                <a:solidFill>
                  <a:srgbClr val="0070C0"/>
                </a:solidFill>
                <a:effectLst>
                  <a:outerShdw blurRad="38100" dist="38100" dir="2700000" algn="tl">
                    <a:srgbClr val="000000">
                      <a:alpha val="43137"/>
                    </a:srgbClr>
                  </a:outerShdw>
                </a:effectLst>
              </a:rPr>
              <a:t>Products of the ENM Service</a:t>
            </a:r>
            <a:endParaRPr lang="el-GR" sz="2800" b="1" dirty="0">
              <a:solidFill>
                <a:srgbClr val="0070C0"/>
              </a:solidFill>
              <a:effectLst>
                <a:outerShdw blurRad="38100" dist="38100" dir="2700000" algn="tl">
                  <a:srgbClr val="000000">
                    <a:alpha val="43137"/>
                  </a:srgbClr>
                </a:outerShdw>
              </a:effectLst>
            </a:endParaRPr>
          </a:p>
        </p:txBody>
      </p:sp>
      <p:sp>
        <p:nvSpPr>
          <p:cNvPr id="19" name="Rectangle 18"/>
          <p:cNvSpPr/>
          <p:nvPr/>
        </p:nvSpPr>
        <p:spPr>
          <a:xfrm>
            <a:off x="762000" y="990600"/>
            <a:ext cx="7543800" cy="1123950"/>
          </a:xfrm>
          <a:prstGeom prst="rect">
            <a:avLst/>
          </a:prstGeom>
        </p:spPr>
        <p:style>
          <a:lnRef idx="2">
            <a:schemeClr val="accent1"/>
          </a:lnRef>
          <a:fillRef idx="1">
            <a:schemeClr val="lt1"/>
          </a:fillRef>
          <a:effectRef idx="0">
            <a:schemeClr val="accent1"/>
          </a:effectRef>
          <a:fontRef idx="minor">
            <a:schemeClr val="dk1"/>
          </a:fontRef>
        </p:style>
        <p:txBody>
          <a:bodyPr wrap="square">
            <a:noAutofit/>
          </a:bodyPr>
          <a:lstStyle/>
          <a:p>
            <a:pPr algn="ctr">
              <a:buFont typeface="Wingdings" pitchFamily="2" charset="2"/>
              <a:buChar char="ü"/>
            </a:pPr>
            <a:r>
              <a:rPr lang="en-US" sz="2200" b="1" dirty="0" smtClean="0">
                <a:solidFill>
                  <a:srgbClr val="0070C0"/>
                </a:solidFill>
                <a:effectLst>
                  <a:outerShdw blurRad="38100" dist="38100" dir="2700000" algn="tl">
                    <a:srgbClr val="000000">
                      <a:alpha val="43137"/>
                    </a:srgbClr>
                  </a:outerShdw>
                </a:effectLst>
              </a:rPr>
              <a:t> This is a </a:t>
            </a:r>
            <a:r>
              <a:rPr lang="en-US" sz="2200" b="1" dirty="0" smtClean="0">
                <a:solidFill>
                  <a:srgbClr val="C00000"/>
                </a:solidFill>
                <a:effectLst>
                  <a:outerShdw blurRad="38100" dist="38100" dir="2700000" algn="tl">
                    <a:srgbClr val="000000">
                      <a:alpha val="43137"/>
                    </a:srgbClr>
                  </a:outerShdw>
                </a:effectLst>
              </a:rPr>
              <a:t>scientific research pilot </a:t>
            </a:r>
            <a:r>
              <a:rPr lang="en-US" sz="2200" b="1" dirty="0" smtClean="0">
                <a:solidFill>
                  <a:srgbClr val="0070C0"/>
                </a:solidFill>
                <a:effectLst>
                  <a:outerShdw blurRad="38100" dist="38100" dir="2700000" algn="tl">
                    <a:srgbClr val="000000">
                      <a:alpha val="43137"/>
                    </a:srgbClr>
                  </a:outerShdw>
                </a:effectLst>
              </a:rPr>
              <a:t>project during which the </a:t>
            </a:r>
            <a:r>
              <a:rPr lang="en-US" sz="2200" b="1" dirty="0" smtClean="0">
                <a:solidFill>
                  <a:srgbClr val="FF0000"/>
                </a:solidFill>
                <a:effectLst>
                  <a:outerShdw blurRad="38100" dist="38100" dir="2700000" algn="tl">
                    <a:srgbClr val="000000">
                      <a:alpha val="43137"/>
                    </a:srgbClr>
                  </a:outerShdw>
                </a:effectLst>
              </a:rPr>
              <a:t>Neutron Monitor Service </a:t>
            </a:r>
            <a:r>
              <a:rPr lang="en-US" sz="2200" b="1" dirty="0" smtClean="0">
                <a:solidFill>
                  <a:srgbClr val="0070C0"/>
                </a:solidFill>
                <a:effectLst>
                  <a:outerShdw blurRad="38100" dist="38100" dir="2700000" algn="tl">
                    <a:srgbClr val="000000">
                      <a:alpha val="43137"/>
                    </a:srgbClr>
                  </a:outerShdw>
                </a:effectLst>
              </a:rPr>
              <a:t>will be </a:t>
            </a:r>
            <a:r>
              <a:rPr lang="en-US" sz="2200" b="1" dirty="0" smtClean="0">
                <a:solidFill>
                  <a:srgbClr val="FF0000"/>
                </a:solidFill>
                <a:effectLst>
                  <a:outerShdw blurRad="38100" dist="38100" dir="2700000" algn="tl">
                    <a:srgbClr val="000000">
                      <a:alpha val="43137"/>
                    </a:srgbClr>
                  </a:outerShdw>
                </a:effectLst>
              </a:rPr>
              <a:t>established</a:t>
            </a:r>
            <a:r>
              <a:rPr lang="en-US" sz="2200" b="1" dirty="0" smtClean="0">
                <a:solidFill>
                  <a:srgbClr val="0070C0"/>
                </a:solidFill>
                <a:effectLst>
                  <a:outerShdw blurRad="38100" dist="38100" dir="2700000" algn="tl">
                    <a:srgbClr val="000000">
                      <a:alpha val="43137"/>
                    </a:srgbClr>
                  </a:outerShdw>
                </a:effectLst>
              </a:rPr>
              <a:t>, </a:t>
            </a:r>
            <a:r>
              <a:rPr lang="en-US" sz="2200" b="1" dirty="0" smtClean="0">
                <a:solidFill>
                  <a:srgbClr val="FF0000"/>
                </a:solidFill>
                <a:effectLst>
                  <a:outerShdw blurRad="38100" dist="38100" dir="2700000" algn="tl">
                    <a:srgbClr val="000000">
                      <a:alpha val="43137"/>
                    </a:srgbClr>
                  </a:outerShdw>
                </a:effectLst>
              </a:rPr>
              <a:t>tested </a:t>
            </a:r>
            <a:r>
              <a:rPr lang="en-US" sz="2200" b="1" dirty="0" smtClean="0">
                <a:solidFill>
                  <a:srgbClr val="0070C0"/>
                </a:solidFill>
                <a:effectLst>
                  <a:outerShdw blurRad="38100" dist="38100" dir="2700000" algn="tl">
                    <a:srgbClr val="000000">
                      <a:alpha val="43137"/>
                    </a:srgbClr>
                  </a:outerShdw>
                </a:effectLst>
              </a:rPr>
              <a:t>and </a:t>
            </a:r>
            <a:r>
              <a:rPr lang="en-US" sz="2200" b="1" dirty="0" smtClean="0">
                <a:solidFill>
                  <a:srgbClr val="FF0000"/>
                </a:solidFill>
                <a:effectLst>
                  <a:outerShdw blurRad="38100" dist="38100" dir="2700000" algn="tl">
                    <a:srgbClr val="000000">
                      <a:alpha val="43137"/>
                    </a:srgbClr>
                  </a:outerShdw>
                </a:effectLst>
              </a:rPr>
              <a:t>validated</a:t>
            </a:r>
            <a:endParaRPr lang="el-GR" sz="2200" dirty="0">
              <a:solidFill>
                <a:srgbClr val="FF0000"/>
              </a:solidFill>
            </a:endParaRPr>
          </a:p>
        </p:txBody>
      </p:sp>
      <p:grpSp>
        <p:nvGrpSpPr>
          <p:cNvPr id="5" name="Group 24"/>
          <p:cNvGrpSpPr/>
          <p:nvPr/>
        </p:nvGrpSpPr>
        <p:grpSpPr>
          <a:xfrm>
            <a:off x="1371600" y="3810000"/>
            <a:ext cx="2286000" cy="1600200"/>
            <a:chOff x="304800" y="2362200"/>
            <a:chExt cx="4075043" cy="2442410"/>
          </a:xfrm>
        </p:grpSpPr>
        <p:sp>
          <p:nvSpPr>
            <p:cNvPr id="20" name="Rounded Rectangle 19"/>
            <p:cNvSpPr/>
            <p:nvPr/>
          </p:nvSpPr>
          <p:spPr>
            <a:xfrm>
              <a:off x="323851" y="2628899"/>
              <a:ext cx="4055992" cy="2175711"/>
            </a:xfrm>
            <a:prstGeom prst="roundRect">
              <a:avLst/>
            </a:prstGeom>
            <a:noFill/>
            <a:ln>
              <a:solidFill>
                <a:schemeClr val="tx1">
                  <a:lumMod val="95000"/>
                  <a:lumOff val="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a:endParaRPr lang="en-US" sz="2300" b="1" dirty="0" smtClean="0">
                <a:solidFill>
                  <a:schemeClr val="tx1"/>
                </a:solidFill>
                <a:effectLst>
                  <a:outerShdw blurRad="38100" dist="38100" dir="2700000" algn="tl">
                    <a:srgbClr val="000000">
                      <a:alpha val="43137"/>
                    </a:srgbClr>
                  </a:outerShdw>
                </a:effectLst>
                <a:latin typeface="+mj-lt"/>
                <a:ea typeface="Calibri" pitchFamily="34" charset="0"/>
                <a:cs typeface="Times New Roman" pitchFamily="18" charset="0"/>
              </a:endParaRPr>
            </a:p>
            <a:p>
              <a:pPr lvl="0" algn="ctr"/>
              <a:r>
                <a:rPr lang="en-US" sz="1600" b="1" dirty="0" smtClean="0">
                  <a:solidFill>
                    <a:schemeClr val="tx1"/>
                  </a:solidFill>
                  <a:latin typeface="+mj-lt"/>
                  <a:ea typeface="Calibri" pitchFamily="34" charset="0"/>
                  <a:cs typeface="Times New Roman" pitchFamily="18" charset="0"/>
                </a:rPr>
                <a:t>Provide </a:t>
              </a:r>
              <a:endParaRPr lang="en-US" sz="1600" b="1" dirty="0" smtClean="0">
                <a:solidFill>
                  <a:schemeClr val="tx1"/>
                </a:solidFill>
                <a:effectLst>
                  <a:outerShdw blurRad="38100" dist="38100" dir="2700000" algn="tl">
                    <a:srgbClr val="000000">
                      <a:alpha val="43137"/>
                    </a:srgbClr>
                  </a:outerShdw>
                </a:effectLst>
                <a:latin typeface="+mj-lt"/>
                <a:ea typeface="Calibri" pitchFamily="34" charset="0"/>
                <a:cs typeface="Times New Roman" pitchFamily="18" charset="0"/>
              </a:endParaRPr>
            </a:p>
            <a:p>
              <a:pPr lvl="0" algn="ctr"/>
              <a:r>
                <a:rPr lang="en-US" sz="1600" b="1" dirty="0" smtClean="0">
                  <a:solidFill>
                    <a:schemeClr val="tx1"/>
                  </a:solidFill>
                  <a:latin typeface="+mj-lt"/>
                  <a:ea typeface="Calibri" pitchFamily="34" charset="0"/>
                  <a:cs typeface="Times New Roman" pitchFamily="18" charset="0"/>
                </a:rPr>
                <a:t>data from as many NMs as possible</a:t>
              </a:r>
            </a:p>
          </p:txBody>
        </p:sp>
        <p:sp>
          <p:nvSpPr>
            <p:cNvPr id="18" name="Rounded Rectangle 17"/>
            <p:cNvSpPr/>
            <p:nvPr/>
          </p:nvSpPr>
          <p:spPr>
            <a:xfrm>
              <a:off x="304800" y="2362200"/>
              <a:ext cx="4075043" cy="1046747"/>
            </a:xfrm>
            <a:prstGeom prst="roundRect">
              <a:avLst/>
            </a:prstGeom>
            <a:solidFill>
              <a:schemeClr val="bg1">
                <a:lumMod val="65000"/>
              </a:schemeClr>
            </a:solidFill>
          </p:spPr>
          <p:style>
            <a:lnRef idx="0">
              <a:schemeClr val="accent6"/>
            </a:lnRef>
            <a:fillRef idx="3">
              <a:schemeClr val="accent6"/>
            </a:fillRef>
            <a:effectRef idx="3">
              <a:schemeClr val="accent6"/>
            </a:effectRef>
            <a:fontRef idx="minor">
              <a:schemeClr val="lt1"/>
            </a:fontRef>
          </p:style>
          <p:txBody>
            <a:bodyPr rtlCol="0" anchor="ctr"/>
            <a:lstStyle/>
            <a:p>
              <a:pPr lvl="0" algn="ctr"/>
              <a:r>
                <a:rPr lang="en-US" sz="1600" b="1" dirty="0" smtClean="0">
                  <a:solidFill>
                    <a:schemeClr val="bg1"/>
                  </a:solidFill>
                  <a:effectLst>
                    <a:outerShdw blurRad="38100" dist="38100" dir="2700000" algn="tl">
                      <a:srgbClr val="000000">
                        <a:alpha val="43137"/>
                      </a:srgbClr>
                    </a:outerShdw>
                  </a:effectLst>
                  <a:latin typeface="+mj-lt"/>
                  <a:ea typeface="Calibri" pitchFamily="34" charset="0"/>
                  <a:cs typeface="Times New Roman" pitchFamily="18" charset="0"/>
                </a:rPr>
                <a:t>Multi-station </a:t>
              </a:r>
            </a:p>
            <a:p>
              <a:pPr lvl="0" algn="ctr"/>
              <a:r>
                <a:rPr lang="en-US" sz="1600" b="1" dirty="0" smtClean="0">
                  <a:solidFill>
                    <a:schemeClr val="bg1"/>
                  </a:solidFill>
                  <a:effectLst>
                    <a:outerShdw blurRad="38100" dist="38100" dir="2700000" algn="tl">
                      <a:srgbClr val="000000">
                        <a:alpha val="43137"/>
                      </a:srgbClr>
                    </a:outerShdw>
                  </a:effectLst>
                  <a:latin typeface="+mj-lt"/>
                  <a:ea typeface="Calibri" pitchFamily="34" charset="0"/>
                  <a:cs typeface="Times New Roman" pitchFamily="18" charset="0"/>
                </a:rPr>
                <a:t>NM data</a:t>
              </a:r>
              <a:endParaRPr lang="el-GR" sz="1600" b="1" dirty="0">
                <a:solidFill>
                  <a:schemeClr val="bg1"/>
                </a:solidFill>
                <a:effectLst>
                  <a:outerShdw blurRad="38100" dist="38100" dir="2700000" algn="tl">
                    <a:srgbClr val="000000">
                      <a:alpha val="43137"/>
                    </a:srgbClr>
                  </a:outerShdw>
                </a:effectLst>
                <a:latin typeface="+mj-lt"/>
              </a:endParaRPr>
            </a:p>
          </p:txBody>
        </p:sp>
      </p:grpSp>
      <p:grpSp>
        <p:nvGrpSpPr>
          <p:cNvPr id="6" name="Group 25"/>
          <p:cNvGrpSpPr/>
          <p:nvPr/>
        </p:nvGrpSpPr>
        <p:grpSpPr>
          <a:xfrm>
            <a:off x="5334000" y="3733800"/>
            <a:ext cx="2286000" cy="1752600"/>
            <a:chOff x="6705600" y="2286000"/>
            <a:chExt cx="2286000" cy="2209800"/>
          </a:xfrm>
        </p:grpSpPr>
        <p:sp>
          <p:nvSpPr>
            <p:cNvPr id="23" name="Rounded Rectangle 22"/>
            <p:cNvSpPr/>
            <p:nvPr/>
          </p:nvSpPr>
          <p:spPr>
            <a:xfrm>
              <a:off x="6705600" y="2552700"/>
              <a:ext cx="2286000" cy="1943100"/>
            </a:xfrm>
            <a:prstGeom prst="roundRect">
              <a:avLst/>
            </a:prstGeom>
            <a:noFill/>
            <a:ln>
              <a:solidFill>
                <a:schemeClr val="tx1">
                  <a:lumMod val="95000"/>
                  <a:lumOff val="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a:endParaRPr lang="en-US" sz="2300" b="1" dirty="0" smtClean="0">
                <a:solidFill>
                  <a:schemeClr val="tx1"/>
                </a:solidFill>
                <a:effectLst>
                  <a:outerShdw blurRad="38100" dist="38100" dir="2700000" algn="tl">
                    <a:srgbClr val="000000">
                      <a:alpha val="43137"/>
                    </a:srgbClr>
                  </a:outerShdw>
                </a:effectLst>
                <a:latin typeface="Cambria" pitchFamily="18" charset="0"/>
                <a:ea typeface="Calibri" pitchFamily="34" charset="0"/>
                <a:cs typeface="Times New Roman" pitchFamily="18" charset="0"/>
              </a:endParaRPr>
            </a:p>
            <a:p>
              <a:pPr lvl="0" algn="ctr"/>
              <a:r>
                <a:rPr lang="en-US" sz="1600" b="1" dirty="0" smtClean="0">
                  <a:solidFill>
                    <a:schemeClr val="tx1"/>
                  </a:solidFill>
                  <a:effectLst>
                    <a:outerShdw blurRad="38100" dist="38100" dir="2700000" algn="tl">
                      <a:srgbClr val="000000">
                        <a:alpha val="43137"/>
                      </a:srgbClr>
                    </a:outerShdw>
                  </a:effectLst>
                  <a:latin typeface="+mj-lt"/>
                </a:rPr>
                <a:t>Provide timely GLE alerts of large SEPs/GLEs</a:t>
              </a:r>
            </a:p>
          </p:txBody>
        </p:sp>
        <p:sp>
          <p:nvSpPr>
            <p:cNvPr id="24" name="Rounded Rectangle 23"/>
            <p:cNvSpPr/>
            <p:nvPr/>
          </p:nvSpPr>
          <p:spPr>
            <a:xfrm>
              <a:off x="6705600" y="2286000"/>
              <a:ext cx="2286000" cy="838200"/>
            </a:xfrm>
            <a:prstGeom prst="roundRect">
              <a:avLst/>
            </a:prstGeom>
            <a:solidFill>
              <a:schemeClr val="bg1">
                <a:lumMod val="65000"/>
              </a:schemeClr>
            </a:solidFill>
          </p:spPr>
          <p:style>
            <a:lnRef idx="0">
              <a:schemeClr val="accent6"/>
            </a:lnRef>
            <a:fillRef idx="3">
              <a:schemeClr val="accent6"/>
            </a:fillRef>
            <a:effectRef idx="3">
              <a:schemeClr val="accent6"/>
            </a:effectRef>
            <a:fontRef idx="minor">
              <a:schemeClr val="lt1"/>
            </a:fontRef>
          </p:style>
          <p:txBody>
            <a:bodyPr rtlCol="0" anchor="ctr"/>
            <a:lstStyle/>
            <a:p>
              <a:pPr lvl="0" algn="ctr"/>
              <a:r>
                <a:rPr lang="en-US" sz="1600" b="1" dirty="0" smtClean="0">
                  <a:effectLst>
                    <a:outerShdw blurRad="38100" dist="38100" dir="2700000" algn="tl">
                      <a:srgbClr val="000000">
                        <a:alpha val="43137"/>
                      </a:srgbClr>
                    </a:outerShdw>
                  </a:effectLst>
                  <a:latin typeface="+mj-lt"/>
                </a:rPr>
                <a:t>GLE Alert</a:t>
              </a:r>
              <a:endParaRPr lang="el-GR" sz="1600" b="1" dirty="0">
                <a:effectLst>
                  <a:outerShdw blurRad="38100" dist="38100" dir="2700000" algn="tl">
                    <a:srgbClr val="000000">
                      <a:alpha val="43137"/>
                    </a:srgbClr>
                  </a:outerShdw>
                </a:effectLst>
                <a:latin typeface="+mj-lt"/>
              </a:endParaRPr>
            </a:p>
          </p:txBody>
        </p:sp>
      </p:grpSp>
      <p:grpSp>
        <p:nvGrpSpPr>
          <p:cNvPr id="21" name="Group 20"/>
          <p:cNvGrpSpPr/>
          <p:nvPr/>
        </p:nvGrpSpPr>
        <p:grpSpPr>
          <a:xfrm>
            <a:off x="0" y="6038196"/>
            <a:ext cx="9144000" cy="722907"/>
            <a:chOff x="0" y="6038196"/>
            <a:chExt cx="9144000" cy="722907"/>
          </a:xfrm>
        </p:grpSpPr>
        <p:sp>
          <p:nvSpPr>
            <p:cNvPr id="22" name="TextBox 19"/>
            <p:cNvSpPr txBox="1">
              <a:spLocks noChangeArrowheads="1"/>
            </p:cNvSpPr>
            <p:nvPr/>
          </p:nvSpPr>
          <p:spPr bwMode="auto">
            <a:xfrm>
              <a:off x="2819400" y="6172200"/>
              <a:ext cx="3886200" cy="584775"/>
            </a:xfrm>
            <a:prstGeom prst="rect">
              <a:avLst/>
            </a:prstGeom>
            <a:noFill/>
            <a:ln w="9525">
              <a:noFill/>
              <a:miter lim="800000"/>
              <a:headEnd/>
              <a:tailEnd/>
            </a:ln>
          </p:spPr>
          <p:txBody>
            <a:bodyPr wrap="square">
              <a:spAutoFit/>
            </a:bodyPr>
            <a:lstStyle/>
            <a:p>
              <a:pPr algn="just">
                <a:defRPr/>
              </a:pPr>
              <a:r>
                <a:rPr lang="en-US" sz="1600" b="1" dirty="0" smtClean="0">
                  <a:solidFill>
                    <a:schemeClr val="accent1">
                      <a:lumMod val="50000"/>
                    </a:schemeClr>
                  </a:solidFill>
                  <a:latin typeface="Pristina" pitchFamily="66" charset="0"/>
                </a:rPr>
                <a:t>ESWW10 Session 13 ,Cosmic Ray Detectors</a:t>
              </a:r>
            </a:p>
            <a:p>
              <a:pPr algn="ctr">
                <a:defRPr/>
              </a:pPr>
              <a:r>
                <a:rPr lang="en-US" sz="1600" b="1" dirty="0" smtClean="0">
                  <a:latin typeface="Pristina" pitchFamily="66" charset="0"/>
                </a:rPr>
                <a:t>Antwerp | 22.11.2013</a:t>
              </a:r>
            </a:p>
          </p:txBody>
        </p:sp>
        <p:pic>
          <p:nvPicPr>
            <p:cNvPr id="25" name="Picture 2" descr="C:\Research\Work\ESA\SN4\logo (2)\logo\cosray1.png"/>
            <p:cNvPicPr>
              <a:picLocks noChangeAspect="1" noChangeArrowheads="1"/>
            </p:cNvPicPr>
            <p:nvPr/>
          </p:nvPicPr>
          <p:blipFill>
            <a:blip r:embed="rId3" cstate="print"/>
            <a:srcRect/>
            <a:stretch>
              <a:fillRect/>
            </a:stretch>
          </p:blipFill>
          <p:spPr bwMode="auto">
            <a:xfrm>
              <a:off x="260132" y="6174830"/>
              <a:ext cx="1981200" cy="586273"/>
            </a:xfrm>
            <a:prstGeom prst="rect">
              <a:avLst/>
            </a:prstGeom>
            <a:noFill/>
          </p:spPr>
        </p:pic>
        <p:pic>
          <p:nvPicPr>
            <p:cNvPr id="26" name="Picture 4" descr="http://www.isnet.gr/images/logo.jpg"/>
            <p:cNvPicPr>
              <a:picLocks noChangeAspect="1" noChangeArrowheads="1"/>
            </p:cNvPicPr>
            <p:nvPr/>
          </p:nvPicPr>
          <p:blipFill>
            <a:blip r:embed="rId4" cstate="print"/>
            <a:srcRect/>
            <a:stretch>
              <a:fillRect/>
            </a:stretch>
          </p:blipFill>
          <p:spPr bwMode="auto">
            <a:xfrm>
              <a:off x="7194332" y="6174830"/>
              <a:ext cx="1676400" cy="553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32" name="Straight Connector 31"/>
            <p:cNvCxnSpPr/>
            <p:nvPr/>
          </p:nvCxnSpPr>
          <p:spPr>
            <a:xfrm>
              <a:off x="0" y="603819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0" y="0"/>
            <a:ext cx="9144000" cy="798513"/>
          </a:xfrm>
          <a:prstGeom prst="rect">
            <a:avLst/>
          </a:prstGeom>
          <a:solidFill>
            <a:srgbClr val="D9D9D9"/>
          </a:solidFill>
          <a:ln w="9525">
            <a:noFill/>
            <a:round/>
            <a:headEnd/>
            <a:tailEnd/>
          </a:ln>
        </p:spPr>
        <p:txBody>
          <a:bodyPr wrap="none"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b="1" dirty="0">
                <a:solidFill>
                  <a:srgbClr val="FF0000"/>
                </a:solidFill>
                <a:latin typeface="Calibri" pitchFamily="34" charset="0"/>
              </a:rPr>
              <a:t>A</a:t>
            </a:r>
            <a:r>
              <a:rPr lang="en-GB" sz="3600" b="1" dirty="0" smtClean="0">
                <a:solidFill>
                  <a:srgbClr val="FF0000"/>
                </a:solidFill>
                <a:latin typeface="Calibri" pitchFamily="34" charset="0"/>
              </a:rPr>
              <a:t>rchitecture of the NM Service</a:t>
            </a:r>
            <a:endParaRPr lang="en-GB" sz="3600" b="1" dirty="0">
              <a:solidFill>
                <a:srgbClr val="FF0000"/>
              </a:solidFill>
              <a:latin typeface="Calibri" pitchFamily="34" charset="0"/>
            </a:endParaRPr>
          </a:p>
        </p:txBody>
      </p:sp>
      <p:sp>
        <p:nvSpPr>
          <p:cNvPr id="10" name="Text Box 4"/>
          <p:cNvSpPr txBox="1">
            <a:spLocks noChangeArrowheads="1"/>
          </p:cNvSpPr>
          <p:nvPr/>
        </p:nvSpPr>
        <p:spPr bwMode="auto">
          <a:xfrm>
            <a:off x="5334000" y="914400"/>
            <a:ext cx="3150130" cy="366713"/>
          </a:xfrm>
          <a:prstGeom prst="rect">
            <a:avLst/>
          </a:prstGeom>
          <a:noFill/>
          <a:ln w="9525">
            <a:noFill/>
            <a:miter lim="800000"/>
            <a:headEnd/>
            <a:tailEnd/>
          </a:ln>
          <a:effectLst/>
        </p:spPr>
        <p:txBody>
          <a:bodyPr wrap="square">
            <a:spAutoFit/>
          </a:bodyPr>
          <a:lstStyle/>
          <a:p>
            <a:pPr>
              <a:spcBef>
                <a:spcPct val="50000"/>
              </a:spcBef>
            </a:pPr>
            <a:r>
              <a:rPr lang="en-US" b="1" dirty="0" smtClean="0"/>
              <a:t>Architecture:</a:t>
            </a:r>
            <a:endParaRPr lang="el-GR" b="1" dirty="0"/>
          </a:p>
        </p:txBody>
      </p:sp>
      <p:sp>
        <p:nvSpPr>
          <p:cNvPr id="11" name="Text Box 5"/>
          <p:cNvSpPr txBox="1">
            <a:spLocks noChangeArrowheads="1"/>
          </p:cNvSpPr>
          <p:nvPr/>
        </p:nvSpPr>
        <p:spPr bwMode="auto">
          <a:xfrm>
            <a:off x="5410200" y="1447800"/>
            <a:ext cx="3505200" cy="1569660"/>
          </a:xfrm>
          <a:prstGeom prst="rect">
            <a:avLst/>
          </a:prstGeom>
          <a:noFill/>
          <a:ln w="9525">
            <a:noFill/>
            <a:miter lim="800000"/>
            <a:headEnd/>
            <a:tailEnd/>
          </a:ln>
          <a:effectLst/>
        </p:spPr>
        <p:txBody>
          <a:bodyPr wrap="square">
            <a:spAutoFit/>
          </a:bodyPr>
          <a:lstStyle/>
          <a:p>
            <a:pPr algn="just">
              <a:spcBef>
                <a:spcPct val="50000"/>
              </a:spcBef>
            </a:pPr>
            <a:r>
              <a:rPr lang="en-US" sz="1600" b="1" dirty="0">
                <a:solidFill>
                  <a:srgbClr val="FF0000"/>
                </a:solidFill>
              </a:rPr>
              <a:t>Red </a:t>
            </a:r>
            <a:r>
              <a:rPr lang="en-US" sz="1600" dirty="0">
                <a:solidFill>
                  <a:srgbClr val="FF0000"/>
                </a:solidFill>
              </a:rPr>
              <a:t>: </a:t>
            </a:r>
            <a:r>
              <a:rPr lang="en-US" sz="1600" dirty="0" smtClean="0"/>
              <a:t>Communication with NMDB. </a:t>
            </a:r>
            <a:r>
              <a:rPr lang="en-US" sz="1600" dirty="0"/>
              <a:t>Data </a:t>
            </a:r>
            <a:r>
              <a:rPr lang="en-US" sz="1600" dirty="0" smtClean="0"/>
              <a:t>used for the GLE </a:t>
            </a:r>
            <a:r>
              <a:rPr lang="en-US" sz="1600" dirty="0"/>
              <a:t>Alert Process. The </a:t>
            </a:r>
            <a:r>
              <a:rPr lang="en-US" sz="1600" dirty="0" smtClean="0"/>
              <a:t>GLE </a:t>
            </a:r>
            <a:r>
              <a:rPr lang="en-US" sz="1600" dirty="0"/>
              <a:t>Calculation Server </a:t>
            </a:r>
            <a:r>
              <a:rPr lang="en-US" sz="1600" dirty="0" smtClean="0"/>
              <a:t>receives data </a:t>
            </a:r>
            <a:r>
              <a:rPr lang="en-US" sz="1600" dirty="0"/>
              <a:t>from </a:t>
            </a:r>
            <a:r>
              <a:rPr lang="en-US" sz="1600" dirty="0" smtClean="0"/>
              <a:t>the Athens </a:t>
            </a:r>
            <a:r>
              <a:rPr lang="en-US" sz="1600" dirty="0"/>
              <a:t>NMDB Mirror and </a:t>
            </a:r>
            <a:r>
              <a:rPr lang="en-US" sz="1600" dirty="0" smtClean="0"/>
              <a:t>executes </a:t>
            </a:r>
            <a:r>
              <a:rPr lang="en-US" sz="1600" dirty="0"/>
              <a:t>calculations in order to </a:t>
            </a:r>
            <a:r>
              <a:rPr lang="en-US" sz="1600" dirty="0" smtClean="0"/>
              <a:t>produce the  GLE </a:t>
            </a:r>
            <a:r>
              <a:rPr lang="en-US" sz="1600" dirty="0"/>
              <a:t>A</a:t>
            </a:r>
            <a:r>
              <a:rPr lang="en-US" sz="1600" dirty="0" smtClean="0"/>
              <a:t>lert </a:t>
            </a:r>
            <a:r>
              <a:rPr lang="en-US" sz="1600" dirty="0"/>
              <a:t>signal</a:t>
            </a:r>
            <a:endParaRPr lang="el-GR" sz="1600" dirty="0">
              <a:solidFill>
                <a:srgbClr val="FF0000"/>
              </a:solidFill>
            </a:endParaRPr>
          </a:p>
        </p:txBody>
      </p:sp>
      <p:sp>
        <p:nvSpPr>
          <p:cNvPr id="12" name="Text Box 6"/>
          <p:cNvSpPr txBox="1">
            <a:spLocks noChangeArrowheads="1"/>
          </p:cNvSpPr>
          <p:nvPr/>
        </p:nvSpPr>
        <p:spPr bwMode="auto">
          <a:xfrm>
            <a:off x="5486400" y="3230940"/>
            <a:ext cx="3576636" cy="1569660"/>
          </a:xfrm>
          <a:prstGeom prst="rect">
            <a:avLst/>
          </a:prstGeom>
          <a:noFill/>
          <a:ln w="9525">
            <a:noFill/>
            <a:miter lim="800000"/>
            <a:headEnd/>
            <a:tailEnd/>
          </a:ln>
          <a:effectLst/>
        </p:spPr>
        <p:txBody>
          <a:bodyPr wrap="square">
            <a:spAutoFit/>
          </a:bodyPr>
          <a:lstStyle/>
          <a:p>
            <a:pPr algn="just">
              <a:spcBef>
                <a:spcPct val="50000"/>
              </a:spcBef>
            </a:pPr>
            <a:r>
              <a:rPr lang="en-US" sz="1600" b="1" dirty="0">
                <a:solidFill>
                  <a:srgbClr val="008000"/>
                </a:solidFill>
              </a:rPr>
              <a:t>Green:</a:t>
            </a:r>
            <a:r>
              <a:rPr lang="en-US" sz="1600" b="1" dirty="0">
                <a:solidFill>
                  <a:srgbClr val="FF0000"/>
                </a:solidFill>
              </a:rPr>
              <a:t> </a:t>
            </a:r>
            <a:r>
              <a:rPr lang="en-US" sz="1600" dirty="0"/>
              <a:t>Inter-Athens Station communication. The central point is the </a:t>
            </a:r>
            <a:r>
              <a:rPr lang="en-US" sz="1600" dirty="0" smtClean="0"/>
              <a:t>Web-Server which communicated both with the NMDB mirror and the GLE Alert Server. It also provides the sharing point to the World Wide Web </a:t>
            </a:r>
            <a:endParaRPr lang="el-GR" sz="1600" dirty="0">
              <a:solidFill>
                <a:srgbClr val="FF0000"/>
              </a:solidFill>
            </a:endParaRPr>
          </a:p>
        </p:txBody>
      </p:sp>
      <p:sp>
        <p:nvSpPr>
          <p:cNvPr id="13" name="Text Box 7"/>
          <p:cNvSpPr txBox="1">
            <a:spLocks noChangeArrowheads="1"/>
          </p:cNvSpPr>
          <p:nvPr/>
        </p:nvSpPr>
        <p:spPr bwMode="auto">
          <a:xfrm>
            <a:off x="5486400" y="5029200"/>
            <a:ext cx="4346575" cy="338554"/>
          </a:xfrm>
          <a:prstGeom prst="rect">
            <a:avLst/>
          </a:prstGeom>
          <a:noFill/>
          <a:ln w="9525">
            <a:noFill/>
            <a:miter lim="800000"/>
            <a:headEnd/>
            <a:tailEnd/>
          </a:ln>
          <a:effectLst/>
        </p:spPr>
        <p:txBody>
          <a:bodyPr wrap="square">
            <a:spAutoFit/>
          </a:bodyPr>
          <a:lstStyle/>
          <a:p>
            <a:pPr>
              <a:spcBef>
                <a:spcPct val="50000"/>
              </a:spcBef>
            </a:pPr>
            <a:r>
              <a:rPr lang="en-US" sz="1600" b="1" dirty="0">
                <a:solidFill>
                  <a:srgbClr val="0033CC"/>
                </a:solidFill>
              </a:rPr>
              <a:t>Blue</a:t>
            </a:r>
            <a:r>
              <a:rPr lang="en-US" sz="1600" dirty="0">
                <a:solidFill>
                  <a:srgbClr val="0033CC"/>
                </a:solidFill>
              </a:rPr>
              <a:t>:</a:t>
            </a:r>
            <a:r>
              <a:rPr lang="en-US" sz="1600" dirty="0">
                <a:solidFill>
                  <a:srgbClr val="FF0000"/>
                </a:solidFill>
              </a:rPr>
              <a:t> </a:t>
            </a:r>
            <a:r>
              <a:rPr lang="en-US" sz="1600" dirty="0"/>
              <a:t>Specific portal for </a:t>
            </a:r>
            <a:r>
              <a:rPr lang="en-US" sz="1600" dirty="0" smtClean="0"/>
              <a:t>ESA</a:t>
            </a:r>
            <a:endParaRPr lang="el-GR" sz="1600" dirty="0">
              <a:solidFill>
                <a:srgbClr val="FF0000"/>
              </a:solidFill>
            </a:endParaRPr>
          </a:p>
        </p:txBody>
      </p:sp>
      <p:pic>
        <p:nvPicPr>
          <p:cNvPr id="72705" name="Object 1"/>
          <p:cNvPicPr>
            <a:picLocks noChangeArrowheads="1"/>
          </p:cNvPicPr>
          <p:nvPr/>
        </p:nvPicPr>
        <p:blipFill>
          <a:blip r:embed="rId3" cstate="print"/>
          <a:srcRect t="-505" b="-2512"/>
          <a:stretch>
            <a:fillRect/>
          </a:stretch>
        </p:blipFill>
        <p:spPr bwMode="auto">
          <a:xfrm>
            <a:off x="76200" y="1066800"/>
            <a:ext cx="5105400" cy="4800600"/>
          </a:xfrm>
          <a:prstGeom prst="rect">
            <a:avLst/>
          </a:prstGeom>
          <a:noFill/>
          <a:ln w="9525">
            <a:noFill/>
            <a:miter lim="800000"/>
            <a:headEnd/>
            <a:tailEnd/>
          </a:ln>
        </p:spPr>
      </p:pic>
      <p:grpSp>
        <p:nvGrpSpPr>
          <p:cNvPr id="14" name="Group 13"/>
          <p:cNvGrpSpPr/>
          <p:nvPr/>
        </p:nvGrpSpPr>
        <p:grpSpPr>
          <a:xfrm>
            <a:off x="0" y="6038196"/>
            <a:ext cx="9144000" cy="722907"/>
            <a:chOff x="0" y="6038196"/>
            <a:chExt cx="9144000" cy="722907"/>
          </a:xfrm>
        </p:grpSpPr>
        <p:sp>
          <p:nvSpPr>
            <p:cNvPr id="15" name="TextBox 19"/>
            <p:cNvSpPr txBox="1">
              <a:spLocks noChangeArrowheads="1"/>
            </p:cNvSpPr>
            <p:nvPr/>
          </p:nvSpPr>
          <p:spPr bwMode="auto">
            <a:xfrm>
              <a:off x="2819400" y="6172200"/>
              <a:ext cx="3886200" cy="584775"/>
            </a:xfrm>
            <a:prstGeom prst="rect">
              <a:avLst/>
            </a:prstGeom>
            <a:noFill/>
            <a:ln w="9525">
              <a:noFill/>
              <a:miter lim="800000"/>
              <a:headEnd/>
              <a:tailEnd/>
            </a:ln>
          </p:spPr>
          <p:txBody>
            <a:bodyPr wrap="square">
              <a:spAutoFit/>
            </a:bodyPr>
            <a:lstStyle/>
            <a:p>
              <a:pPr algn="just">
                <a:defRPr/>
              </a:pPr>
              <a:r>
                <a:rPr lang="en-US" sz="1600" b="1" dirty="0" smtClean="0">
                  <a:solidFill>
                    <a:schemeClr val="accent1">
                      <a:lumMod val="50000"/>
                    </a:schemeClr>
                  </a:solidFill>
                  <a:latin typeface="Pristina" pitchFamily="66" charset="0"/>
                </a:rPr>
                <a:t>ESWW10 Session 13 ,Cosmic Ray Detectors</a:t>
              </a:r>
            </a:p>
            <a:p>
              <a:pPr algn="ctr">
                <a:defRPr/>
              </a:pPr>
              <a:r>
                <a:rPr lang="en-US" sz="1600" b="1" dirty="0" smtClean="0">
                  <a:latin typeface="Pristina" pitchFamily="66" charset="0"/>
                </a:rPr>
                <a:t>Antwerp | 22.11.2013</a:t>
              </a:r>
            </a:p>
          </p:txBody>
        </p:sp>
        <p:pic>
          <p:nvPicPr>
            <p:cNvPr id="16" name="Picture 2" descr="C:\Research\Work\ESA\SN4\logo (2)\logo\cosray1.png"/>
            <p:cNvPicPr>
              <a:picLocks noChangeAspect="1" noChangeArrowheads="1"/>
            </p:cNvPicPr>
            <p:nvPr/>
          </p:nvPicPr>
          <p:blipFill>
            <a:blip r:embed="rId4" cstate="print"/>
            <a:srcRect/>
            <a:stretch>
              <a:fillRect/>
            </a:stretch>
          </p:blipFill>
          <p:spPr bwMode="auto">
            <a:xfrm>
              <a:off x="260132" y="6174830"/>
              <a:ext cx="1981200" cy="586273"/>
            </a:xfrm>
            <a:prstGeom prst="rect">
              <a:avLst/>
            </a:prstGeom>
            <a:noFill/>
          </p:spPr>
        </p:pic>
        <p:pic>
          <p:nvPicPr>
            <p:cNvPr id="17" name="Picture 4" descr="http://www.isnet.gr/images/logo.jpg"/>
            <p:cNvPicPr>
              <a:picLocks noChangeAspect="1" noChangeArrowheads="1"/>
            </p:cNvPicPr>
            <p:nvPr/>
          </p:nvPicPr>
          <p:blipFill>
            <a:blip r:embed="rId5" cstate="print"/>
            <a:srcRect/>
            <a:stretch>
              <a:fillRect/>
            </a:stretch>
          </p:blipFill>
          <p:spPr bwMode="auto">
            <a:xfrm>
              <a:off x="7194332" y="6174830"/>
              <a:ext cx="1676400" cy="553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8" name="Straight Connector 17"/>
            <p:cNvCxnSpPr/>
            <p:nvPr/>
          </p:nvCxnSpPr>
          <p:spPr>
            <a:xfrm>
              <a:off x="0" y="603819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0" y="0"/>
            <a:ext cx="9144000" cy="798513"/>
          </a:xfrm>
          <a:prstGeom prst="rect">
            <a:avLst/>
          </a:prstGeom>
          <a:solidFill>
            <a:srgbClr val="D9D9D9"/>
          </a:solidFill>
          <a:ln w="9525">
            <a:noFill/>
            <a:round/>
            <a:headEnd/>
            <a:tailEnd/>
          </a:ln>
        </p:spPr>
        <p:txBody>
          <a:bodyPr wrap="none"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b="1" dirty="0" smtClean="0">
                <a:solidFill>
                  <a:srgbClr val="FF0000"/>
                </a:solidFill>
                <a:latin typeface="Calibri" pitchFamily="34" charset="0"/>
              </a:rPr>
              <a:t>Provision of Multi-station NM data</a:t>
            </a:r>
            <a:endParaRPr lang="en-GB" sz="3600" b="1" dirty="0">
              <a:solidFill>
                <a:srgbClr val="FF0000"/>
              </a:solidFill>
              <a:latin typeface="Calibri" pitchFamily="34" charset="0"/>
            </a:endParaRPr>
          </a:p>
        </p:txBody>
      </p:sp>
      <p:pic>
        <p:nvPicPr>
          <p:cNvPr id="11266" name="Picture 2"/>
          <p:cNvPicPr>
            <a:picLocks noChangeAspect="1" noChangeArrowheads="1"/>
          </p:cNvPicPr>
          <p:nvPr/>
        </p:nvPicPr>
        <p:blipFill>
          <a:blip r:embed="rId3" cstate="print"/>
          <a:srcRect l="15238" t="8862" r="19048" b="8571"/>
          <a:stretch>
            <a:fillRect/>
          </a:stretch>
        </p:blipFill>
        <p:spPr bwMode="auto">
          <a:xfrm>
            <a:off x="76200" y="990600"/>
            <a:ext cx="5888236" cy="4623904"/>
          </a:xfrm>
          <a:prstGeom prst="rect">
            <a:avLst/>
          </a:prstGeom>
          <a:noFill/>
          <a:ln w="9525">
            <a:noFill/>
            <a:miter lim="800000"/>
            <a:headEnd/>
            <a:tailEnd/>
          </a:ln>
        </p:spPr>
      </p:pic>
      <p:sp>
        <p:nvSpPr>
          <p:cNvPr id="11" name="TextBox 6"/>
          <p:cNvSpPr txBox="1">
            <a:spLocks noChangeArrowheads="1"/>
          </p:cNvSpPr>
          <p:nvPr/>
        </p:nvSpPr>
        <p:spPr bwMode="auto">
          <a:xfrm>
            <a:off x="6096000" y="1371600"/>
            <a:ext cx="3048000" cy="1384995"/>
          </a:xfrm>
          <a:prstGeom prst="rect">
            <a:avLst/>
          </a:prstGeom>
          <a:noFill/>
          <a:ln w="9525">
            <a:noFill/>
            <a:miter lim="800000"/>
            <a:headEnd/>
            <a:tailEnd/>
          </a:ln>
        </p:spPr>
        <p:txBody>
          <a:bodyPr wrap="square">
            <a:spAutoFit/>
          </a:bodyPr>
          <a:lstStyle/>
          <a:p>
            <a:r>
              <a:rPr lang="en-US" sz="2000" b="1" dirty="0" smtClean="0">
                <a:solidFill>
                  <a:srgbClr val="0070C0"/>
                </a:solidFill>
                <a:effectLst>
                  <a:outerShdw blurRad="38100" dist="38100" dir="2700000" algn="tl">
                    <a:srgbClr val="000000">
                      <a:alpha val="43137"/>
                    </a:srgbClr>
                  </a:outerShdw>
                </a:effectLst>
                <a:latin typeface="Calibri" pitchFamily="34" charset="0"/>
              </a:rPr>
              <a:t>Multi-variables</a:t>
            </a:r>
            <a:endParaRPr lang="en-US" sz="1200" b="1" dirty="0" smtClean="0">
              <a:solidFill>
                <a:srgbClr val="0070C0"/>
              </a:solidFill>
              <a:effectLst>
                <a:outerShdw blurRad="38100" dist="38100" dir="2700000" algn="tl">
                  <a:srgbClr val="000000">
                    <a:alpha val="43137"/>
                  </a:srgbClr>
                </a:outerShdw>
              </a:effectLst>
              <a:latin typeface="Calibri" pitchFamily="34" charset="0"/>
            </a:endParaRPr>
          </a:p>
          <a:p>
            <a:endParaRPr lang="en-US" sz="1000" b="1" dirty="0">
              <a:solidFill>
                <a:srgbClr val="0070C0"/>
              </a:solidFill>
              <a:effectLst>
                <a:outerShdw blurRad="38100" dist="38100" dir="2700000" algn="tl">
                  <a:srgbClr val="000000">
                    <a:alpha val="43137"/>
                  </a:srgbClr>
                </a:outerShdw>
              </a:effectLst>
              <a:latin typeface="Calibri" pitchFamily="34" charset="0"/>
            </a:endParaRPr>
          </a:p>
          <a:p>
            <a:pPr>
              <a:buFont typeface="Arial" charset="0"/>
              <a:buChar char="•"/>
            </a:pPr>
            <a:r>
              <a:rPr lang="en-US" dirty="0">
                <a:latin typeface="Calibri" pitchFamily="34" charset="0"/>
              </a:rPr>
              <a:t> </a:t>
            </a:r>
            <a:r>
              <a:rPr lang="en-US" dirty="0" smtClean="0">
                <a:latin typeface="Calibri" pitchFamily="34" charset="0"/>
              </a:rPr>
              <a:t>Pressure</a:t>
            </a:r>
            <a:endParaRPr lang="en-US" dirty="0">
              <a:latin typeface="Calibri" pitchFamily="34" charset="0"/>
            </a:endParaRPr>
          </a:p>
          <a:p>
            <a:pPr>
              <a:buFont typeface="Arial" charset="0"/>
              <a:buChar char="•"/>
            </a:pPr>
            <a:r>
              <a:rPr lang="en-US" dirty="0">
                <a:latin typeface="Calibri" pitchFamily="34" charset="0"/>
              </a:rPr>
              <a:t> </a:t>
            </a:r>
            <a:r>
              <a:rPr lang="en-US" dirty="0" smtClean="0">
                <a:latin typeface="Calibri" pitchFamily="34" charset="0"/>
              </a:rPr>
              <a:t>Corrected</a:t>
            </a:r>
          </a:p>
          <a:p>
            <a:pPr>
              <a:buFont typeface="Arial" charset="0"/>
              <a:buChar char="•"/>
            </a:pPr>
            <a:r>
              <a:rPr lang="en-US" dirty="0" smtClean="0">
                <a:latin typeface="Calibri" pitchFamily="34" charset="0"/>
              </a:rPr>
              <a:t>Un-corrected</a:t>
            </a:r>
            <a:endParaRPr lang="en-US" dirty="0">
              <a:latin typeface="Calibri" pitchFamily="34" charset="0"/>
            </a:endParaRPr>
          </a:p>
        </p:txBody>
      </p:sp>
      <p:sp>
        <p:nvSpPr>
          <p:cNvPr id="12" name="TextBox 6"/>
          <p:cNvSpPr txBox="1">
            <a:spLocks noChangeArrowheads="1"/>
          </p:cNvSpPr>
          <p:nvPr/>
        </p:nvSpPr>
        <p:spPr bwMode="auto">
          <a:xfrm>
            <a:off x="6096000" y="3276600"/>
            <a:ext cx="3048000" cy="1107996"/>
          </a:xfrm>
          <a:prstGeom prst="rect">
            <a:avLst/>
          </a:prstGeom>
          <a:noFill/>
          <a:ln w="9525">
            <a:noFill/>
            <a:miter lim="800000"/>
            <a:headEnd/>
            <a:tailEnd/>
          </a:ln>
        </p:spPr>
        <p:txBody>
          <a:bodyPr wrap="square">
            <a:spAutoFit/>
          </a:bodyPr>
          <a:lstStyle/>
          <a:p>
            <a:r>
              <a:rPr lang="en-US" sz="2000" b="1" dirty="0" smtClean="0">
                <a:solidFill>
                  <a:srgbClr val="0070C0"/>
                </a:solidFill>
                <a:effectLst>
                  <a:outerShdw blurRad="38100" dist="38100" dir="2700000" algn="tl">
                    <a:srgbClr val="000000">
                      <a:alpha val="43137"/>
                    </a:srgbClr>
                  </a:outerShdw>
                </a:effectLst>
                <a:latin typeface="Calibri" pitchFamily="34" charset="0"/>
              </a:rPr>
              <a:t>Multi-stations</a:t>
            </a:r>
            <a:endParaRPr lang="en-US" sz="1200" b="1" dirty="0" smtClean="0">
              <a:solidFill>
                <a:srgbClr val="0070C0"/>
              </a:solidFill>
              <a:effectLst>
                <a:outerShdw blurRad="38100" dist="38100" dir="2700000" algn="tl">
                  <a:srgbClr val="000000">
                    <a:alpha val="43137"/>
                  </a:srgbClr>
                </a:outerShdw>
              </a:effectLst>
              <a:latin typeface="Calibri" pitchFamily="34" charset="0"/>
            </a:endParaRPr>
          </a:p>
          <a:p>
            <a:endParaRPr lang="en-US" sz="1000" b="1" dirty="0">
              <a:solidFill>
                <a:srgbClr val="0070C0"/>
              </a:solidFill>
              <a:effectLst>
                <a:outerShdw blurRad="38100" dist="38100" dir="2700000" algn="tl">
                  <a:srgbClr val="000000">
                    <a:alpha val="43137"/>
                  </a:srgbClr>
                </a:outerShdw>
              </a:effectLst>
              <a:latin typeface="Calibri" pitchFamily="34" charset="0"/>
            </a:endParaRPr>
          </a:p>
          <a:p>
            <a:pPr>
              <a:buFont typeface="Arial" charset="0"/>
              <a:buChar char="•"/>
            </a:pPr>
            <a:r>
              <a:rPr lang="en-US" dirty="0">
                <a:latin typeface="Calibri" pitchFamily="34" charset="0"/>
              </a:rPr>
              <a:t> </a:t>
            </a:r>
            <a:r>
              <a:rPr lang="en-US" dirty="0" smtClean="0">
                <a:latin typeface="Calibri" pitchFamily="34" charset="0"/>
              </a:rPr>
              <a:t>One variable (see above) for multi-stations</a:t>
            </a:r>
            <a:endParaRPr lang="en-US" dirty="0">
              <a:latin typeface="Calibri" pitchFamily="34" charset="0"/>
            </a:endParaRPr>
          </a:p>
        </p:txBody>
      </p:sp>
      <p:grpSp>
        <p:nvGrpSpPr>
          <p:cNvPr id="17" name="Group 16"/>
          <p:cNvGrpSpPr/>
          <p:nvPr/>
        </p:nvGrpSpPr>
        <p:grpSpPr>
          <a:xfrm>
            <a:off x="0" y="6038196"/>
            <a:ext cx="9144000" cy="722907"/>
            <a:chOff x="0" y="6038196"/>
            <a:chExt cx="9144000" cy="722907"/>
          </a:xfrm>
        </p:grpSpPr>
        <p:sp>
          <p:nvSpPr>
            <p:cNvPr id="18" name="TextBox 19"/>
            <p:cNvSpPr txBox="1">
              <a:spLocks noChangeArrowheads="1"/>
            </p:cNvSpPr>
            <p:nvPr/>
          </p:nvSpPr>
          <p:spPr bwMode="auto">
            <a:xfrm>
              <a:off x="2819400" y="6172200"/>
              <a:ext cx="3886200" cy="584775"/>
            </a:xfrm>
            <a:prstGeom prst="rect">
              <a:avLst/>
            </a:prstGeom>
            <a:noFill/>
            <a:ln w="9525">
              <a:noFill/>
              <a:miter lim="800000"/>
              <a:headEnd/>
              <a:tailEnd/>
            </a:ln>
          </p:spPr>
          <p:txBody>
            <a:bodyPr wrap="square">
              <a:spAutoFit/>
            </a:bodyPr>
            <a:lstStyle/>
            <a:p>
              <a:pPr algn="just">
                <a:defRPr/>
              </a:pPr>
              <a:r>
                <a:rPr lang="en-US" sz="1600" b="1" dirty="0" smtClean="0">
                  <a:solidFill>
                    <a:schemeClr val="accent1">
                      <a:lumMod val="50000"/>
                    </a:schemeClr>
                  </a:solidFill>
                  <a:latin typeface="Pristina" pitchFamily="66" charset="0"/>
                </a:rPr>
                <a:t>ESWW10 Session 13 ,Cosmic Ray Detectors</a:t>
              </a:r>
            </a:p>
            <a:p>
              <a:pPr algn="ctr">
                <a:defRPr/>
              </a:pPr>
              <a:r>
                <a:rPr lang="en-US" sz="1600" b="1" dirty="0" smtClean="0">
                  <a:latin typeface="Pristina" pitchFamily="66" charset="0"/>
                </a:rPr>
                <a:t>Antwerp | 22.11.2013</a:t>
              </a:r>
            </a:p>
          </p:txBody>
        </p:sp>
        <p:pic>
          <p:nvPicPr>
            <p:cNvPr id="19" name="Picture 2" descr="C:\Research\Work\ESA\SN4\logo (2)\logo\cosray1.png"/>
            <p:cNvPicPr>
              <a:picLocks noChangeAspect="1" noChangeArrowheads="1"/>
            </p:cNvPicPr>
            <p:nvPr/>
          </p:nvPicPr>
          <p:blipFill>
            <a:blip r:embed="rId4" cstate="print"/>
            <a:srcRect/>
            <a:stretch>
              <a:fillRect/>
            </a:stretch>
          </p:blipFill>
          <p:spPr bwMode="auto">
            <a:xfrm>
              <a:off x="260132" y="6174830"/>
              <a:ext cx="1981200" cy="586273"/>
            </a:xfrm>
            <a:prstGeom prst="rect">
              <a:avLst/>
            </a:prstGeom>
            <a:noFill/>
          </p:spPr>
        </p:pic>
        <p:pic>
          <p:nvPicPr>
            <p:cNvPr id="20" name="Picture 4" descr="http://www.isnet.gr/images/logo.jpg"/>
            <p:cNvPicPr>
              <a:picLocks noChangeAspect="1" noChangeArrowheads="1"/>
            </p:cNvPicPr>
            <p:nvPr/>
          </p:nvPicPr>
          <p:blipFill>
            <a:blip r:embed="rId5" cstate="print"/>
            <a:srcRect/>
            <a:stretch>
              <a:fillRect/>
            </a:stretch>
          </p:blipFill>
          <p:spPr bwMode="auto">
            <a:xfrm>
              <a:off x="7194332" y="6174830"/>
              <a:ext cx="1676400" cy="553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21" name="Straight Connector 20"/>
            <p:cNvCxnSpPr/>
            <p:nvPr/>
          </p:nvCxnSpPr>
          <p:spPr>
            <a:xfrm>
              <a:off x="0" y="603819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2406</TotalTime>
  <Words>3339</Words>
  <Application>Microsoft Office PowerPoint</Application>
  <PresentationFormat>On-screen Show (4:3)</PresentationFormat>
  <Paragraphs>691</Paragraphs>
  <Slides>35</Slides>
  <Notes>35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37" baseType="lpstr">
      <vt:lpstr>Office Theme</vt:lpstr>
      <vt:lpstr>Equation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athanasios</dc:creator>
  <cp:lastModifiedBy>Eleni</cp:lastModifiedBy>
  <cp:revision>258</cp:revision>
  <dcterms:created xsi:type="dcterms:W3CDTF">2012-12-08T14:16:11Z</dcterms:created>
  <dcterms:modified xsi:type="dcterms:W3CDTF">2013-12-11T12:43:26Z</dcterms:modified>
</cp:coreProperties>
</file>