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1" r:id="rId3"/>
    <p:sldId id="263" r:id="rId4"/>
    <p:sldId id="265" r:id="rId5"/>
    <p:sldId id="266" r:id="rId6"/>
    <p:sldId id="268" r:id="rId7"/>
    <p:sldId id="260" r:id="rId8"/>
    <p:sldId id="269" r:id="rId9"/>
    <p:sldId id="270" r:id="rId10"/>
    <p:sldId id="272" r:id="rId11"/>
    <p:sldId id="273" r:id="rId12"/>
    <p:sldId id="281" r:id="rId13"/>
    <p:sldId id="284" r:id="rId14"/>
    <p:sldId id="283" r:id="rId15"/>
    <p:sldId id="257" r:id="rId16"/>
    <p:sldId id="27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166" autoAdjust="0"/>
  </p:normalViewPr>
  <p:slideViewPr>
    <p:cSldViewPr snapToGrid="0">
      <p:cViewPr varScale="1">
        <p:scale>
          <a:sx n="86" d="100"/>
          <a:sy n="86" d="100"/>
        </p:scale>
        <p:origin x="-66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-3174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67337-0F0D-4D51-B4E3-2C7CBA1C6823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3066F-FE4D-41CF-8CC7-D0057160B5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/>
            <a:r>
              <a:rPr lang="en-US" dirty="0" smtClean="0">
                <a:latin typeface="Helvetica" charset="0"/>
                <a:cs typeface="Helvetica" charset="0"/>
                <a:sym typeface="Helvetica" charset="0"/>
              </a:rPr>
              <a:t>Fig 4 shows LYRA channels 1, 3, and 4 normalized between their min and max, plus the first derivative of channel 3 in arbitrary units on the 0.25 level. You see here a subset containing 15 minutes of the flare. It is obvious that the Lyman-alpha curve precedes the short-wavelength channels and somehow follows the derivative. - I leave it to the specialists to explain what the derivative of the SXR has to do with the HXR and with Lyman-alpha or </a:t>
            </a:r>
            <a:r>
              <a:rPr lang="en-US" dirty="0" err="1" smtClean="0">
                <a:latin typeface="Helvetica" charset="0"/>
                <a:cs typeface="Helvetica" charset="0"/>
                <a:sym typeface="Helvetica" charset="0"/>
              </a:rPr>
              <a:t>Bremsstrahlung</a:t>
            </a:r>
            <a:r>
              <a:rPr lang="en-US" dirty="0" smtClean="0">
                <a:latin typeface="Helvetica" charset="0"/>
                <a:cs typeface="Helvetica" charset="0"/>
                <a:sym typeface="Helvetica" charset="0"/>
              </a:rPr>
              <a:t>. Absolutely not my field.</a:t>
            </a:r>
          </a:p>
          <a:p>
            <a:pPr eaLnBrk="1" hangingPunct="1"/>
            <a:endParaRPr lang="en-US" dirty="0" smtClean="0">
              <a:latin typeface="Helvetica" charset="0"/>
              <a:cs typeface="Helvetica" charset="0"/>
              <a:sym typeface="Helvetica" charset="0"/>
            </a:endParaRPr>
          </a:p>
          <a:p>
            <a:pPr eaLnBrk="1" hangingPunct="1"/>
            <a:r>
              <a:rPr lang="en-US" dirty="0" smtClean="0">
                <a:latin typeface="Helvetica" charset="0"/>
                <a:cs typeface="Helvetica" charset="0"/>
                <a:sym typeface="Helvetica" charset="0"/>
              </a:rPr>
              <a:t>Al = 0-4 nm &amp; 17-60 nm</a:t>
            </a:r>
          </a:p>
          <a:p>
            <a:pPr eaLnBrk="1" hangingPunct="1"/>
            <a:r>
              <a:rPr lang="en-US" dirty="0" err="1" smtClean="0">
                <a:latin typeface="Helvetica" charset="0"/>
                <a:cs typeface="Helvetica" charset="0"/>
                <a:sym typeface="Helvetica" charset="0"/>
              </a:rPr>
              <a:t>Zr</a:t>
            </a:r>
            <a:r>
              <a:rPr lang="en-US" dirty="0" smtClean="0">
                <a:latin typeface="Helvetica" charset="0"/>
                <a:cs typeface="Helvetica" charset="0"/>
                <a:sym typeface="Helvetica" charset="0"/>
              </a:rPr>
              <a:t> = 0-3 nm &amp; 7-20 nm</a:t>
            </a:r>
          </a:p>
          <a:p>
            <a:pPr eaLnBrk="1" hangingPunct="1"/>
            <a:r>
              <a:rPr lang="en-US" dirty="0" smtClean="0">
                <a:latin typeface="Helvetica" charset="0"/>
                <a:cs typeface="Helvetica" charset="0"/>
                <a:sym typeface="Helvetica" charset="0"/>
              </a:rPr>
              <a:t>There are two types of flares: Flares which rise very quickly, and flares</a:t>
            </a:r>
          </a:p>
          <a:p>
            <a:pPr eaLnBrk="1" hangingPunct="1"/>
            <a:r>
              <a:rPr lang="en-US" dirty="0" smtClean="0">
                <a:latin typeface="Helvetica" charset="0"/>
                <a:cs typeface="Helvetica" charset="0"/>
                <a:sym typeface="Helvetica" charset="0"/>
              </a:rPr>
              <a:t>that rise slower. The impulsive ones have a correlating signal in the</a:t>
            </a:r>
          </a:p>
          <a:p>
            <a:pPr eaLnBrk="1" hangingPunct="1"/>
            <a:r>
              <a:rPr lang="en-US" dirty="0" smtClean="0">
                <a:latin typeface="Helvetica" charset="0"/>
                <a:cs typeface="Helvetica" charset="0"/>
                <a:sym typeface="Helvetica" charset="0"/>
              </a:rPr>
              <a:t>Ly-alpha channel, even when they are not so strong.</a:t>
            </a:r>
          </a:p>
          <a:p>
            <a:pPr eaLnBrk="1" hangingPunct="1"/>
            <a:endParaRPr lang="en-US" b="1" dirty="0" smtClean="0">
              <a:latin typeface="Helvetica" charset="0"/>
              <a:cs typeface="Helvetica" charset="0"/>
              <a:sym typeface="Helvetica" charset="0"/>
            </a:endParaRPr>
          </a:p>
          <a:p>
            <a:pPr eaLnBrk="1" hangingPunct="1"/>
            <a:endParaRPr lang="en-US" dirty="0" smtClean="0">
              <a:latin typeface="Helvetica" charset="0"/>
              <a:cs typeface="Helvetica" charset="0"/>
              <a:sym typeface="Helvetica" charset="0"/>
            </a:endParaRPr>
          </a:p>
          <a:p>
            <a:pPr eaLnBrk="1" hangingPunct="1"/>
            <a:r>
              <a:rPr lang="en-US" dirty="0" smtClean="0">
                <a:solidFill>
                  <a:srgbClr val="083AA5"/>
                </a:solidFill>
                <a:latin typeface="Helvetica" charset="0"/>
                <a:cs typeface="Helvetica" charset="0"/>
                <a:sym typeface="Helvetica" charset="0"/>
              </a:rPr>
              <a:t>possible candidates are flare numbers:</a:t>
            </a:r>
          </a:p>
          <a:p>
            <a:pPr eaLnBrk="1" hangingPunct="1"/>
            <a:endParaRPr lang="en-US" dirty="0" smtClean="0">
              <a:solidFill>
                <a:srgbClr val="083AA5"/>
              </a:solidFill>
              <a:latin typeface="Helvetica" charset="0"/>
              <a:cs typeface="Helvetica" charset="0"/>
              <a:sym typeface="Helvetica" charset="0"/>
            </a:endParaRPr>
          </a:p>
          <a:p>
            <a:pPr eaLnBrk="1" hangingPunct="1"/>
            <a:r>
              <a:rPr lang="en-US" dirty="0" smtClean="0">
                <a:solidFill>
                  <a:srgbClr val="083AA5"/>
                </a:solidFill>
                <a:latin typeface="Helvetica" charset="0"/>
                <a:cs typeface="Helvetica" charset="0"/>
                <a:sym typeface="Helvetica" charset="0"/>
              </a:rPr>
              <a:t>5800 (M1.8)</a:t>
            </a:r>
          </a:p>
          <a:p>
            <a:pPr eaLnBrk="1" hangingPunct="1"/>
            <a:r>
              <a:rPr lang="en-US" dirty="0" smtClean="0">
                <a:solidFill>
                  <a:srgbClr val="083AA5"/>
                </a:solidFill>
                <a:latin typeface="Helvetica" charset="0"/>
                <a:cs typeface="Helvetica" charset="0"/>
                <a:sym typeface="Helvetica" charset="0"/>
              </a:rPr>
              <a:t>6880 (C9.9)</a:t>
            </a:r>
          </a:p>
          <a:p>
            <a:pPr eaLnBrk="1" hangingPunct="1"/>
            <a:r>
              <a:rPr lang="en-US" dirty="0" smtClean="0">
                <a:solidFill>
                  <a:srgbClr val="083AA5"/>
                </a:solidFill>
                <a:latin typeface="Helvetica" charset="0"/>
                <a:cs typeface="Helvetica" charset="0"/>
                <a:sym typeface="Helvetica" charset="0"/>
              </a:rPr>
              <a:t>7080 (C4.2) incl. its unclassified follower</a:t>
            </a:r>
          </a:p>
          <a:p>
            <a:pPr eaLnBrk="1" hangingPunct="1"/>
            <a:r>
              <a:rPr lang="en-US" dirty="0" smtClean="0">
                <a:solidFill>
                  <a:srgbClr val="083AA5"/>
                </a:solidFill>
                <a:latin typeface="Helvetica" charset="0"/>
                <a:cs typeface="Helvetica" charset="0"/>
                <a:sym typeface="Helvetica" charset="0"/>
              </a:rPr>
              <a:t>7510 (C6.8)</a:t>
            </a:r>
          </a:p>
          <a:p>
            <a:pPr eaLnBrk="1" hangingPunct="1"/>
            <a:r>
              <a:rPr lang="en-US" dirty="0" smtClean="0">
                <a:solidFill>
                  <a:srgbClr val="083AA5"/>
                </a:solidFill>
                <a:latin typeface="Helvetica" charset="0"/>
                <a:cs typeface="Helvetica" charset="0"/>
                <a:sym typeface="Helvetica" charset="0"/>
              </a:rPr>
              <a:t>7790 (M1.0)</a:t>
            </a:r>
          </a:p>
          <a:p>
            <a:pPr eaLnBrk="1" hangingPunct="1"/>
            <a:endParaRPr lang="en-US" dirty="0" smtClean="0">
              <a:solidFill>
                <a:srgbClr val="083AA5"/>
              </a:solidFill>
              <a:latin typeface="Helvetica" charset="0"/>
              <a:cs typeface="Helvetica" charset="0"/>
              <a:sym typeface="Helvetica" charset="0"/>
            </a:endParaRPr>
          </a:p>
          <a:p>
            <a:pPr eaLnBrk="1" hangingPunct="1"/>
            <a:r>
              <a:rPr lang="en-US" dirty="0" smtClean="0">
                <a:solidFill>
                  <a:srgbClr val="083AA5"/>
                </a:solidFill>
                <a:latin typeface="Helvetica" charset="0"/>
                <a:cs typeface="Helvetica" charset="0"/>
                <a:sym typeface="Helvetica" charset="0"/>
              </a:rPr>
              <a:t>As mentioned before, a certain strength is necessary, but it is not the only condition: there must be a very fast rising phase.</a:t>
            </a:r>
          </a:p>
          <a:p>
            <a:pPr eaLnBrk="1" hangingPunct="1"/>
            <a:endParaRPr lang="en-US" dirty="0" smtClean="0">
              <a:latin typeface="Helvetica" charset="0"/>
              <a:cs typeface="Helvetica" charset="0"/>
              <a:sym typeface="Helvetica" charset="0"/>
            </a:endParaRPr>
          </a:p>
          <a:p>
            <a:pPr eaLnBrk="1" hangingPunct="1"/>
            <a:endParaRPr lang="en-US" sz="2200" dirty="0" smtClean="0">
              <a:latin typeface="Lucida Grande" charset="0"/>
              <a:sym typeface="Lucida Grande" charset="0"/>
            </a:endParaRPr>
          </a:p>
          <a:p>
            <a:pPr eaLnBrk="1" hangingPunct="1"/>
            <a:r>
              <a:rPr lang="en-US" dirty="0" smtClean="0">
                <a:latin typeface="Helvetica" charset="0"/>
                <a:cs typeface="Helvetica" charset="0"/>
                <a:sym typeface="Helvetica" charset="0"/>
              </a:rPr>
              <a:t>Page 2 shows a 1-hour subset of these three hours, between 13:30 and 14:30 UTC. According to GOES, this flare starts at 13:32 (which I cannot confirm), has its peak at 13:47, and "ends" (half-max?) at 13:50. This figure is shown in the full data resolution: gaps are filled relative to page 1, and the widths of the curves show the noise variation. It becomes obvious that the flare as shown in the short-wavelength channels is not smooth but has a structure, and that the flare consists of several parts (e.g. varying velocities in the rising phase). On the other hand, it does *not* contain a spacecraft rotation nor an eclipse, which helps a lot.</a:t>
            </a:r>
          </a:p>
          <a:p>
            <a:pPr eaLnBrk="1" hangingPunct="1"/>
            <a:endParaRPr lang="en-US" sz="2200" dirty="0" smtClean="0">
              <a:latin typeface="Lucida Grande" charset="0"/>
              <a:sym typeface="Lucida Grande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3066F-FE4D-41CF-8CC7-D0057160B5C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Inverted color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3066F-FE4D-41CF-8CC7-D0057160B5C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9D82B-4824-4A6D-8FD0-E888653397D0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4421C-6394-42DD-94E6-EA1CD7A950C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706583"/>
            <a:ext cx="5785658" cy="0"/>
          </a:xfrm>
          <a:prstGeom prst="line">
            <a:avLst/>
          </a:prstGeom>
          <a:ln w="53975">
            <a:gradFill>
              <a:gsLst>
                <a:gs pos="0">
                  <a:schemeClr val="tx2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3358342" y="6179128"/>
            <a:ext cx="5785658" cy="0"/>
          </a:xfrm>
          <a:prstGeom prst="line">
            <a:avLst/>
          </a:prstGeom>
          <a:ln w="539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oval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9D82B-4824-4A6D-8FD0-E888653397D0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4421C-6394-42DD-94E6-EA1CD7A95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9D82B-4824-4A6D-8FD0-E888653397D0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4421C-6394-42DD-94E6-EA1CD7A95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9D82B-4824-4A6D-8FD0-E888653397D0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4421C-6394-42DD-94E6-EA1CD7A950C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706583"/>
            <a:ext cx="5785658" cy="0"/>
          </a:xfrm>
          <a:prstGeom prst="line">
            <a:avLst/>
          </a:prstGeom>
          <a:ln w="53975">
            <a:gradFill>
              <a:gsLst>
                <a:gs pos="0">
                  <a:schemeClr val="tx2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3358342" y="6179128"/>
            <a:ext cx="5785658" cy="0"/>
          </a:xfrm>
          <a:prstGeom prst="line">
            <a:avLst/>
          </a:prstGeom>
          <a:ln w="539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oval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9D82B-4824-4A6D-8FD0-E888653397D0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4421C-6394-42DD-94E6-EA1CD7A950C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706583"/>
            <a:ext cx="5785658" cy="0"/>
          </a:xfrm>
          <a:prstGeom prst="line">
            <a:avLst/>
          </a:prstGeom>
          <a:ln w="53975">
            <a:gradFill>
              <a:gsLst>
                <a:gs pos="0">
                  <a:schemeClr val="tx2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3358342" y="6179128"/>
            <a:ext cx="5785658" cy="0"/>
          </a:xfrm>
          <a:prstGeom prst="line">
            <a:avLst/>
          </a:prstGeom>
          <a:ln w="539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oval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9D82B-4824-4A6D-8FD0-E888653397D0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4421C-6394-42DD-94E6-EA1CD7A950C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706583"/>
            <a:ext cx="5785658" cy="0"/>
          </a:xfrm>
          <a:prstGeom prst="line">
            <a:avLst/>
          </a:prstGeom>
          <a:ln w="53975">
            <a:gradFill>
              <a:gsLst>
                <a:gs pos="0">
                  <a:schemeClr val="tx2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3358342" y="6179128"/>
            <a:ext cx="5785658" cy="0"/>
          </a:xfrm>
          <a:prstGeom prst="line">
            <a:avLst/>
          </a:prstGeom>
          <a:ln w="539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oval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9D82B-4824-4A6D-8FD0-E888653397D0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4421C-6394-42DD-94E6-EA1CD7A950C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706583"/>
            <a:ext cx="5785658" cy="0"/>
          </a:xfrm>
          <a:prstGeom prst="line">
            <a:avLst/>
          </a:prstGeom>
          <a:ln w="53975">
            <a:gradFill>
              <a:gsLst>
                <a:gs pos="0">
                  <a:schemeClr val="tx2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3358342" y="6179128"/>
            <a:ext cx="5785658" cy="0"/>
          </a:xfrm>
          <a:prstGeom prst="line">
            <a:avLst/>
          </a:prstGeom>
          <a:ln w="539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oval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9D82B-4824-4A6D-8FD0-E888653397D0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4421C-6394-42DD-94E6-EA1CD7A95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9D82B-4824-4A6D-8FD0-E888653397D0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4421C-6394-42DD-94E6-EA1CD7A95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9D82B-4824-4A6D-8FD0-E888653397D0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4421C-6394-42DD-94E6-EA1CD7A95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9D82B-4824-4A6D-8FD0-E888653397D0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4421C-6394-42DD-94E6-EA1CD7A95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9D82B-4824-4A6D-8FD0-E888653397D0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4421C-6394-42DD-94E6-EA1CD7A95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7008" y="1286355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PROBA2 a Space Weather Monitor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83869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Matthew J West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ESWW10 - Nov 2013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 descr="C:\Users\mwest\Desktop\PROBA2 talk ESWW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467286"/>
            <a:ext cx="9144000" cy="11693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0" y="0"/>
            <a:ext cx="9144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600" b="1" dirty="0" smtClean="0">
                <a:solidFill>
                  <a:schemeClr val="tx2"/>
                </a:solidFill>
                <a:latin typeface="Verdana" pitchFamily="34" charset="0"/>
              </a:rPr>
              <a:t>Solar Activity</a:t>
            </a:r>
            <a:endParaRPr lang="en-GB" sz="2600" b="1" dirty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5370" y="807396"/>
            <a:ext cx="454893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can observe various forms of solar activity:</a:t>
            </a:r>
          </a:p>
          <a:p>
            <a:r>
              <a:rPr lang="en-US" dirty="0" smtClean="0"/>
              <a:t>Flares</a:t>
            </a:r>
          </a:p>
          <a:p>
            <a:r>
              <a:rPr lang="en-US" dirty="0" smtClean="0"/>
              <a:t>CMEs </a:t>
            </a:r>
          </a:p>
          <a:p>
            <a:r>
              <a:rPr lang="en-US" dirty="0" smtClean="0"/>
              <a:t>Prominence eruptions</a:t>
            </a:r>
          </a:p>
          <a:p>
            <a:r>
              <a:rPr lang="en-US" dirty="0" smtClean="0"/>
              <a:t>EIT Waves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0" y="0"/>
            <a:ext cx="74201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chemeClr val="tx2"/>
                </a:solidFill>
                <a:latin typeface="Verdana" pitchFamily="34" charset="0"/>
              </a:rPr>
              <a:t>Active Regions (Inverted colours)</a:t>
            </a:r>
            <a:endParaRPr lang="en-GB" sz="2800" b="1" dirty="0">
              <a:solidFill>
                <a:schemeClr val="tx2"/>
              </a:solidFill>
              <a:latin typeface="Verdana" pitchFamily="34" charset="0"/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237" y="870334"/>
            <a:ext cx="2838680" cy="283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7378" y="865741"/>
            <a:ext cx="2838680" cy="283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96847" y="865743"/>
            <a:ext cx="2838680" cy="283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6892" y="3774195"/>
            <a:ext cx="2838680" cy="283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7377" y="3774195"/>
            <a:ext cx="2838680" cy="283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96846" y="3772542"/>
            <a:ext cx="2838680" cy="283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-1" y="0"/>
            <a:ext cx="454281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Verdana" pitchFamily="34" charset="0"/>
              </a:rPr>
              <a:t>Discussion I</a:t>
            </a:r>
            <a:endParaRPr lang="en-GB" sz="4000" b="1" dirty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204" y="727699"/>
            <a:ext cx="8842559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PROBA2 is an effective Space Weather monitor.</a:t>
            </a:r>
          </a:p>
          <a:p>
            <a:endParaRPr lang="en-US" sz="2600" dirty="0" smtClean="0"/>
          </a:p>
          <a:p>
            <a:r>
              <a:rPr lang="en-US" sz="2600" dirty="0" smtClean="0"/>
              <a:t>Provides:</a:t>
            </a:r>
          </a:p>
          <a:p>
            <a:endParaRPr lang="en-US" sz="2600" dirty="0" smtClean="0"/>
          </a:p>
          <a:p>
            <a:r>
              <a:rPr lang="en-US" sz="2600" dirty="0" smtClean="0"/>
              <a:t>High </a:t>
            </a:r>
            <a:r>
              <a:rPr lang="en-US" sz="2600" dirty="0" smtClean="0"/>
              <a:t>cadence, Large view, </a:t>
            </a:r>
            <a:r>
              <a:rPr lang="en-US" sz="2600" dirty="0" smtClean="0"/>
              <a:t>EUV imaging (SWAP) </a:t>
            </a:r>
          </a:p>
          <a:p>
            <a:r>
              <a:rPr lang="en-US" sz="2600" dirty="0" smtClean="0"/>
              <a:t>	Prominence eruptions / CMEs</a:t>
            </a:r>
          </a:p>
          <a:p>
            <a:r>
              <a:rPr lang="en-US" sz="2600" dirty="0" smtClean="0"/>
              <a:t>	EUV Jets</a:t>
            </a:r>
          </a:p>
          <a:p>
            <a:r>
              <a:rPr lang="en-US" sz="2600" dirty="0" smtClean="0"/>
              <a:t>	Flares</a:t>
            </a:r>
          </a:p>
          <a:p>
            <a:r>
              <a:rPr lang="en-US" sz="2600" dirty="0" smtClean="0"/>
              <a:t>	ARs</a:t>
            </a:r>
          </a:p>
          <a:p>
            <a:endParaRPr lang="en-US" sz="2600" dirty="0" smtClean="0"/>
          </a:p>
          <a:p>
            <a:r>
              <a:rPr lang="en-US" sz="2600" dirty="0" smtClean="0"/>
              <a:t>High cadence Solar irradiance observations (LYRA)</a:t>
            </a:r>
          </a:p>
          <a:p>
            <a:r>
              <a:rPr lang="en-US" sz="2600" dirty="0" smtClean="0"/>
              <a:t>	Flares</a:t>
            </a:r>
          </a:p>
          <a:p>
            <a:r>
              <a:rPr lang="en-US" sz="2600" dirty="0" smtClean="0"/>
              <a:t>	Eruptions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-1" y="0"/>
            <a:ext cx="454281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Verdana" pitchFamily="34" charset="0"/>
              </a:rPr>
              <a:t>Discussion II</a:t>
            </a:r>
            <a:endParaRPr lang="en-GB" sz="4000" b="1" dirty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6188" y="826851"/>
            <a:ext cx="887718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Advantages of a small mission: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We can easily undertake special off pointing campaigns.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Useful for prominence, CME and comet tracking.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We can control the satellite from anywhere with an internet connection.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588" y="1829813"/>
            <a:ext cx="2762250" cy="2762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8575" y="1829813"/>
            <a:ext cx="2762250" cy="2762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30688" y="1829813"/>
            <a:ext cx="2762250" cy="2762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-1" y="0"/>
            <a:ext cx="454281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Verdana" pitchFamily="34" charset="0"/>
              </a:rPr>
              <a:t>Discussion III</a:t>
            </a:r>
            <a:endParaRPr lang="en-GB" sz="4000" b="1" dirty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6188" y="826851"/>
            <a:ext cx="887718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PROBA2 has two downlink stations:</a:t>
            </a:r>
          </a:p>
          <a:p>
            <a:r>
              <a:rPr lang="en-US" sz="2400" dirty="0" smtClean="0"/>
              <a:t>	REDU (Belgium) &amp; Svalbard.</a:t>
            </a:r>
          </a:p>
          <a:p>
            <a:r>
              <a:rPr lang="en-US" sz="2400" dirty="0" smtClean="0"/>
              <a:t>	We receive data every 2-3 hours.</a:t>
            </a:r>
          </a:p>
          <a:p>
            <a:endParaRPr lang="en-US" sz="2400" dirty="0" smtClean="0"/>
          </a:p>
          <a:p>
            <a:r>
              <a:rPr lang="en-US" sz="2400" dirty="0" smtClean="0"/>
              <a:t>Once the data reaches the ground -&gt; ~30 minutes to prep and output.</a:t>
            </a:r>
          </a:p>
          <a:p>
            <a:endParaRPr lang="en-US" sz="2400" dirty="0" smtClean="0"/>
          </a:p>
          <a:p>
            <a:r>
              <a:rPr lang="en-US" sz="2400" dirty="0" smtClean="0"/>
              <a:t>However, due to the low altitude polar sun sync orbit: 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We have eclipse seasons which interrupt signals and potentially miss events. 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Experience interference from SAA</a:t>
            </a:r>
          </a:p>
          <a:p>
            <a:endParaRPr lang="en-US" sz="2400" dirty="0" smtClean="0"/>
          </a:p>
          <a:p>
            <a:r>
              <a:rPr lang="en-US" sz="2400" dirty="0" smtClean="0"/>
              <a:t>Note, we attempt to use both events to study the atmosphere.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3385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www. http://proba2.oma.be/</a:t>
            </a:r>
            <a:endParaRPr lang="en-US" b="1" dirty="0"/>
          </a:p>
        </p:txBody>
      </p:sp>
      <p:pic>
        <p:nvPicPr>
          <p:cNvPr id="2050" name="Picture 2" descr="C:\Users\mwest\Desktop\Front p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674" y="759830"/>
            <a:ext cx="7932145" cy="53688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6"/>
          <p:cNvSpPr txBox="1">
            <a:spLocks noChangeArrowheads="1"/>
          </p:cNvSpPr>
          <p:nvPr/>
        </p:nvSpPr>
        <p:spPr bwMode="auto">
          <a:xfrm>
            <a:off x="379378" y="651752"/>
            <a:ext cx="8073957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For more information and to discuss the potential of PROBA2:</a:t>
            </a:r>
          </a:p>
          <a:p>
            <a:pPr algn="ctr"/>
            <a:endParaRPr lang="en-US" sz="4000" dirty="0" smtClean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40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Visit the </a:t>
            </a:r>
            <a:r>
              <a:rPr lang="en-US" sz="40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PROBA2 stand </a:t>
            </a:r>
            <a:r>
              <a:rPr lang="en-US" sz="40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at the ESWW Fair on </a:t>
            </a:r>
            <a:r>
              <a:rPr lang="en-US" sz="4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Wednesday 16:30</a:t>
            </a:r>
          </a:p>
          <a:p>
            <a:pPr algn="ctr"/>
            <a:endParaRPr lang="en-US" sz="4000" dirty="0" smtClean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40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</a:t>
            </a:r>
            <a:r>
              <a:rPr lang="en-US" sz="40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PROBA2 Splinter </a:t>
            </a:r>
            <a:r>
              <a:rPr lang="en-US" sz="40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Session on </a:t>
            </a:r>
            <a:r>
              <a:rPr lang="en-US" sz="4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Thursday 17:15-18:45 </a:t>
            </a:r>
            <a:endParaRPr lang="en-GB" sz="400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/>
          </p:cNvSpPr>
          <p:nvPr/>
        </p:nvSpPr>
        <p:spPr>
          <a:xfrm>
            <a:off x="503810" y="4408292"/>
            <a:ext cx="7833366" cy="1893887"/>
          </a:xfrm>
          <a:prstGeom prst="rect">
            <a:avLst/>
          </a:prstGeom>
        </p:spPr>
        <p:txBody>
          <a:bodyPr vert="horz" lIns="91440" tIns="45720" rIns="35717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Microsatellite in sun-synchronous orbit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Launched on November 2, 2009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725 km altitude ☀ Period: ≈100 min</a:t>
            </a: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Commanding and data processing at P2SC (ROB, Brussels).</a:t>
            </a: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Funded by ESA / SSA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0" y="0"/>
            <a:ext cx="31508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tx2"/>
                </a:solidFill>
                <a:latin typeface="Verdana" pitchFamily="34" charset="0"/>
              </a:rPr>
              <a:t>PROBA2</a:t>
            </a:r>
            <a:endParaRPr lang="en-GB" sz="4000" b="1" dirty="0">
              <a:solidFill>
                <a:schemeClr val="tx2"/>
              </a:solidFill>
              <a:latin typeface="Verdana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671808" y="830992"/>
            <a:ext cx="2638474" cy="3454137"/>
            <a:chOff x="6060813" y="830992"/>
            <a:chExt cx="2838450" cy="3790686"/>
          </a:xfrm>
        </p:grpSpPr>
        <p:pic>
          <p:nvPicPr>
            <p:cNvPr id="7" name="Picture 23"/>
            <p:cNvPicPr>
              <a:picLocks noChangeAspect="1" noChangeArrowheads="1"/>
            </p:cNvPicPr>
            <p:nvPr/>
          </p:nvPicPr>
          <p:blipFill>
            <a:blip r:embed="rId2" cstate="print"/>
            <a:srcRect l="12415" r="12640"/>
            <a:stretch>
              <a:fillRect/>
            </a:stretch>
          </p:blipFill>
          <p:spPr bwMode="auto">
            <a:xfrm>
              <a:off x="6060813" y="830992"/>
              <a:ext cx="2838450" cy="37893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>
              <a:spLocks/>
            </p:cNvSpPr>
            <p:nvPr/>
          </p:nvSpPr>
          <p:spPr bwMode="auto">
            <a:xfrm>
              <a:off x="6128498" y="4469278"/>
              <a:ext cx="660400" cy="1524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 defTabSz="320675"/>
              <a:r>
                <a:rPr lang="en-US" sz="1000" b="0" dirty="0">
                  <a:solidFill>
                    <a:srgbClr val="FCFFFF"/>
                  </a:solidFill>
                  <a:latin typeface="Gill Sans Light" charset="0"/>
                  <a:sym typeface="Gill Sans Light" charset="0"/>
                </a:rPr>
                <a:t>Movie: ESA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4754" y="860617"/>
            <a:ext cx="68400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PROBA2 originally an ESA technology mission.</a:t>
            </a: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Currently a scientific instrument and space weather tool.</a:t>
            </a: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PROBA2 - 4 innovative instruments</a:t>
            </a:r>
            <a:endParaRPr lang="en-GB" sz="3200" b="1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7" descr="PROBA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5340" y="1970089"/>
            <a:ext cx="5079280" cy="285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Group 21"/>
          <p:cNvGrpSpPr/>
          <p:nvPr/>
        </p:nvGrpSpPr>
        <p:grpSpPr>
          <a:xfrm>
            <a:off x="125506" y="1817443"/>
            <a:ext cx="9018494" cy="4314094"/>
            <a:chOff x="125506" y="1817443"/>
            <a:chExt cx="9018494" cy="4314094"/>
          </a:xfrm>
        </p:grpSpPr>
        <p:sp>
          <p:nvSpPr>
            <p:cNvPr id="8" name="Rectangle 9"/>
            <p:cNvSpPr>
              <a:spLocks/>
            </p:cNvSpPr>
            <p:nvPr/>
          </p:nvSpPr>
          <p:spPr bwMode="auto">
            <a:xfrm>
              <a:off x="319024" y="1817443"/>
              <a:ext cx="1509775" cy="83099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 defTabSz="320675"/>
              <a:r>
                <a:rPr lang="en-US" dirty="0" smtClean="0">
                  <a:solidFill>
                    <a:schemeClr val="accent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Large Yield Radiometer (</a:t>
              </a:r>
              <a:r>
                <a:rPr lang="en-US" b="1" dirty="0" smtClean="0">
                  <a:solidFill>
                    <a:schemeClr val="accent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LYRA</a:t>
              </a:r>
              <a:r>
                <a:rPr lang="en-US" dirty="0" smtClean="0">
                  <a:solidFill>
                    <a:schemeClr val="accent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)</a:t>
              </a:r>
              <a:endParaRPr lang="en-US" dirty="0">
                <a:solidFill>
                  <a:schemeClr val="accent2"/>
                </a:solidFill>
                <a:latin typeface="Gill Sans Light" charset="0"/>
                <a:sym typeface="Gill Sans Light" charset="0"/>
              </a:endParaRPr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1775012" y="2420470"/>
              <a:ext cx="2635622" cy="1156447"/>
            </a:xfrm>
            <a:prstGeom prst="line">
              <a:avLst/>
            </a:prstGeom>
            <a:noFill/>
            <a:ln w="50800">
              <a:solidFill>
                <a:schemeClr val="accent2">
                  <a:lumMod val="75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Rectangle 9"/>
            <p:cNvSpPr>
              <a:spLocks/>
            </p:cNvSpPr>
            <p:nvPr/>
          </p:nvSpPr>
          <p:spPr bwMode="auto">
            <a:xfrm>
              <a:off x="170330" y="3176958"/>
              <a:ext cx="1649504" cy="166199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 defTabSz="320675"/>
              <a:r>
                <a:rPr lang="en-US" dirty="0" smtClean="0">
                  <a:solidFill>
                    <a:schemeClr val="accent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Sun Watcher using APS &amp; Image Processing (</a:t>
              </a:r>
              <a:r>
                <a:rPr lang="en-US" b="1" dirty="0" smtClean="0">
                  <a:solidFill>
                    <a:schemeClr val="accent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SWAP</a:t>
              </a:r>
              <a:r>
                <a:rPr lang="en-US" dirty="0" smtClean="0">
                  <a:solidFill>
                    <a:schemeClr val="accent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, an EUV imager)</a:t>
              </a:r>
              <a:endParaRPr lang="en-US" dirty="0">
                <a:solidFill>
                  <a:schemeClr val="accent2"/>
                </a:solidFill>
                <a:latin typeface="Gill Sans Light" charset="0"/>
                <a:sym typeface="Gill Sans Light" charset="0"/>
              </a:endParaRPr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 flipV="1">
              <a:off x="1846729" y="4016187"/>
              <a:ext cx="2626659" cy="259978"/>
            </a:xfrm>
            <a:prstGeom prst="line">
              <a:avLst/>
            </a:prstGeom>
            <a:noFill/>
            <a:ln w="50800">
              <a:solidFill>
                <a:schemeClr val="accent2">
                  <a:lumMod val="75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Rectangle 9"/>
            <p:cNvSpPr>
              <a:spLocks/>
            </p:cNvSpPr>
            <p:nvPr/>
          </p:nvSpPr>
          <p:spPr bwMode="auto">
            <a:xfrm>
              <a:off x="125506" y="5792983"/>
              <a:ext cx="9018494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defTabSz="320675"/>
              <a:r>
                <a:rPr lang="en-US" sz="2200" dirty="0" smtClean="0">
                  <a:solidFill>
                    <a:schemeClr val="accent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Two instruments to monitor solar activity – operated from P2SC Belgium</a:t>
              </a:r>
              <a:endParaRPr lang="en-US" sz="2200" dirty="0">
                <a:solidFill>
                  <a:schemeClr val="accent2"/>
                </a:solidFill>
                <a:latin typeface="Gill Sans Light" charset="0"/>
                <a:sym typeface="Gill Sans Light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34470" y="1929956"/>
            <a:ext cx="9009530" cy="3700542"/>
            <a:chOff x="134470" y="1929956"/>
            <a:chExt cx="9009530" cy="3700542"/>
          </a:xfrm>
        </p:grpSpPr>
        <p:sp>
          <p:nvSpPr>
            <p:cNvPr id="13" name="Rectangle 9"/>
            <p:cNvSpPr>
              <a:spLocks/>
            </p:cNvSpPr>
            <p:nvPr/>
          </p:nvSpPr>
          <p:spPr bwMode="auto">
            <a:xfrm>
              <a:off x="7284600" y="3713933"/>
              <a:ext cx="1509775" cy="11079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 defTabSz="320675"/>
              <a:r>
                <a:rPr lang="en-US" dirty="0" smtClean="0">
                  <a:solidFill>
                    <a:srgbClr val="7030A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The Dual segmented Langmuir probe (</a:t>
              </a:r>
              <a:r>
                <a:rPr lang="en-US" b="1" dirty="0" smtClean="0">
                  <a:solidFill>
                    <a:srgbClr val="7030A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DSLP</a:t>
              </a:r>
              <a:r>
                <a:rPr lang="en-US" dirty="0" smtClean="0">
                  <a:solidFill>
                    <a:srgbClr val="7030A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)</a:t>
              </a:r>
              <a:endParaRPr lang="en-US" dirty="0">
                <a:solidFill>
                  <a:srgbClr val="7030A0"/>
                </a:solidFill>
                <a:latin typeface="Gill Sans Light" charset="0"/>
                <a:sym typeface="Gill Sans Light" charset="0"/>
              </a:endParaRPr>
            </a:p>
          </p:txBody>
        </p:sp>
        <p:sp>
          <p:nvSpPr>
            <p:cNvPr id="14" name="Rectangle 9"/>
            <p:cNvSpPr>
              <a:spLocks/>
            </p:cNvSpPr>
            <p:nvPr/>
          </p:nvSpPr>
          <p:spPr bwMode="auto">
            <a:xfrm>
              <a:off x="7320459" y="1929956"/>
              <a:ext cx="1509775" cy="11079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 defTabSz="320675"/>
              <a:r>
                <a:rPr lang="en-US" dirty="0" smtClean="0">
                  <a:solidFill>
                    <a:srgbClr val="7030A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Thermal Plasma Measurement Unit (</a:t>
              </a:r>
              <a:r>
                <a:rPr lang="en-US" b="1" dirty="0" smtClean="0">
                  <a:solidFill>
                    <a:srgbClr val="7030A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TPMU</a:t>
              </a:r>
              <a:r>
                <a:rPr lang="en-US" dirty="0" smtClean="0">
                  <a:solidFill>
                    <a:srgbClr val="7030A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)</a:t>
              </a:r>
              <a:endParaRPr lang="en-US" dirty="0">
                <a:solidFill>
                  <a:srgbClr val="7030A0"/>
                </a:solidFill>
                <a:latin typeface="Gill Sans Light" charset="0"/>
                <a:sym typeface="Gill Sans Light" charset="0"/>
              </a:endParaRPr>
            </a:p>
          </p:txBody>
        </p:sp>
        <p:sp>
          <p:nvSpPr>
            <p:cNvPr id="17" name="Rectangle 9"/>
            <p:cNvSpPr>
              <a:spLocks/>
            </p:cNvSpPr>
            <p:nvPr/>
          </p:nvSpPr>
          <p:spPr bwMode="auto">
            <a:xfrm>
              <a:off x="134470" y="4953390"/>
              <a:ext cx="9009530" cy="6771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defTabSz="320675"/>
              <a:r>
                <a:rPr lang="en-US" sz="2200" dirty="0" smtClean="0">
                  <a:solidFill>
                    <a:srgbClr val="7030A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Two particle detectors to monitor the plasma environment of the spacecraft.</a:t>
              </a:r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 flipH="1" flipV="1">
              <a:off x="5665694" y="2958352"/>
              <a:ext cx="1649504" cy="1174374"/>
            </a:xfrm>
            <a:prstGeom prst="line">
              <a:avLst/>
            </a:prstGeom>
            <a:noFill/>
            <a:ln w="50800">
              <a:solidFill>
                <a:srgbClr val="7030A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 flipH="1">
              <a:off x="5549153" y="4607859"/>
              <a:ext cx="1703294" cy="143436"/>
            </a:xfrm>
            <a:prstGeom prst="line">
              <a:avLst/>
            </a:prstGeom>
            <a:noFill/>
            <a:ln w="50800">
              <a:solidFill>
                <a:srgbClr val="7030A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1"/>
            <p:cNvSpPr>
              <a:spLocks noChangeShapeType="1"/>
            </p:cNvSpPr>
            <p:nvPr/>
          </p:nvSpPr>
          <p:spPr bwMode="auto">
            <a:xfrm flipH="1">
              <a:off x="5360894" y="2339788"/>
              <a:ext cx="1981200" cy="412377"/>
            </a:xfrm>
            <a:prstGeom prst="line">
              <a:avLst/>
            </a:prstGeom>
            <a:noFill/>
            <a:ln w="50800">
              <a:solidFill>
                <a:srgbClr val="7030A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2sc-s2.oma.be/swap/data/qlviewer/2013/11/14/swap_02084928701905_2a39b69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8284" y="1185816"/>
            <a:ext cx="3904361" cy="3904362"/>
          </a:xfrm>
          <a:prstGeom prst="rect">
            <a:avLst/>
          </a:prstGeom>
          <a:noFill/>
        </p:spPr>
      </p:pic>
      <p:sp>
        <p:nvSpPr>
          <p:cNvPr id="3" name="Rectangle 3"/>
          <p:cNvSpPr txBox="1">
            <a:spLocks/>
          </p:cNvSpPr>
          <p:nvPr/>
        </p:nvSpPr>
        <p:spPr>
          <a:xfrm>
            <a:off x="0" y="5262193"/>
            <a:ext cx="9144000" cy="1111716"/>
          </a:xfrm>
          <a:prstGeom prst="rect">
            <a:avLst/>
          </a:prstGeom>
        </p:spPr>
        <p:txBody>
          <a:bodyPr vert="horz" lIns="91440" tIns="45720" rIns="35717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Exercise in miniaturization: off-axis Ritchey-Chrétien scheme.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Observes the 1 million degree corona in EUV light</a:t>
            </a: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251003" y="1147479"/>
            <a:ext cx="4661643" cy="3962399"/>
            <a:chOff x="0" y="0"/>
            <a:chExt cx="3600" cy="3424"/>
          </a:xfrm>
        </p:grpSpPr>
        <p:pic>
          <p:nvPicPr>
            <p:cNvPr id="5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" y="40"/>
              <a:ext cx="3520" cy="33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6" name="Picture 7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3600" cy="34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15429" y="4481418"/>
            <a:ext cx="858837" cy="493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SWAP – EUV Imager</a:t>
            </a:r>
            <a:endParaRPr lang="en-GB" sz="3200" b="1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6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LYRA – Large Yield Radiometer</a:t>
            </a:r>
            <a:endParaRPr lang="en-GB" sz="3200" b="1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92071" y="753035"/>
            <a:ext cx="5199528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LYRA monitors the solar irradiance in four UV pass-bands. </a:t>
            </a:r>
          </a:p>
          <a:p>
            <a:endParaRPr lang="en-US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Chosen for their relevance to solar physics,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aeronomy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and Space Weather:</a:t>
            </a:r>
          </a:p>
          <a:p>
            <a:r>
              <a:rPr lang="en-GB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</a:p>
          <a:p>
            <a:r>
              <a:rPr lang="en-GB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en-GB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Lyman-α</a:t>
            </a: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channel </a:t>
            </a:r>
            <a:r>
              <a:rPr lang="en-GB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(120-123 nm)</a:t>
            </a:r>
          </a:p>
          <a:p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en-GB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Herzberg continuum </a:t>
            </a: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channel </a:t>
            </a:r>
            <a:r>
              <a:rPr lang="en-GB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(190-222 nm )</a:t>
            </a:r>
          </a:p>
          <a:p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en-GB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Aluminium filter </a:t>
            </a: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channel </a:t>
            </a:r>
            <a:r>
              <a:rPr lang="en-GB" sz="1600" dirty="0" smtClean="0">
                <a:solidFill>
                  <a:srgbClr val="80808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(17-80 nm + a 	contribution below 5 nm), including strong 	He II at 30.4 nm</a:t>
            </a:r>
          </a:p>
          <a:p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Zirconium filter </a:t>
            </a: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channel </a:t>
            </a:r>
            <a:r>
              <a:rPr lang="en-GB" sz="1600" dirty="0" smtClean="0">
                <a:solidFill>
                  <a:srgbClr val="80808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(6-20 nm + a 	contribution below 2 nm), rejecting He II.</a:t>
            </a:r>
          </a:p>
          <a:p>
            <a:endParaRPr lang="en-US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Providing time series of solar irradiance with a very high sampling cadence (up to 100 Hz). </a:t>
            </a:r>
          </a:p>
          <a:p>
            <a:endParaRPr lang="en-US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wavelengths are complimentary to GOES/EUVS, SDO/EVE, SOHO/SEM etc.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74" y="820457"/>
            <a:ext cx="3738284" cy="5266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719138" y="2192357"/>
            <a:ext cx="7874000" cy="1983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Verdana" pitchFamily="34" charset="0"/>
              </a:rPr>
              <a:t>PROBA2 as a Space Weather Monitor</a:t>
            </a:r>
          </a:p>
          <a:p>
            <a:pPr algn="ctr"/>
            <a:endParaRPr lang="en-US" sz="4000" b="1" dirty="0" smtClean="0">
              <a:solidFill>
                <a:schemeClr val="tx2"/>
              </a:solidFill>
              <a:latin typeface="Verdana" pitchFamily="34" charset="0"/>
            </a:endParaRPr>
          </a:p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Verdana" pitchFamily="34" charset="0"/>
              </a:rPr>
              <a:t>&amp;</a:t>
            </a:r>
          </a:p>
          <a:p>
            <a:pPr algn="ctr"/>
            <a:endParaRPr lang="en-US" sz="4000" b="1" dirty="0" smtClean="0">
              <a:solidFill>
                <a:schemeClr val="tx2"/>
              </a:solidFill>
              <a:latin typeface="Verdana" pitchFamily="34" charset="0"/>
            </a:endParaRPr>
          </a:p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Verdana" pitchFamily="34" charset="0"/>
              </a:rPr>
              <a:t>Observing the sources of Space Weather</a:t>
            </a:r>
            <a:endParaRPr lang="en-US" sz="4000" b="1" dirty="0">
              <a:solidFill>
                <a:schemeClr val="tx2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0" y="0"/>
            <a:ext cx="67865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chemeClr val="tx2"/>
                </a:solidFill>
                <a:latin typeface="Verdana" pitchFamily="34" charset="0"/>
              </a:rPr>
              <a:t>Observing Flares I</a:t>
            </a:r>
            <a:endParaRPr lang="en-GB" sz="2800" b="1" dirty="0">
              <a:solidFill>
                <a:schemeClr val="tx2"/>
              </a:solidFill>
              <a:latin typeface="Verdana" pitchFamily="34" charset="0"/>
            </a:endParaRPr>
          </a:p>
        </p:txBody>
      </p:sp>
      <p:pic>
        <p:nvPicPr>
          <p:cNvPr id="14" name="Picture 2" descr="C:\Users\mwest\Desktop\Meterological meeting\24proba2SWAP_M12_13Jun_annotat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677" y="927977"/>
            <a:ext cx="3332737" cy="333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C:\Users\mwest\Desktop\Meterological meeting\24proba2LYRA_M12_13Ju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7708" y="875490"/>
            <a:ext cx="5576321" cy="349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150778" y="4482357"/>
            <a:ext cx="882785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13</a:t>
            </a:r>
            <a:r>
              <a:rPr lang="en-US" sz="2400" baseline="30000" dirty="0">
                <a:latin typeface="Tahoma" pitchFamily="34" charset="0"/>
                <a:ea typeface="Tahoma" pitchFamily="34" charset="0"/>
                <a:cs typeface="Tahoma" pitchFamily="34" charset="0"/>
              </a:rPr>
              <a:t>th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Jun 2012, at 11:29 UT, an M1.2 flare occurred in AR11504</a:t>
            </a:r>
          </a:p>
          <a:p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Useful for observing the sources of space weather.</a:t>
            </a:r>
            <a:endParaRPr lang="fr-BE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Rectangle 9"/>
          <p:cNvSpPr>
            <a:spLocks/>
          </p:cNvSpPr>
          <p:nvPr/>
        </p:nvSpPr>
        <p:spPr bwMode="auto">
          <a:xfrm>
            <a:off x="3724985" y="1045994"/>
            <a:ext cx="596900" cy="274638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defTabSz="320675"/>
            <a:r>
              <a:rPr lang="en-US" dirty="0">
                <a:solidFill>
                  <a:srgbClr val="0000FF"/>
                </a:solidFill>
                <a:latin typeface="Gill Sans Light" charset="0"/>
                <a:sym typeface="Gill Sans Light" charset="0"/>
              </a:rPr>
              <a:t>LYRA</a:t>
            </a:r>
          </a:p>
        </p:txBody>
      </p:sp>
      <p:sp>
        <p:nvSpPr>
          <p:cNvPr id="18" name="Rectangle 6"/>
          <p:cNvSpPr>
            <a:spLocks/>
          </p:cNvSpPr>
          <p:nvPr/>
        </p:nvSpPr>
        <p:spPr bwMode="auto">
          <a:xfrm>
            <a:off x="2653152" y="1012487"/>
            <a:ext cx="673100" cy="274638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defTabSz="320675"/>
            <a:r>
              <a:rPr lang="en-US" dirty="0">
                <a:solidFill>
                  <a:srgbClr val="0000FF"/>
                </a:solidFill>
                <a:latin typeface="Gill Sans Light" charset="0"/>
                <a:sym typeface="Gill Sans Light" charset="0"/>
              </a:rPr>
              <a:t>SWAP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/>
          </p:cNvSpPr>
          <p:nvPr/>
        </p:nvSpPr>
        <p:spPr>
          <a:xfrm>
            <a:off x="126460" y="5029201"/>
            <a:ext cx="8881353" cy="1196502"/>
          </a:xfrm>
          <a:prstGeom prst="rect">
            <a:avLst/>
          </a:prstGeom>
        </p:spPr>
        <p:txBody>
          <a:bodyPr vert="horz" lIns="91440" tIns="45720" rIns="35717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  <a:sym typeface="Gill Sans" charset="0"/>
              </a:rPr>
              <a:t>L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Gill Sans" charset="0"/>
              </a:rPr>
              <a:t>imited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Gill Sans" charset="0"/>
              </a:rPr>
              <a:t> blooming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due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to CMOS detector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Nominal cadence of ~2 min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Max cadence ~18 sec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465138" y="1058863"/>
            <a:ext cx="3946525" cy="3946525"/>
            <a:chOff x="-40" y="-40"/>
            <a:chExt cx="3536" cy="3536"/>
          </a:xfrm>
        </p:grpSpPr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-40" y="-40"/>
              <a:ext cx="3536" cy="3536"/>
              <a:chOff x="0" y="0"/>
              <a:chExt cx="3536" cy="3536"/>
            </a:xfrm>
          </p:grpSpPr>
          <p:pic>
            <p:nvPicPr>
              <p:cNvPr id="16" name="Picture 1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10153" t="18213" r="48891" b="40833"/>
              <a:stretch>
                <a:fillRect/>
              </a:stretch>
            </p:blipFill>
            <p:spPr bwMode="auto">
              <a:xfrm>
                <a:off x="40" y="40"/>
                <a:ext cx="3456" cy="345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17" name="Picture 14"/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0"/>
                <a:ext cx="3536" cy="353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</p:grpSp>
        <p:sp>
          <p:nvSpPr>
            <p:cNvPr id="14" name="Rectangle 15"/>
            <p:cNvSpPr>
              <a:spLocks/>
            </p:cNvSpPr>
            <p:nvPr/>
          </p:nvSpPr>
          <p:spPr bwMode="auto">
            <a:xfrm>
              <a:off x="-22" y="92"/>
              <a:ext cx="1784" cy="2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 defTabSz="320675"/>
              <a:r>
                <a:rPr lang="en-US" sz="1700" b="0">
                  <a:solidFill>
                    <a:srgbClr val="FFFFFF"/>
                  </a:solidFill>
                  <a:latin typeface="Gill Sans Light" charset="0"/>
                  <a:sym typeface="Gill Sans Light" charset="0"/>
                </a:rPr>
                <a:t>2010 02 07 00:14:00</a:t>
              </a:r>
            </a:p>
          </p:txBody>
        </p:sp>
        <p:sp>
          <p:nvSpPr>
            <p:cNvPr id="15" name="Rectangle 16"/>
            <p:cNvSpPr>
              <a:spLocks/>
            </p:cNvSpPr>
            <p:nvPr/>
          </p:nvSpPr>
          <p:spPr bwMode="auto">
            <a:xfrm>
              <a:off x="2677" y="3172"/>
              <a:ext cx="655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 defTabSz="320675"/>
              <a:r>
                <a:rPr lang="en-US" sz="1700">
                  <a:solidFill>
                    <a:srgbClr val="FFFFFF"/>
                  </a:solidFill>
                  <a:latin typeface="Gill Sans" charset="0"/>
                  <a:sym typeface="Gill Sans" charset="0"/>
                </a:rPr>
                <a:t>EUVI-A</a:t>
              </a:r>
            </a:p>
          </p:txBody>
        </p:sp>
      </p:grp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4" cstate="print"/>
          <a:srcRect l="7227" t="19531" r="59570" b="47266"/>
          <a:stretch>
            <a:fillRect/>
          </a:stretch>
        </p:blipFill>
        <p:spPr bwMode="auto">
          <a:xfrm>
            <a:off x="2759075" y="1165225"/>
            <a:ext cx="1519238" cy="1519238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19" name="Rectangle 18"/>
          <p:cNvSpPr>
            <a:spLocks/>
          </p:cNvSpPr>
          <p:nvPr/>
        </p:nvSpPr>
        <p:spPr bwMode="auto">
          <a:xfrm>
            <a:off x="2768600" y="1182688"/>
            <a:ext cx="414338" cy="198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defTabSz="320675"/>
            <a:r>
              <a:rPr lang="en-US" sz="1300" b="0">
                <a:solidFill>
                  <a:srgbClr val="FFFFFF"/>
                </a:solidFill>
                <a:latin typeface="Gill Sans Light" charset="0"/>
                <a:sym typeface="Gill Sans Light" charset="0"/>
              </a:rPr>
              <a:t>02:40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4799528" y="1058863"/>
            <a:ext cx="3946525" cy="3946525"/>
            <a:chOff x="4595240" y="1058863"/>
            <a:chExt cx="3946525" cy="3946525"/>
          </a:xfrm>
        </p:grpSpPr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595240" y="1058863"/>
              <a:ext cx="3946525" cy="3946525"/>
              <a:chOff x="-40" y="-40"/>
              <a:chExt cx="3536" cy="3536"/>
            </a:xfrm>
          </p:grpSpPr>
          <p:grpSp>
            <p:nvGrpSpPr>
              <p:cNvPr id="7" name="Group 5"/>
              <p:cNvGrpSpPr>
                <a:grpSpLocks/>
              </p:cNvGrpSpPr>
              <p:nvPr/>
            </p:nvGrpSpPr>
            <p:grpSpPr bwMode="auto">
              <a:xfrm>
                <a:off x="-40" y="-40"/>
                <a:ext cx="3536" cy="3536"/>
                <a:chOff x="0" y="0"/>
                <a:chExt cx="3536" cy="3536"/>
              </a:xfrm>
            </p:grpSpPr>
            <p:pic>
              <p:nvPicPr>
                <p:cNvPr id="10" name="Picture 6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11914" t="13379" r="45898" b="44434"/>
                <a:stretch>
                  <a:fillRect/>
                </a:stretch>
              </p:blipFill>
              <p:spPr bwMode="auto">
                <a:xfrm>
                  <a:off x="40" y="40"/>
                  <a:ext cx="3456" cy="345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" name="Picture 7"/>
                <p:cNvPicPr>
                  <a:picLocks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536" cy="353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8" name="Rectangle 8"/>
              <p:cNvSpPr>
                <a:spLocks/>
              </p:cNvSpPr>
              <p:nvPr/>
            </p:nvSpPr>
            <p:spPr bwMode="auto">
              <a:xfrm>
                <a:off x="3" y="108"/>
                <a:ext cx="1783" cy="23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320675"/>
                <a:r>
                  <a:rPr lang="en-US" sz="1700" b="0">
                    <a:solidFill>
                      <a:srgbClr val="FFFFFF"/>
                    </a:solidFill>
                    <a:latin typeface="Gill Sans Light" charset="0"/>
                    <a:sym typeface="Gill Sans Light" charset="0"/>
                  </a:rPr>
                  <a:t>2010 02 07 00:14:15</a:t>
                </a:r>
              </a:p>
            </p:txBody>
          </p:sp>
          <p:pic>
            <p:nvPicPr>
              <p:cNvPr id="9" name="Picture 9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940" y="2932"/>
                <a:ext cx="456" cy="45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</p:grpSp>
        <p:pic>
          <p:nvPicPr>
            <p:cNvPr id="20" name="Picture 19"/>
            <p:cNvPicPr>
              <a:picLocks noChangeAspect="1" noChangeArrowheads="1"/>
            </p:cNvPicPr>
            <p:nvPr/>
          </p:nvPicPr>
          <p:blipFill>
            <a:blip r:embed="rId7" cstate="print"/>
            <a:srcRect l="32813" t="25195" r="50586" b="58203"/>
            <a:stretch>
              <a:fillRect/>
            </a:stretch>
          </p:blipFill>
          <p:spPr bwMode="auto">
            <a:xfrm>
              <a:off x="6877050" y="1157288"/>
              <a:ext cx="1517650" cy="1517650"/>
            </a:xfrm>
            <a:prstGeom prst="rect">
              <a:avLst/>
            </a:prstGeom>
            <a:noFill/>
            <a:ln w="12700">
              <a:solidFill>
                <a:srgbClr val="FFFFFF"/>
              </a:solidFill>
              <a:miter lim="800000"/>
              <a:headEnd/>
              <a:tailEnd/>
            </a:ln>
          </p:spPr>
        </p:pic>
        <p:sp>
          <p:nvSpPr>
            <p:cNvPr id="21" name="Rectangle 20"/>
            <p:cNvSpPr>
              <a:spLocks/>
            </p:cNvSpPr>
            <p:nvPr/>
          </p:nvSpPr>
          <p:spPr bwMode="auto">
            <a:xfrm>
              <a:off x="6883400" y="1182688"/>
              <a:ext cx="414338" cy="1984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 defTabSz="320675"/>
              <a:r>
                <a:rPr lang="en-US" sz="1300" b="0">
                  <a:solidFill>
                    <a:srgbClr val="FFFFFF"/>
                  </a:solidFill>
                  <a:latin typeface="Gill Sans Light" charset="0"/>
                  <a:sym typeface="Gill Sans Light" charset="0"/>
                </a:rPr>
                <a:t>02:44</a:t>
              </a:r>
            </a:p>
          </p:txBody>
        </p:sp>
      </p:grp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0" y="1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700" b="1" dirty="0" smtClean="0">
                <a:solidFill>
                  <a:schemeClr val="tx2"/>
                </a:solidFill>
                <a:latin typeface="Verdana" pitchFamily="34" charset="0"/>
              </a:rPr>
              <a:t>Observing Flares II – SWAP Limited Blooming</a:t>
            </a:r>
            <a:endParaRPr lang="en-GB" sz="2700" b="1" dirty="0">
              <a:solidFill>
                <a:schemeClr val="tx2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/>
          </p:cNvSpPr>
          <p:nvPr/>
        </p:nvSpPr>
        <p:spPr bwMode="auto">
          <a:xfrm>
            <a:off x="4679216" y="1105356"/>
            <a:ext cx="4104861" cy="2260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320675"/>
            <a:r>
              <a:rPr lang="en-US" sz="2500" dirty="0" smtClean="0">
                <a:latin typeface="Gill Sans Light" charset="0"/>
                <a:sym typeface="Gill Sans Light" charset="0"/>
              </a:rPr>
              <a:t>Nominal </a:t>
            </a:r>
            <a:r>
              <a:rPr lang="en-US" sz="2500" b="0" dirty="0" smtClean="0">
                <a:solidFill>
                  <a:schemeClr val="tx1"/>
                </a:solidFill>
                <a:latin typeface="Gill Sans Light" charset="0"/>
                <a:sym typeface="Gill Sans Light" charset="0"/>
              </a:rPr>
              <a:t>temporal </a:t>
            </a:r>
            <a:r>
              <a:rPr lang="en-US" sz="2500" b="0" dirty="0">
                <a:solidFill>
                  <a:schemeClr val="tx1"/>
                </a:solidFill>
                <a:latin typeface="Gill Sans Light" charset="0"/>
                <a:sym typeface="Gill Sans Light" charset="0"/>
              </a:rPr>
              <a:t>resolution </a:t>
            </a:r>
            <a:r>
              <a:rPr lang="en-US" sz="2500" dirty="0" smtClean="0">
                <a:latin typeface="Gill Sans Light" charset="0"/>
                <a:sym typeface="Gill Sans Light" charset="0"/>
              </a:rPr>
              <a:t>of</a:t>
            </a:r>
            <a:r>
              <a:rPr lang="en-US" sz="2500" b="0" dirty="0" smtClean="0">
                <a:solidFill>
                  <a:schemeClr val="tx1"/>
                </a:solidFill>
                <a:latin typeface="Gill Sans Light" charset="0"/>
                <a:sym typeface="Gill Sans Light" charset="0"/>
              </a:rPr>
              <a:t> </a:t>
            </a:r>
            <a:r>
              <a:rPr lang="en-US" sz="2500" dirty="0" smtClean="0">
                <a:latin typeface="Gill Sans Light" charset="0"/>
                <a:sym typeface="Gill Sans Light" charset="0"/>
              </a:rPr>
              <a:t>20 Hz</a:t>
            </a:r>
          </a:p>
          <a:p>
            <a:pPr defTabSz="320675"/>
            <a:endParaRPr lang="en-US" sz="2500" b="0" dirty="0" smtClean="0">
              <a:solidFill>
                <a:schemeClr val="tx1"/>
              </a:solidFill>
              <a:latin typeface="Gill Sans Light" charset="0"/>
              <a:sym typeface="Gill Sans Light" charset="0"/>
            </a:endParaRPr>
          </a:p>
          <a:p>
            <a:pPr defTabSz="320675"/>
            <a:r>
              <a:rPr lang="en-US" sz="2500" dirty="0" smtClean="0">
                <a:latin typeface="Gill Sans Light" charset="0"/>
                <a:sym typeface="Gill Sans Light" charset="0"/>
              </a:rPr>
              <a:t>Maximum temporal resolution of 100 Hz</a:t>
            </a:r>
            <a:endParaRPr lang="en-US" sz="2500" b="0" dirty="0">
              <a:solidFill>
                <a:schemeClr val="tx1"/>
              </a:solidFill>
              <a:latin typeface="Gill Sans Light" charset="0"/>
              <a:sym typeface="Gill Sans Light" charset="0"/>
            </a:endParaRPr>
          </a:p>
        </p:txBody>
      </p:sp>
      <p:sp>
        <p:nvSpPr>
          <p:cNvPr id="7" name="Rectangle 10"/>
          <p:cNvSpPr>
            <a:spLocks/>
          </p:cNvSpPr>
          <p:nvPr/>
        </p:nvSpPr>
        <p:spPr bwMode="auto">
          <a:xfrm>
            <a:off x="831878" y="3727157"/>
            <a:ext cx="1684337" cy="258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defTabSz="320675"/>
            <a:r>
              <a:rPr lang="en-US" sz="1700" b="0" i="1" dirty="0">
                <a:solidFill>
                  <a:schemeClr val="tx1"/>
                </a:solidFill>
                <a:latin typeface="Gill Sans Light" charset="0"/>
                <a:sym typeface="Gill Sans Light" charset="0"/>
              </a:rPr>
              <a:t>M-flare 20 Jan 10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0" y="77824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chemeClr val="tx2"/>
                </a:solidFill>
                <a:latin typeface="Verdana" pitchFamily="34" charset="0"/>
              </a:rPr>
              <a:t>Observing Flares III – LYRA High Resolution</a:t>
            </a:r>
            <a:endParaRPr lang="en-GB" sz="2800" b="1" dirty="0">
              <a:solidFill>
                <a:schemeClr val="tx2"/>
              </a:solidFill>
              <a:latin typeface="Verdana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0127" y="3560837"/>
            <a:ext cx="5739319" cy="3151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3978" y="788143"/>
            <a:ext cx="4163741" cy="271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1814</TotalTime>
  <Words>778</Words>
  <Application>Microsoft Office PowerPoint</Application>
  <PresentationFormat>On-screen Show (4:3)</PresentationFormat>
  <Paragraphs>137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PROBA2 a Space Weather Monitor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www. http://proba2.oma.be/</vt:lpstr>
      <vt:lpstr>Slide 16</vt:lpstr>
    </vt:vector>
  </TitlesOfParts>
  <Company>Royal Observatory of Belgium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PROBA2 a Space Weather Monitor</dc:title>
  <dc:creator>Annon</dc:creator>
  <cp:lastModifiedBy>Annon</cp:lastModifiedBy>
  <cp:revision>172</cp:revision>
  <dcterms:created xsi:type="dcterms:W3CDTF">2013-11-12T16:11:37Z</dcterms:created>
  <dcterms:modified xsi:type="dcterms:W3CDTF">2013-11-14T17:58:48Z</dcterms:modified>
</cp:coreProperties>
</file>