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BE"/>
    <a:srgbClr val="E4E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68" d="100"/>
          <a:sy n="68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71661-1DA1-4528-BAE1-C36289E16A6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15712-52E9-4127-A77A-AE9121F6F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3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5712-52E9-4127-A77A-AE9121F6FB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5956-8DA4-4E57-8D4E-1596B39530D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F7E7-0EE0-413A-AED9-6B42E30C3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oba2.sidc.be/index.html/about/article/spacecraft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9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8.w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5.wmf"/><Relationship Id="rId9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video" Target="../media/media1.wmv"/><Relationship Id="rId7" Type="http://schemas.openxmlformats.org/officeDocument/2006/relationships/oleObject" Target="../embeddings/oleObject1.bin"/><Relationship Id="rId2" Type="http://schemas.microsoft.com/office/2007/relationships/media" Target="../media/media1.wm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7281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Influence of the upper atmosphere of 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Earth on solar EUV observations from LEO satellites 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886200"/>
            <a:ext cx="6272234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V. Slemzin</a:t>
            </a:r>
            <a:r>
              <a:rPr lang="en-US" b="1" baseline="30000" dirty="0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, A. Ulyanov</a:t>
            </a:r>
            <a:r>
              <a:rPr lang="en-US" b="1" baseline="30000" dirty="0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, S. Kuzin</a:t>
            </a:r>
            <a:r>
              <a:rPr lang="en-US" b="1" baseline="30000" dirty="0" smtClean="0">
                <a:solidFill>
                  <a:schemeClr val="bg1"/>
                </a:solidFill>
                <a:latin typeface="Garamond" pitchFamily="18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, K. Gaikovitch</a:t>
            </a:r>
            <a:r>
              <a:rPr lang="en-US" b="1" baseline="30000" dirty="0" smtClean="0">
                <a:solidFill>
                  <a:schemeClr val="bg1"/>
                </a:solidFill>
                <a:latin typeface="Garamond" pitchFamily="18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,                 D. Berghmans</a:t>
            </a:r>
            <a:r>
              <a:rPr lang="en-US" b="1" baseline="30000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, M. Dominique</a:t>
            </a:r>
            <a:r>
              <a:rPr lang="en-US" b="1" baseline="30000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, B. Nicula</a:t>
            </a:r>
            <a:r>
              <a:rPr lang="en-US" b="1" baseline="30000" dirty="0" smtClean="0">
                <a:solidFill>
                  <a:schemeClr val="bg1"/>
                </a:solidFill>
                <a:latin typeface="Garamond" pitchFamily="18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,                    F.  Hourrier</a:t>
            </a:r>
            <a:r>
              <a:rPr lang="en-US" b="1" baseline="30000" dirty="0" smtClean="0">
                <a:solidFill>
                  <a:schemeClr val="bg1"/>
                </a:solidFill>
                <a:latin typeface="Garamond" pitchFamily="18" charset="0"/>
              </a:rPr>
              <a:t>4</a:t>
            </a:r>
            <a:r>
              <a:rPr lang="ru-RU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sz="38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LPI, Moscow, Russia, </a:t>
            </a:r>
            <a:r>
              <a:rPr lang="en-US" sz="29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IPM RAS, </a:t>
            </a:r>
            <a:r>
              <a:rPr lang="en-US" sz="29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N.Novgorod</a:t>
            </a:r>
            <a:r>
              <a:rPr lang="en-US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Russia, </a:t>
            </a:r>
            <a:br>
              <a:rPr lang="en-US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ROB, Brussels, Belgium, </a:t>
            </a:r>
            <a:r>
              <a:rPr lang="en-US" sz="29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OSUC, </a:t>
            </a:r>
            <a:r>
              <a:rPr lang="en-US" sz="29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Université</a:t>
            </a:r>
            <a:r>
              <a:rPr lang="en-US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d'Orléans</a:t>
            </a:r>
            <a:r>
              <a:rPr lang="en-US" sz="29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France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40" y="6253571"/>
            <a:ext cx="860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work has been supported by the FP-7 </a:t>
            </a:r>
            <a:r>
              <a:rPr lang="en-US" sz="1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eHEROES</a:t>
            </a:r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Project </a:t>
            </a: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284461</a:t>
            </a: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the European Commission</a:t>
            </a:r>
            <a:endParaRPr lang="ru-RU" sz="1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SOTERIA\logo\f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926980"/>
            <a:ext cx="1008112" cy="84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SOTERIA\logo\eu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87795"/>
            <a:ext cx="1260139" cy="83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soteria-space.eu/eheroes/html/imm/fotos/eHeroes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6566" y="728700"/>
            <a:ext cx="781858" cy="109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proba2.sidc.be/index.html/local/cache-vignettes/L120xH39/arton16-6de5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1993" y="3179926"/>
            <a:ext cx="980814" cy="35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tmp\OSUC  Université d'Orléans_files\logo_osuc_we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6396" y="4041068"/>
            <a:ext cx="527194" cy="467445"/>
          </a:xfrm>
          <a:prstGeom prst="rect">
            <a:avLst/>
          </a:prstGeom>
          <a:noFill/>
        </p:spPr>
      </p:pic>
      <p:pic>
        <p:nvPicPr>
          <p:cNvPr id="10" name="Picture 3" descr="C:\tmp\TESIS_files\1_en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524" y="3176972"/>
            <a:ext cx="1500198" cy="29523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4" descr="C:\tmp\CORONAS_ru-_files\cof-titl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4778" y="4102278"/>
            <a:ext cx="442846" cy="442846"/>
          </a:xfrm>
          <a:prstGeom prst="rect">
            <a:avLst/>
          </a:prstGeom>
          <a:noFill/>
        </p:spPr>
      </p:pic>
      <p:sp>
        <p:nvSpPr>
          <p:cNvPr id="12" name="TextBox 89"/>
          <p:cNvSpPr txBox="1">
            <a:spLocks noChangeArrowheads="1"/>
          </p:cNvSpPr>
          <p:nvPr/>
        </p:nvSpPr>
        <p:spPr bwMode="auto">
          <a:xfrm>
            <a:off x="710387" y="80628"/>
            <a:ext cx="72819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10th </a:t>
            </a:r>
            <a:r>
              <a:rPr lang="en-US" sz="1400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European Space Weather </a:t>
            </a:r>
            <a:r>
              <a:rPr lang="en-US" sz="14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Week    November  18-22, 2013    Antwerp, </a:t>
            </a:r>
            <a:r>
              <a:rPr lang="en-US" sz="1400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Belgium</a:t>
            </a:r>
            <a:endParaRPr lang="ru-RU" sz="1400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Variation of the total density at h=300km on latitude and longitude</a:t>
            </a:r>
            <a:endParaRPr lang="ru-RU" sz="3200" dirty="0"/>
          </a:p>
        </p:txBody>
      </p:sp>
      <p:pic>
        <p:nvPicPr>
          <p:cNvPr id="8194" name="Picture 2" descr="J:\esww10\presentation\pictures\MSISE_latsc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66" y="1803380"/>
            <a:ext cx="4370384" cy="4370384"/>
          </a:xfrm>
          <a:prstGeom prst="rect">
            <a:avLst/>
          </a:prstGeom>
          <a:noFill/>
        </p:spPr>
      </p:pic>
      <p:pic>
        <p:nvPicPr>
          <p:cNvPr id="8195" name="Picture 3" descr="J:\esww10\presentation\pictures\MSISE_lonsc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6" y="1822428"/>
            <a:ext cx="4351336" cy="4351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0255" y="1530324"/>
            <a:ext cx="338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minimum, 2009-07-19 05:30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16090" y="4195773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 120</a:t>
            </a:r>
            <a:r>
              <a:rPr lang="en-US" baseline="30000" dirty="0" smtClean="0"/>
              <a:t>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32520" y="4195773"/>
            <a:ext cx="132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 50</a:t>
            </a:r>
            <a:r>
              <a:rPr lang="en-US" baseline="30000" dirty="0" smtClean="0"/>
              <a:t>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17720" y="6173764"/>
            <a:ext cx="5437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Variation  53%                                                                55%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91"/>
            <a:ext cx="8229600" cy="6349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Retrieval of extinction coefficients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40300" y="909603"/>
            <a:ext cx="249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Onion peeling method</a:t>
            </a:r>
            <a:endParaRPr lang="ru-RU" b="1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862013" y="1566307"/>
          <a:ext cx="2629867" cy="149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Формула" r:id="rId3" imgW="2006280" imgH="1143000" progId="Equation.3">
                  <p:embed/>
                </p:oleObj>
              </mc:Choice>
              <mc:Fallback>
                <p:oleObj name="Формула" r:id="rId3" imgW="2006280" imgH="1143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566307"/>
                        <a:ext cx="2629867" cy="149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3925887" y="580986"/>
            <a:ext cx="4589517" cy="3603665"/>
            <a:chOff x="3925887" y="811186"/>
            <a:chExt cx="4589517" cy="3603665"/>
          </a:xfrm>
        </p:grpSpPr>
        <p:pic>
          <p:nvPicPr>
            <p:cNvPr id="6146" name="Picture 2" descr="J:\esww10\presentation\pictures\onionpeelin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5887" y="811186"/>
              <a:ext cx="3603665" cy="360366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054884" y="10921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54884" y="15668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00936" y="2771766"/>
              <a:ext cx="13144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Layer N</a:t>
              </a:r>
            </a:p>
            <a:p>
              <a:r>
                <a:rPr lang="en-US" sz="1000" dirty="0" smtClean="0"/>
                <a:t>N+1</a:t>
              </a:r>
              <a:endParaRPr lang="ru-RU" sz="10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H="1" flipV="1">
              <a:off x="7054884" y="2589201"/>
              <a:ext cx="301686" cy="1825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 flipH="1" flipV="1">
              <a:off x="6872319" y="2771766"/>
              <a:ext cx="292104" cy="2175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 flipV="1">
              <a:off x="5630877" y="1566837"/>
              <a:ext cx="328617" cy="10223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5959494" y="1420785"/>
              <a:ext cx="328617" cy="11684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959494" y="909603"/>
              <a:ext cx="0" cy="167959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555570" y="3140968"/>
            <a:ext cx="4345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Solution of the absorption integral equation by the </a:t>
            </a:r>
            <a:r>
              <a:rPr lang="en-US" b="1" dirty="0" err="1" smtClean="0"/>
              <a:t>Tikhonov’s</a:t>
            </a:r>
            <a:r>
              <a:rPr lang="en-US" b="1" dirty="0" smtClean="0"/>
              <a:t> method of generalized discrepancy </a:t>
            </a:r>
            <a:endParaRPr lang="ru-RU" b="1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884187" y="4149080"/>
          <a:ext cx="3074987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Формула" r:id="rId6" imgW="2603160" imgH="1993680" progId="Equation.3">
                  <p:embed/>
                </p:oleObj>
              </mc:Choice>
              <mc:Fallback>
                <p:oleObj name="Формула" r:id="rId6" imgW="2603160" imgH="1993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4149080"/>
                        <a:ext cx="3074987" cy="235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811324" y="5157192"/>
          <a:ext cx="2967473" cy="46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Формула" r:id="rId8" imgW="2234230" imgH="355446" progId="Equation.3">
                  <p:embed/>
                </p:oleObj>
              </mc:Choice>
              <mc:Fallback>
                <p:oleObj name="Формула" r:id="rId8" imgW="2234230" imgH="355446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324" y="5157192"/>
                        <a:ext cx="2967473" cy="4672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811324" y="6193206"/>
          <a:ext cx="2726681" cy="475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Формула" r:id="rId10" imgW="2043813" imgH="355446" progId="Equation.3">
                  <p:embed/>
                </p:oleObj>
              </mc:Choice>
              <mc:Fallback>
                <p:oleObj name="Формула" r:id="rId10" imgW="2043813" imgH="355446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324" y="6193206"/>
                        <a:ext cx="2726681" cy="475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87648" y="3867838"/>
            <a:ext cx="384592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extinction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function  </a:t>
            </a:r>
            <a:r>
              <a:rPr kumimoji="0" lang="en-US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y(r) 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found as a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solution of the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Fredholm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– type  integral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Which minimizes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functional of generalized discrepancy: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52528" y="5643255"/>
            <a:ext cx="4067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 value of regularization parameter </a:t>
            </a:r>
            <a:r>
              <a:rPr lang="el-GR" sz="11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can be found from the measurement errors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and the kernel errors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100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4881609" y="4257092"/>
          <a:ext cx="28971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Формула" r:id="rId12" imgW="2031840" imgH="495000" progId="Equation.3">
                  <p:embed/>
                </p:oleObj>
              </mc:Choice>
              <mc:Fallback>
                <p:oleObj name="Формула" r:id="rId12" imgW="2031840" imgH="495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609" y="4257092"/>
                        <a:ext cx="28971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esww10\presentation\pictures\3301_MSISE_K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29" y="660384"/>
            <a:ext cx="2951181" cy="2951181"/>
          </a:xfrm>
          <a:prstGeom prst="rect">
            <a:avLst/>
          </a:prstGeom>
          <a:noFill/>
        </p:spPr>
      </p:pic>
      <p:pic>
        <p:nvPicPr>
          <p:cNvPr id="7171" name="Picture 3" descr="J:\esww10\presentation\pictures\swap_MSISE_K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29" y="3873528"/>
            <a:ext cx="2951181" cy="29511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5689" y="33291"/>
            <a:ext cx="200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Quiet atmosphere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7674" y="455774"/>
            <a:ext cx="27749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SPIRIT (solar max, high latitudes)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89503" y="69804"/>
            <a:ext cx="3133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Disturbed atmosphere (storm)</a:t>
            </a:r>
          </a:p>
          <a:p>
            <a:r>
              <a:rPr lang="en-US" sz="1200" dirty="0" smtClean="0"/>
              <a:t>       SPIRIT data for 2002-05-23</a:t>
            </a:r>
          </a:p>
          <a:p>
            <a:r>
              <a:rPr lang="en-US" sz="1200" dirty="0" smtClean="0"/>
              <a:t>       Orbit 4508  - before storm, </a:t>
            </a:r>
            <a:r>
              <a:rPr lang="en-US" sz="1200" dirty="0" err="1" smtClean="0"/>
              <a:t>Ap</a:t>
            </a:r>
            <a:r>
              <a:rPr lang="en-US" sz="1200" dirty="0" smtClean="0"/>
              <a:t>=12</a:t>
            </a:r>
          </a:p>
          <a:p>
            <a:r>
              <a:rPr lang="en-US" sz="1200" dirty="0" smtClean="0"/>
              <a:t>       Orbit 4524 – during storm, </a:t>
            </a:r>
            <a:r>
              <a:rPr lang="en-US" sz="1200" dirty="0" err="1" smtClean="0"/>
              <a:t>Ap</a:t>
            </a:r>
            <a:r>
              <a:rPr lang="en-US" sz="1200" dirty="0" smtClean="0"/>
              <a:t>=236</a:t>
            </a:r>
            <a:endParaRPr lang="ru-RU" sz="12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5220072" y="4149080"/>
            <a:ext cx="2820663" cy="2520280"/>
            <a:chOff x="6341930" y="3298193"/>
            <a:chExt cx="1855900" cy="1919944"/>
          </a:xfrm>
        </p:grpSpPr>
        <p:pic>
          <p:nvPicPr>
            <p:cNvPr id="9" name="Picture 8" descr="C:\Cor-F\Viewdata\Atm_kino\23may02\20020523_satenv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41930" y="3478257"/>
              <a:ext cx="1839897" cy="1739880"/>
            </a:xfrm>
            <a:prstGeom prst="rect">
              <a:avLst/>
            </a:prstGeom>
            <a:noFill/>
          </p:spPr>
        </p:pic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7573474" y="3534382"/>
              <a:ext cx="0" cy="15153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7899907" y="3534382"/>
              <a:ext cx="0" cy="15153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46988" y="3298193"/>
              <a:ext cx="8508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4508     4524</a:t>
              </a:r>
              <a:endParaRPr lang="ru-RU" sz="1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47674" y="3643876"/>
            <a:ext cx="27749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SWAP (solar min, low latitudes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215441">
            <a:off x="1810595" y="1520788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Retrieved extinction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482788">
            <a:off x="1511660" y="2456892"/>
            <a:ext cx="965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MSISE model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827591" y="908720"/>
            <a:ext cx="3213144" cy="3213144"/>
            <a:chOff x="4827591" y="1055655"/>
            <a:chExt cx="3213144" cy="321314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4827591" y="1055655"/>
              <a:ext cx="3213144" cy="3213144"/>
              <a:chOff x="4827591" y="1055655"/>
              <a:chExt cx="3213144" cy="3213144"/>
            </a:xfrm>
          </p:grpSpPr>
          <p:pic>
            <p:nvPicPr>
              <p:cNvPr id="7172" name="Picture 4" descr="J:\esww10\presentation\pictures\4508-4524_MSISE_Kext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27591" y="1055655"/>
                <a:ext cx="3213144" cy="3213144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030543" y="2262064"/>
                <a:ext cx="47320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storm</a:t>
                </a:r>
                <a:endParaRPr lang="ru-RU" sz="9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200292" y="2874132"/>
              <a:ext cx="4347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1802BE"/>
                  </a:solidFill>
                  <a:latin typeface="Arial" pitchFamily="34" charset="0"/>
                  <a:cs typeface="Arial" pitchFamily="34" charset="0"/>
                </a:rPr>
                <a:t>quiet</a:t>
              </a:r>
              <a:endParaRPr lang="ru-RU" sz="900" dirty="0">
                <a:solidFill>
                  <a:srgbClr val="1802B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2416628">
            <a:off x="1155877" y="5402923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Retrieved extinction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404279">
            <a:off x="1664060" y="5012204"/>
            <a:ext cx="965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MSISE model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428" y="325395"/>
            <a:ext cx="277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31978"/>
            <a:ext cx="823144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Absorption of the solar EUV radiation  (17-30 nm) at altitudes in the atmosphere above 200 km  is very sensitive on solar activity and condition of the Earth magnetosphere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/>
              <a:t>In the imaging mode  the altitude resolution can be improved to ~0.5 km.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3. At altitudes 220-400 km the measured absorption in 17.5 nm shows differences in comparison with the NRLMSISE-00 model.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In quiet magnetosphere conditions:</a:t>
            </a:r>
          </a:p>
          <a:p>
            <a:r>
              <a:rPr lang="en-US" dirty="0" smtClean="0"/>
              <a:t>       - </a:t>
            </a:r>
            <a:r>
              <a:rPr lang="en-US" b="1" dirty="0" smtClean="0"/>
              <a:t>at solar max </a:t>
            </a:r>
            <a:r>
              <a:rPr lang="en-US" dirty="0" smtClean="0"/>
              <a:t>(SPIRIT) the measured extinction </a:t>
            </a:r>
            <a:r>
              <a:rPr lang="en-US" dirty="0" smtClean="0">
                <a:solidFill>
                  <a:srgbClr val="FF0000"/>
                </a:solidFill>
              </a:rPr>
              <a:t>exceeds  the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         model value in 2-3 times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-  </a:t>
            </a:r>
            <a:r>
              <a:rPr lang="en-US" b="1" dirty="0" smtClean="0"/>
              <a:t>at deep solar min of 2009 </a:t>
            </a:r>
            <a:r>
              <a:rPr lang="en-US" dirty="0" smtClean="0"/>
              <a:t>(TESIS) </a:t>
            </a:r>
            <a:r>
              <a:rPr lang="en-US" dirty="0" smtClean="0">
                <a:solidFill>
                  <a:srgbClr val="FF0000"/>
                </a:solidFill>
              </a:rPr>
              <a:t>the modeled absorption is 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one order higher than the measured one  </a:t>
            </a:r>
            <a:r>
              <a:rPr lang="en-US" dirty="0" smtClean="0"/>
              <a:t>(averaged over wide range of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        latitudes and longitudes);  </a:t>
            </a:r>
          </a:p>
          <a:p>
            <a:r>
              <a:rPr lang="en-US" dirty="0" smtClean="0"/>
              <a:t>     -  </a:t>
            </a:r>
            <a:r>
              <a:rPr lang="en-US" b="1" dirty="0" smtClean="0"/>
              <a:t>at moderate activity </a:t>
            </a:r>
            <a:r>
              <a:rPr lang="en-US" dirty="0" smtClean="0"/>
              <a:t>(December 2010) at low latitudes (SWAP) 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        measured extinction agrees with the modeled one within 20-30%.</a:t>
            </a:r>
          </a:p>
          <a:p>
            <a:r>
              <a:rPr lang="en-US" dirty="0" smtClean="0"/>
              <a:t>4. </a:t>
            </a:r>
            <a:r>
              <a:rPr lang="en-US" b="1" dirty="0" smtClean="0"/>
              <a:t>In storm conditions </a:t>
            </a:r>
            <a:r>
              <a:rPr lang="en-US" dirty="0" smtClean="0">
                <a:solidFill>
                  <a:srgbClr val="FF0000"/>
                </a:solidFill>
              </a:rPr>
              <a:t>the measured extinction at  400 km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higher in 2 times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   that in quiet state, whereas the model gives an increase only on less than 10%.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948407"/>
            <a:ext cx="583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Thank you for attention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goals of the work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556792"/>
            <a:ext cx="86769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analysis of absorption of the solar EUV radiation during   orbital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occultations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various phases of the solar cycle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simulations of absorption by the NRLMSISE-00 model and comparison with measurements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retrieval of the extinction coefficients from absorption data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study of the atmosphere response on geomagnetic storms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Absorption of solar radiation in the Earth atmosphere during orbital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occultations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357298"/>
            <a:ext cx="52716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akat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2844" y="1592796"/>
            <a:ext cx="2952749" cy="2214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126876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SPIRIT    304/175 A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825044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 = 550 – 200 km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734387" y="4524973"/>
          <a:ext cx="2257993" cy="124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7" imgW="2323800" imgH="1257120" progId="Equation.3">
                  <p:embed/>
                </p:oleObj>
              </mc:Choice>
              <mc:Fallback>
                <p:oleObj name="Формула" r:id="rId7" imgW="2323800" imgH="1257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387" y="4524973"/>
                        <a:ext cx="2257993" cy="124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585892" y="5769260"/>
            <a:ext cx="43290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200" b="1" i="1" baseline="-25000" dirty="0" err="1" smtClean="0">
                <a:latin typeface="Arial" pitchFamily="34" charset="0"/>
                <a:cs typeface="Arial" pitchFamily="34" charset="0"/>
              </a:rPr>
              <a:t>ext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volume extinction coefficient, </a:t>
            </a:r>
          </a:p>
          <a:p>
            <a:pPr>
              <a:spcAft>
                <a:spcPts val="600"/>
              </a:spcAft>
            </a:pP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Dens_a</a:t>
            </a:r>
            <a:r>
              <a:rPr lang="en-US" sz="1200" b="1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200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density of </a:t>
            </a:r>
            <a:r>
              <a:rPr lang="en-US" sz="12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the component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b="1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b="1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200" b="1" i="1" baseline="-25000" dirty="0" err="1" smtClean="0">
                <a:latin typeface="Arial" pitchFamily="34" charset="0"/>
                <a:cs typeface="Arial" pitchFamily="34" charset="0"/>
              </a:rPr>
              <a:t>x</a:t>
            </a:r>
            <a:endParaRPr lang="en-US" sz="1200" b="1" i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1200" b="1" i="1" baseline="-25000" dirty="0" err="1" smtClean="0">
                <a:latin typeface="Arial" pitchFamily="34" charset="0"/>
                <a:cs typeface="Arial" pitchFamily="34" charset="0"/>
              </a:rPr>
              <a:t>ai</a:t>
            </a:r>
            <a:r>
              <a:rPr lang="en-US" sz="1200" b="1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1200" b="1" i="1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photoionization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cross-section  of the component  </a:t>
            </a:r>
            <a:r>
              <a:rPr lang="en-US" sz="1200" b="1" i="1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b="1" i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b="1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at the wavelength  </a:t>
            </a:r>
            <a:r>
              <a:rPr lang="el-GR" sz="1200" b="1" i="1" dirty="0" smtClean="0">
                <a:latin typeface="Arial" pitchFamily="34" charset="0"/>
                <a:cs typeface="Arial" pitchFamily="34" charset="0"/>
              </a:rPr>
              <a:t>λ</a:t>
            </a:r>
            <a:endParaRPr lang="en-US" sz="1200" b="1" i="1" baseline="-25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500958" y="1857364"/>
            <a:ext cx="357190" cy="285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J:\esww10\presentation\pictures\proba2_201301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840" y="4869160"/>
            <a:ext cx="1860951" cy="1860951"/>
          </a:xfrm>
          <a:prstGeom prst="rect">
            <a:avLst/>
          </a:prstGeom>
          <a:noFill/>
        </p:spPr>
      </p:pic>
      <p:pic>
        <p:nvPicPr>
          <p:cNvPr id="1031" name="Picture 7" descr="T:\Atmos2013\TESIS\tesis2009013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0566" y="4869160"/>
            <a:ext cx="1895370" cy="18953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4268996"/>
            <a:ext cx="3528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EUV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occultations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 different orbits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Proba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2/SWAP                Coronas/TESIS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5373216"/>
            <a:ext cx="13424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Sun-synchronous orbit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Structure of the Earth’s atmosphere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55159" y="800708"/>
            <a:ext cx="7914193" cy="5452437"/>
            <a:chOff x="455159" y="800708"/>
            <a:chExt cx="7914193" cy="5452437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2195531" y="928670"/>
              <a:ext cx="6173821" cy="5324475"/>
              <a:chOff x="2195531" y="928670"/>
              <a:chExt cx="6173821" cy="532447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95531" y="928670"/>
                <a:ext cx="5019675" cy="532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965428" y="5838858"/>
                <a:ext cx="5403924" cy="126000"/>
              </a:xfrm>
              <a:prstGeom prst="rect">
                <a:avLst/>
              </a:prstGeom>
              <a:solidFill>
                <a:schemeClr val="accent1">
                  <a:alpha val="26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965428" y="5493780"/>
                <a:ext cx="5403924" cy="345078"/>
              </a:xfrm>
              <a:prstGeom prst="rect">
                <a:avLst/>
              </a:prstGeom>
              <a:solidFill>
                <a:schemeClr val="accent3">
                  <a:lumMod val="75000"/>
                  <a:alpha val="26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965428" y="5838858"/>
                <a:ext cx="540392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Прямоугольник 8"/>
              <p:cNvSpPr/>
              <p:nvPr/>
            </p:nvSpPr>
            <p:spPr>
              <a:xfrm>
                <a:off x="2965428" y="5108598"/>
                <a:ext cx="5403924" cy="38159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26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2965428" y="5493780"/>
                <a:ext cx="5403924" cy="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2976566" y="5112189"/>
                <a:ext cx="5392786" cy="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рямоугольник 14"/>
              <p:cNvSpPr/>
              <p:nvPr/>
            </p:nvSpPr>
            <p:spPr>
              <a:xfrm>
                <a:off x="2965428" y="1749402"/>
                <a:ext cx="5403924" cy="33627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26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20014" y="5765832"/>
                <a:ext cx="8643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troposphere</a:t>
                </a:r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420014" y="5510241"/>
                <a:ext cx="89319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stratosphere</a:t>
                </a:r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420014" y="5181624"/>
                <a:ext cx="88678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mesosphere</a:t>
                </a:r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383501" y="3620935"/>
                <a:ext cx="9717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thermosphere</a:t>
                </a:r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965428" y="948722"/>
                <a:ext cx="5403924" cy="800680"/>
              </a:xfrm>
              <a:prstGeom prst="rect">
                <a:avLst/>
              </a:prstGeom>
              <a:solidFill>
                <a:srgbClr val="E4E684">
                  <a:alpha val="25882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383501" y="1165194"/>
                <a:ext cx="77938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exosphere</a:t>
                </a:r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2089116" y="4560903"/>
              <a:ext cx="5111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2089116" y="1347759"/>
              <a:ext cx="0" cy="32131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1226925" y="2758743"/>
              <a:ext cx="14473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EUV 100 – 1000 A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>
              <a:off x="1614447" y="1347759"/>
              <a:ext cx="0" cy="3724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1577934" y="5035572"/>
              <a:ext cx="13874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860815" y="3072319"/>
              <a:ext cx="1157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XUV 10-100 A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1139778" y="5583267"/>
              <a:ext cx="17891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1176291" y="1347759"/>
              <a:ext cx="0" cy="423550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6200000">
              <a:off x="235107" y="3259870"/>
              <a:ext cx="1532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VUV 2000 – 3000 A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5159" y="800708"/>
              <a:ext cx="21451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Penetration of solar radiation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Through Earth atmosphere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84068" y="3905180"/>
            <a:ext cx="2844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main constituents of atmosphere at h=150-500 km:</a:t>
            </a:r>
          </a:p>
          <a:p>
            <a:r>
              <a:rPr lang="en-US" sz="1600" dirty="0" smtClean="0"/>
              <a:t>O,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N, H, He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425947" y="903391"/>
            <a:ext cx="3811031" cy="3474947"/>
            <a:chOff x="4425947" y="903391"/>
            <a:chExt cx="3811031" cy="3474947"/>
          </a:xfrm>
        </p:grpSpPr>
        <p:pic>
          <p:nvPicPr>
            <p:cNvPr id="6" name="Picture 11" descr="T:\Atmos2013\MSISE\extinction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5947" y="903391"/>
              <a:ext cx="3811031" cy="3474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717581" y="903391"/>
              <a:ext cx="2519397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Photoionization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 cross-sections 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were taken from:</a:t>
              </a:r>
            </a:p>
            <a:p>
              <a:r>
                <a:rPr lang="en-US" sz="900" i="1" dirty="0" smtClean="0">
                  <a:latin typeface="Arial" pitchFamily="34" charset="0"/>
                  <a:cs typeface="Arial" pitchFamily="34" charset="0"/>
                </a:rPr>
                <a:t>D. </a:t>
              </a:r>
              <a:r>
                <a:rPr lang="en-US" sz="900" i="1" dirty="0" err="1" smtClean="0">
                  <a:latin typeface="Arial" pitchFamily="34" charset="0"/>
                  <a:cs typeface="Arial" pitchFamily="34" charset="0"/>
                </a:rPr>
                <a:t>Verner</a:t>
              </a:r>
              <a:r>
                <a:rPr lang="en-US" sz="900" i="1" dirty="0" smtClean="0">
                  <a:latin typeface="Arial" pitchFamily="34" charset="0"/>
                  <a:cs typeface="Arial" pitchFamily="34" charset="0"/>
                </a:rPr>
                <a:t> et al. </a:t>
              </a:r>
              <a:r>
                <a:rPr lang="en-US" sz="900" i="1" dirty="0" err="1" smtClean="0">
                  <a:latin typeface="Arial" pitchFamily="34" charset="0"/>
                  <a:cs typeface="Arial" pitchFamily="34" charset="0"/>
                </a:rPr>
                <a:t>ApJ</a:t>
              </a:r>
              <a:r>
                <a:rPr lang="en-US" sz="900" i="1" dirty="0" smtClean="0">
                  <a:latin typeface="Arial" pitchFamily="34" charset="0"/>
                  <a:cs typeface="Arial" pitchFamily="34" charset="0"/>
                </a:rPr>
                <a:t> 465, 487 (1996);</a:t>
              </a:r>
            </a:p>
            <a:p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J.A. </a:t>
              </a:r>
              <a:r>
                <a:rPr lang="en-US" sz="900" dirty="0" err="1" smtClean="0">
                  <a:latin typeface="Arial" pitchFamily="34" charset="0"/>
                  <a:cs typeface="Arial" pitchFamily="34" charset="0"/>
                </a:rPr>
                <a:t>Fennelly</a:t>
              </a:r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, D.G. </a:t>
              </a:r>
              <a:r>
                <a:rPr lang="en-US" sz="900" dirty="0" err="1" smtClean="0">
                  <a:latin typeface="Arial" pitchFamily="34" charset="0"/>
                  <a:cs typeface="Arial" pitchFamily="34" charset="0"/>
                </a:rPr>
                <a:t>Torr</a:t>
              </a:r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. Atomic data and nuclear data </a:t>
              </a:r>
              <a:br>
                <a:rPr lang="en-US" sz="9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tables, v.51, 321-363, 1992</a:t>
              </a:r>
              <a:r>
                <a:rPr lang="en-US" sz="800" dirty="0" smtClean="0"/>
                <a:t>.</a:t>
              </a:r>
              <a:endParaRPr lang="en-US" sz="700" i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9" descr="J:\esww10\poster\pictures\densities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92" y="903391"/>
            <a:ext cx="3648994" cy="3474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11161" y="215856"/>
            <a:ext cx="74258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NRLMSISE-00 model  </a:t>
            </a:r>
          </a:p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J.M.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Picone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A.E. Hedin, </a:t>
            </a:r>
            <a:r>
              <a:rPr lang="en-US" sz="1000" i="1" dirty="0" err="1" smtClean="0">
                <a:latin typeface="Arial" pitchFamily="34" charset="0"/>
                <a:cs typeface="Arial" pitchFamily="34" charset="0"/>
              </a:rPr>
              <a:t>D.P.Drob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JGR 107, A12, 1468, 2002         http://ccmc.gsfc.nasa.gov/modelweb/models/nrlmsise00.php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T:\Atmos2013\MSISE\transparency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565" y="4487877"/>
            <a:ext cx="3687813" cy="22462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9979" y="4811157"/>
            <a:ext cx="4418073" cy="15388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Occultation measurements with solar EUV telescopes  working in the 17-40 nm range allow to monitor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thermoshere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at h=200-500 km in order to: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correct the atmosphere density models;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understand a response of atmosphere to solar and geomagnetic activity.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4364" y="481115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5" y="128586"/>
            <a:ext cx="8990073" cy="63496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Measurements of atmosphere absorption in EUV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187" y="982629"/>
            <a:ext cx="804429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Most of absorption data were obtained in UV-Vis range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mainly, in the ozone band (Nimbus 7, TOMS, SAGE, UARS, ENVISAT, etc).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 EUV: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Rocket  flights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1960: 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Hinteregger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1962,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Journ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Atmos.Sciences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19, 351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Measurements at low zenith angles ,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283 – 1216 A,  h ~ 100 – 200 km</a:t>
            </a:r>
          </a:p>
          <a:p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TIMED/SEE: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2002 –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c.t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., EGS solar occultation data in 27-195 nm,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=0.4 nm, one point in altitude in orbit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Found deviations from NRLMSISE-00 model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 present the results of:</a:t>
            </a:r>
          </a:p>
          <a:p>
            <a:pPr lvl="1"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CORONAS-F/SPIRIT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telescope, 2001-2005, 17.5/30.4nm band,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=0.6 nm </a:t>
            </a:r>
          </a:p>
          <a:p>
            <a:pPr lvl="1"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CORONAS-Photon/TESIS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telescope, 2009 Feb-Nov, 17.1/30.4 nm band,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=0.25 nm </a:t>
            </a:r>
          </a:p>
          <a:p>
            <a:pPr lvl="1"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PROBA2/SWAP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telescope, 2010-c.t., 17.4 nm band,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Δλ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=0.25 nm </a:t>
            </a:r>
          </a:p>
          <a:p>
            <a:pPr lvl="1"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PROBA2/LYRA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radiometer, 2010-c.t., Ly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[120-123nm] , Herzberg [190-222nm],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 [&lt;5nm] + [17-80nm],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Zr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[&lt;2nm] + [6-20nm] 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CORONAS : non solar-synchronous orbit,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h</a:t>
            </a:r>
            <a:r>
              <a:rPr lang="en-US" sz="1600" baseline="-25000" dirty="0" err="1" smtClean="0">
                <a:latin typeface="Tahoma" pitchFamily="34" charset="0"/>
                <a:cs typeface="Arial" pitchFamily="34" charset="0"/>
              </a:rPr>
              <a:t>orb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 550 km, 82.5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PROBA 2:     solar-synchronous orbit , </a:t>
            </a:r>
            <a:r>
              <a:rPr lang="en-US" sz="1600" dirty="0" err="1" smtClean="0">
                <a:latin typeface="Tahoma" pitchFamily="34" charset="0"/>
                <a:cs typeface="Arial" pitchFamily="34" charset="0"/>
              </a:rPr>
              <a:t>h</a:t>
            </a:r>
            <a:r>
              <a:rPr lang="en-US" sz="1600" baseline="-25000" dirty="0" err="1" smtClean="0">
                <a:latin typeface="Tahoma" pitchFamily="34" charset="0"/>
                <a:cs typeface="Arial" pitchFamily="34" charset="0"/>
              </a:rPr>
              <a:t>orb</a:t>
            </a:r>
            <a:r>
              <a:rPr lang="en-US" sz="1600" dirty="0" smtClean="0">
                <a:latin typeface="Tahoma" pitchFamily="34" charset="0"/>
                <a:cs typeface="Arial" pitchFamily="34" charset="0"/>
              </a:rPr>
              <a:t>=720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km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669" y="537683"/>
            <a:ext cx="3382752" cy="2903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" name="Группа 2"/>
          <p:cNvGrpSpPr/>
          <p:nvPr/>
        </p:nvGrpSpPr>
        <p:grpSpPr>
          <a:xfrm>
            <a:off x="219079" y="812585"/>
            <a:ext cx="4060817" cy="2068721"/>
            <a:chOff x="1428665" y="25696880"/>
            <a:chExt cx="6248400" cy="6149964"/>
          </a:xfrm>
        </p:grpSpPr>
        <p:grpSp>
          <p:nvGrpSpPr>
            <p:cNvPr id="4" name="Группа 194"/>
            <p:cNvGrpSpPr/>
            <p:nvPr/>
          </p:nvGrpSpPr>
          <p:grpSpPr>
            <a:xfrm>
              <a:off x="1428665" y="25696880"/>
              <a:ext cx="6248400" cy="6149964"/>
              <a:chOff x="15501951" y="9766206"/>
              <a:chExt cx="6248400" cy="614996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501951" y="10201170"/>
                <a:ext cx="6248400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7" name="Прямая со стрелкой 6"/>
              <p:cNvCxnSpPr/>
              <p:nvPr/>
            </p:nvCxnSpPr>
            <p:spPr>
              <a:xfrm>
                <a:off x="17359339" y="10772671"/>
                <a:ext cx="0" cy="92869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>
                <a:stCxn id="5" idx="2"/>
              </p:cNvCxnSpPr>
              <p:nvPr/>
            </p:nvCxnSpPr>
            <p:spPr>
              <a:xfrm>
                <a:off x="20359735" y="13487314"/>
                <a:ext cx="0" cy="15001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>
                <a:off x="20859801" y="12204596"/>
                <a:ext cx="0" cy="163991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6930711" y="9766206"/>
                <a:ext cx="1071570" cy="82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SPIRIT</a:t>
                </a:r>
                <a:endParaRPr lang="ru-RU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994912" y="11198131"/>
                <a:ext cx="1643074" cy="82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70C0"/>
                    </a:solidFill>
                  </a:rPr>
                  <a:t>SWAP&amp;LYRA</a:t>
                </a:r>
                <a:endParaRPr lang="ru-RU" sz="12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885289" y="28594516"/>
              <a:ext cx="802319" cy="823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TESIS</a:t>
              </a:r>
              <a:endParaRPr lang="ru-RU" sz="1200" dirty="0"/>
            </a:p>
          </p:txBody>
        </p:sp>
      </p:grp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8" y="3648077"/>
            <a:ext cx="3808902" cy="273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8" name="Picture 2" descr="J:\esww10\presentation\atm_m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27" y="3769917"/>
            <a:ext cx="4429986" cy="2214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920700" y="3278745"/>
            <a:ext cx="293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of occultation locations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46031" y="434934"/>
            <a:ext cx="397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at different solar activity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563786" y="3941715"/>
            <a:ext cx="81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 SPIRIT</a:t>
            </a:r>
          </a:p>
          <a:p>
            <a:r>
              <a:rPr lang="en-US" sz="1000" b="1" dirty="0" smtClean="0"/>
              <a:t>5 Mar 2002</a:t>
            </a:r>
            <a:endParaRPr lang="ru-RU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19079" y="5103191"/>
            <a:ext cx="120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    TESIS</a:t>
            </a:r>
          </a:p>
          <a:p>
            <a:r>
              <a:rPr lang="en-US" sz="1000" b="1" dirty="0" smtClean="0"/>
              <a:t>17-19 July 2009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513124" y="3940182"/>
            <a:ext cx="109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      SWAP</a:t>
            </a:r>
          </a:p>
          <a:p>
            <a:r>
              <a:rPr lang="en-US" sz="1000" b="1" dirty="0" smtClean="0"/>
              <a:t>22 Dec 2010</a:t>
            </a:r>
            <a:endParaRPr lang="ru-RU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10289" y="6155719"/>
            <a:ext cx="2068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 – locations of satellites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Blue – locations of occultation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Improvement of spatial resolution by using the solar EUV images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929348"/>
            <a:ext cx="2988331" cy="2939812"/>
            <a:chOff x="1285789" y="17916474"/>
            <a:chExt cx="5165208" cy="5000660"/>
          </a:xfrm>
        </p:grpSpPr>
        <p:pic>
          <p:nvPicPr>
            <p:cNvPr id="5" name="Picture 8" descr="T:\Atmos2013\MSISE\msis_trans_dh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789" y="17916474"/>
              <a:ext cx="5000660" cy="5000660"/>
            </a:xfrm>
            <a:prstGeom prst="rect">
              <a:avLst/>
            </a:prstGeom>
            <a:noFill/>
          </p:spPr>
        </p:pic>
        <p:cxnSp>
          <p:nvCxnSpPr>
            <p:cNvPr id="6" name="Прямая со стрелкой 5"/>
            <p:cNvCxnSpPr/>
            <p:nvPr/>
          </p:nvCxnSpPr>
          <p:spPr>
            <a:xfrm>
              <a:off x="3071739" y="20202490"/>
              <a:ext cx="64294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H="1">
              <a:off x="3938519" y="20202490"/>
              <a:ext cx="633418" cy="95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714681" y="20869624"/>
              <a:ext cx="2736316" cy="1005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1200" baseline="-25000" dirty="0" err="1" smtClean="0">
                  <a:latin typeface="Arial" pitchFamily="34" charset="0"/>
                  <a:cs typeface="Arial" pitchFamily="34" charset="0"/>
                </a:rPr>
                <a:t>orb</a:t>
              </a:r>
              <a:r>
                <a:rPr lang="en-US" sz="1200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= 500 km, </a:t>
              </a:r>
            </a:p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dh =18 km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520" y="4905164"/>
            <a:ext cx="2640882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transparency curve for conic beam coincides with the central ray  within &lt;0.5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4158" y="1143000"/>
            <a:ext cx="672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possible modes: integrated flux mode and imaging mode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3443" y="1512332"/>
            <a:ext cx="2716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 Integrated flux mode: averaging on dh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2667" y="261194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dh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9852" y="1512332"/>
            <a:ext cx="544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Imaging mode: differentiation on slices in an image </a:t>
            </a:r>
            <a:endParaRPr lang="ru-RU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852" y="1999481"/>
            <a:ext cx="196817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131840" y="4184689"/>
            <a:ext cx="2571544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points for different slices diverge at ~0.5 km, probably,  due to temporal variation of solar structures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 fine structure has been detected  from SWAP images of Dec10 and Jan 11.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2981" y="1951098"/>
            <a:ext cx="3032626" cy="228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2981" y="4256697"/>
            <a:ext cx="3032626" cy="227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63496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Comparison with NRLMSISE-00 model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120"/>
          <p:cNvGrpSpPr/>
          <p:nvPr/>
        </p:nvGrpSpPr>
        <p:grpSpPr>
          <a:xfrm>
            <a:off x="1441443" y="4272430"/>
            <a:ext cx="5257214" cy="2515766"/>
            <a:chOff x="219638" y="1447800"/>
            <a:chExt cx="8543362" cy="5181600"/>
          </a:xfrm>
        </p:grpSpPr>
        <p:pic>
          <p:nvPicPr>
            <p:cNvPr id="15" name="Picture 6" descr="occultation_20100109_ch2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638" y="1447800"/>
              <a:ext cx="4276162" cy="2515766"/>
            </a:xfrm>
            <a:prstGeom prst="rect">
              <a:avLst/>
            </a:prstGeom>
          </p:spPr>
        </p:pic>
        <p:pic>
          <p:nvPicPr>
            <p:cNvPr id="16" name="Picture 7" descr="occultation_20100109_ch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6838" y="1447800"/>
              <a:ext cx="4276162" cy="2515766"/>
            </a:xfrm>
            <a:prstGeom prst="rect">
              <a:avLst/>
            </a:prstGeom>
          </p:spPr>
        </p:pic>
        <p:pic>
          <p:nvPicPr>
            <p:cNvPr id="17" name="Picture 8" descr="occultation_20100109_ch2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4113634"/>
              <a:ext cx="4276162" cy="2515766"/>
            </a:xfrm>
            <a:prstGeom prst="rect">
              <a:avLst/>
            </a:prstGeom>
          </p:spPr>
        </p:pic>
        <p:pic>
          <p:nvPicPr>
            <p:cNvPr id="18" name="Picture 9" descr="occultation_20100109_ch2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6838" y="4113634"/>
              <a:ext cx="4276162" cy="251576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41841" y="4926033"/>
            <a:ext cx="1201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Ly-</a:t>
            </a:r>
            <a:r>
              <a:rPr lang="el-GR" sz="1200" dirty="0" smtClean="0">
                <a:latin typeface="+mj-lt"/>
                <a:cs typeface="Arial"/>
              </a:rPr>
              <a:t>α</a:t>
            </a:r>
            <a:r>
              <a:rPr lang="en-US" sz="1200" dirty="0" smtClean="0">
                <a:latin typeface="+mj-lt"/>
                <a:cs typeface="Arial"/>
              </a:rPr>
              <a:t> </a:t>
            </a:r>
            <a:r>
              <a:rPr lang="en-US" sz="1200" dirty="0" smtClean="0">
                <a:latin typeface="+mj-lt"/>
              </a:rPr>
              <a:t>120-123nm</a:t>
            </a:r>
            <a:endParaRPr lang="ru-RU" sz="12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3711" y="4904625"/>
            <a:ext cx="22481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Herzberg 190-222nm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30562" y="6219093"/>
            <a:ext cx="13367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Al  </a:t>
            </a:r>
            <a:r>
              <a:rPr lang="el-GR" sz="1200" dirty="0" smtClean="0"/>
              <a:t>λ</a:t>
            </a:r>
            <a:r>
              <a:rPr lang="en-US" sz="1200" dirty="0" smtClean="0"/>
              <a:t>&lt;5+ 17-80nm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65748" y="6219093"/>
            <a:ext cx="1432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Zr</a:t>
            </a:r>
            <a:r>
              <a:rPr lang="en-US" sz="1200" dirty="0" smtClean="0"/>
              <a:t> </a:t>
            </a:r>
            <a:r>
              <a:rPr lang="el-GR" sz="1200" dirty="0" smtClean="0"/>
              <a:t>λ </a:t>
            </a:r>
            <a:r>
              <a:rPr lang="en-US" sz="1200" dirty="0" smtClean="0"/>
              <a:t>&lt;2+ 6-20nm 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57213" y="873090"/>
            <a:ext cx="737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SPIRIT, 2002-03-05, F10.7=169         TESIS, 2009-07-17_19, F10.7=70       SWAP, 2010-12-22 F10.7=75</a:t>
            </a:r>
          </a:p>
          <a:p>
            <a:r>
              <a:rPr lang="en-US" sz="1400" dirty="0" smtClean="0"/>
              <a:t>lat   -5.5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, long  43.7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                         lat -69.1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… +43.7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,  </a:t>
            </a:r>
            <a:r>
              <a:rPr lang="en-US" sz="1400" dirty="0" err="1" smtClean="0"/>
              <a:t>lon</a:t>
            </a:r>
            <a:r>
              <a:rPr lang="en-US" sz="1400" dirty="0" smtClean="0"/>
              <a:t> 0…360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       lat   41.8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, </a:t>
            </a:r>
            <a:r>
              <a:rPr lang="en-US" sz="1400" dirty="0" err="1" smtClean="0"/>
              <a:t>lon</a:t>
            </a:r>
            <a:r>
              <a:rPr lang="en-US" sz="1400" dirty="0" smtClean="0"/>
              <a:t>  152.3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84506" y="4034048"/>
            <a:ext cx="221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LYRA  2010-01-09, F10.7=78</a:t>
            </a:r>
            <a:endParaRPr lang="ru-RU" sz="14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750907" y="1354173"/>
            <a:ext cx="7319926" cy="2476470"/>
            <a:chOff x="750907" y="1354173"/>
            <a:chExt cx="7319926" cy="2476470"/>
          </a:xfrm>
        </p:grpSpPr>
        <p:pic>
          <p:nvPicPr>
            <p:cNvPr id="5122" name="Picture 2" descr="J:\esww10\presentation\pictures\SPIRIT_MSI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0907" y="1354174"/>
              <a:ext cx="2433599" cy="2433599"/>
            </a:xfrm>
            <a:prstGeom prst="rect">
              <a:avLst/>
            </a:prstGeom>
            <a:noFill/>
          </p:spPr>
        </p:pic>
        <p:pic>
          <p:nvPicPr>
            <p:cNvPr id="5124" name="Picture 4" descr="J:\esww10\presentation\pictures\SWAP_MSIS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94364" y="1354174"/>
              <a:ext cx="2476469" cy="247646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262089" y="2003855"/>
              <a:ext cx="598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</a:rPr>
                <a:t>Model</a:t>
              </a:r>
              <a:endParaRPr lang="ru-RU" sz="1200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15528" y="2486077"/>
              <a:ext cx="5987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Data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pic>
          <p:nvPicPr>
            <p:cNvPr id="5125" name="Picture 5" descr="T:\Atmos2013\MSISE\TESIS_MSISE_maxmi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84505" y="1354173"/>
              <a:ext cx="2433599" cy="2433599"/>
            </a:xfrm>
            <a:prstGeom prst="rect">
              <a:avLst/>
            </a:prstGeom>
            <a:noFill/>
          </p:spPr>
        </p:pic>
      </p:grpSp>
      <p:sp>
        <p:nvSpPr>
          <p:cNvPr id="26" name="TextBox 25"/>
          <p:cNvSpPr txBox="1"/>
          <p:nvPr/>
        </p:nvSpPr>
        <p:spPr>
          <a:xfrm>
            <a:off x="4389435" y="2003855"/>
            <a:ext cx="1058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Lat/</a:t>
            </a:r>
            <a:r>
              <a:rPr lang="en-US" sz="1000" dirty="0" err="1" smtClean="0">
                <a:solidFill>
                  <a:srgbClr val="00B050"/>
                </a:solidFill>
              </a:rPr>
              <a:t>lon</a:t>
            </a:r>
            <a:r>
              <a:rPr lang="en-US" sz="1000" dirty="0" smtClean="0">
                <a:solidFill>
                  <a:srgbClr val="00B050"/>
                </a:solidFill>
              </a:rPr>
              <a:t> variation</a:t>
            </a:r>
            <a:endParaRPr lang="ru-RU" sz="1000" dirty="0">
              <a:solidFill>
                <a:srgbClr val="00B05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389435" y="2003854"/>
            <a:ext cx="0" cy="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391980" y="2003854"/>
            <a:ext cx="211251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160253" y="1988840"/>
            <a:ext cx="195723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78126" y="306896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Solar max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462278" y="306896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Solar min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76256" y="29249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Moderate</a:t>
            </a:r>
          </a:p>
          <a:p>
            <a:r>
              <a:rPr lang="en-US" sz="1200" dirty="0" smtClean="0"/>
              <a:t>activity</a:t>
            </a:r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698658" y="4904625"/>
            <a:ext cx="230183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Agreement is better for long-wavelength bands  (below h=100 km) than for short-wavelength bands (100-300 km).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322343" y="3721104"/>
            <a:ext cx="649001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Model &lt; data                              Model &gt; data                               Model ≈ data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1105</Words>
  <Application>Microsoft Office PowerPoint</Application>
  <PresentationFormat>On-screen Show (4:3)</PresentationFormat>
  <Paragraphs>151</Paragraphs>
  <Slides>14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Тема Office</vt:lpstr>
      <vt:lpstr>Формула</vt:lpstr>
      <vt:lpstr>Influence of the upper atmosphere of   the Earth on solar EUV observations from LEO satellites </vt:lpstr>
      <vt:lpstr>The goals of the work</vt:lpstr>
      <vt:lpstr>Absorption of solar radiation in the Earth atmosphere during orbital occultations</vt:lpstr>
      <vt:lpstr>Structure of the Earth’s atmosphere</vt:lpstr>
      <vt:lpstr>PowerPoint Presentation</vt:lpstr>
      <vt:lpstr>Measurements of atmosphere absorption in EUV</vt:lpstr>
      <vt:lpstr>PowerPoint Presentation</vt:lpstr>
      <vt:lpstr>Improvement of spatial resolution by using the solar EUV images</vt:lpstr>
      <vt:lpstr>Comparison with NRLMSISE-00 model</vt:lpstr>
      <vt:lpstr>Variation of the total density at h=300km on latitude and longitude</vt:lpstr>
      <vt:lpstr>Retrieval of extinction coefficients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the upper atmosphere of   the Earth on solar EUV observations from LEO satellites </dc:title>
  <dc:creator>slem</dc:creator>
  <cp:lastModifiedBy>Stefano CICCARELLO - EURATOM</cp:lastModifiedBy>
  <cp:revision>242</cp:revision>
  <dcterms:created xsi:type="dcterms:W3CDTF">2013-11-07T10:40:41Z</dcterms:created>
  <dcterms:modified xsi:type="dcterms:W3CDTF">2013-11-18T08:49:54Z</dcterms:modified>
</cp:coreProperties>
</file>