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27"/>
  </p:notesMasterIdLst>
  <p:handoutMasterIdLst>
    <p:handoutMasterId r:id="rId28"/>
  </p:handoutMasterIdLst>
  <p:sldIdLst>
    <p:sldId id="257" r:id="rId2"/>
    <p:sldId id="340" r:id="rId3"/>
    <p:sldId id="348" r:id="rId4"/>
    <p:sldId id="350" r:id="rId5"/>
    <p:sldId id="372" r:id="rId6"/>
    <p:sldId id="387" r:id="rId7"/>
    <p:sldId id="442" r:id="rId8"/>
    <p:sldId id="385" r:id="rId9"/>
    <p:sldId id="392" r:id="rId10"/>
    <p:sldId id="440" r:id="rId11"/>
    <p:sldId id="390" r:id="rId12"/>
    <p:sldId id="437" r:id="rId13"/>
    <p:sldId id="416" r:id="rId14"/>
    <p:sldId id="378" r:id="rId15"/>
    <p:sldId id="369" r:id="rId16"/>
    <p:sldId id="420" r:id="rId17"/>
    <p:sldId id="439" r:id="rId18"/>
    <p:sldId id="422" r:id="rId19"/>
    <p:sldId id="394" r:id="rId20"/>
    <p:sldId id="441" r:id="rId21"/>
    <p:sldId id="376" r:id="rId22"/>
    <p:sldId id="377" r:id="rId23"/>
    <p:sldId id="352" r:id="rId24"/>
    <p:sldId id="428" r:id="rId25"/>
    <p:sldId id="433" r:id="rId26"/>
  </p:sldIdLst>
  <p:sldSz cx="9144000" cy="6858000" type="screen4x3"/>
  <p:notesSz cx="6858000" cy="9144000"/>
  <p:defaultTextStyle>
    <a:defPPr>
      <a:defRPr lang="fr-BE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66"/>
    <a:srgbClr val="000000"/>
    <a:srgbClr val="E8A600"/>
    <a:srgbClr val="0E1116"/>
    <a:srgbClr val="111111"/>
    <a:srgbClr val="1C1C1C"/>
    <a:srgbClr val="080808"/>
    <a:srgbClr val="5A78A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304" autoAdjust="0"/>
    <p:restoredTop sz="94660"/>
  </p:normalViewPr>
  <p:slideViewPr>
    <p:cSldViewPr>
      <p:cViewPr varScale="1">
        <p:scale>
          <a:sx n="115" d="100"/>
          <a:sy n="115" d="100"/>
        </p:scale>
        <p:origin x="-159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fr-BE"/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fr-BE"/>
          </a:p>
        </p:txBody>
      </p:sp>
      <p:sp>
        <p:nvSpPr>
          <p:cNvPr id="1536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fr-BE"/>
          </a:p>
        </p:txBody>
      </p:sp>
      <p:sp>
        <p:nvSpPr>
          <p:cNvPr id="1536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B8A5771A-BA73-458D-8A0D-0C6FB2B20BD2}" type="slidenum">
              <a:rPr lang="fr-BE"/>
              <a:pPr>
                <a:defRPr/>
              </a:pPr>
              <a:t>‹#›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220774053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fr-BE"/>
          </a:p>
        </p:txBody>
      </p:sp>
      <p:sp>
        <p:nvSpPr>
          <p:cNvPr id="4096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fr-BE"/>
          </a:p>
        </p:txBody>
      </p:sp>
      <p:sp>
        <p:nvSpPr>
          <p:cNvPr id="1638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4096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BE" noProof="0" smtClean="0"/>
              <a:t>Click to edit Master text styles</a:t>
            </a:r>
          </a:p>
          <a:p>
            <a:pPr lvl="1"/>
            <a:r>
              <a:rPr lang="fr-BE" noProof="0" smtClean="0"/>
              <a:t>Second level</a:t>
            </a:r>
          </a:p>
          <a:p>
            <a:pPr lvl="2"/>
            <a:r>
              <a:rPr lang="fr-BE" noProof="0" smtClean="0"/>
              <a:t>Third level</a:t>
            </a:r>
          </a:p>
          <a:p>
            <a:pPr lvl="3"/>
            <a:r>
              <a:rPr lang="fr-BE" noProof="0" smtClean="0"/>
              <a:t>Fourth level</a:t>
            </a:r>
          </a:p>
          <a:p>
            <a:pPr lvl="4"/>
            <a:r>
              <a:rPr lang="fr-BE" noProof="0" smtClean="0"/>
              <a:t>Fifth level</a:t>
            </a:r>
          </a:p>
        </p:txBody>
      </p:sp>
      <p:sp>
        <p:nvSpPr>
          <p:cNvPr id="4096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fr-BE"/>
          </a:p>
        </p:txBody>
      </p:sp>
      <p:sp>
        <p:nvSpPr>
          <p:cNvPr id="4096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876BDA4E-8A45-4F2A-AE0C-CD16C716F383}" type="slidenum">
              <a:rPr lang="fr-BE"/>
              <a:pPr>
                <a:defRPr/>
              </a:pPr>
              <a:t>‹#›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243813476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ctrTitle"/>
          </p:nvPr>
        </p:nvSpPr>
        <p:spPr>
          <a:xfrm>
            <a:off x="395536" y="332656"/>
            <a:ext cx="8352928" cy="2880320"/>
          </a:xfrm>
          <a:prstGeom prst="rect">
            <a:avLst/>
          </a:prstGeom>
        </p:spPr>
        <p:txBody>
          <a:bodyPr/>
          <a:lstStyle>
            <a:lvl1pPr algn="l">
              <a:defRPr>
                <a:solidFill>
                  <a:srgbClr val="FFFF66"/>
                </a:solidFill>
              </a:defRPr>
            </a:lvl1pPr>
          </a:lstStyle>
          <a:p>
            <a:r>
              <a:rPr lang="en-GB" noProof="0" dirty="0" smtClean="0"/>
              <a:t>Click to edit Master title style</a:t>
            </a:r>
            <a:endParaRPr lang="en-GB" noProof="0" dirty="0"/>
          </a:p>
        </p:txBody>
      </p:sp>
      <p:sp>
        <p:nvSpPr>
          <p:cNvPr id="4" name="Subtitle 2"/>
          <p:cNvSpPr>
            <a:spLocks noGrp="1"/>
          </p:cNvSpPr>
          <p:nvPr>
            <p:ph type="subTitle" idx="1"/>
          </p:nvPr>
        </p:nvSpPr>
        <p:spPr>
          <a:xfrm>
            <a:off x="395536" y="3645024"/>
            <a:ext cx="8352928" cy="2232248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>
                <a:solidFill>
                  <a:srgbClr val="FFFF66"/>
                </a:solidFill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GB" noProof="0" dirty="0" smtClean="0"/>
              <a:t>Click to edit Master subtitle style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233953129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24744"/>
            <a:ext cx="8229600" cy="5001419"/>
          </a:xfrm>
          <a:prstGeom prst="rect">
            <a:avLst/>
          </a:prstGeom>
        </p:spPr>
        <p:txBody>
          <a:bodyPr/>
          <a:lstStyle>
            <a:lvl1pPr>
              <a:defRPr sz="2000">
                <a:solidFill>
                  <a:srgbClr val="FFFF66"/>
                </a:solidFill>
              </a:defRPr>
            </a:lvl1pPr>
            <a:lvl2pPr>
              <a:defRPr sz="2000">
                <a:solidFill>
                  <a:srgbClr val="FFFF66"/>
                </a:solidFill>
              </a:defRPr>
            </a:lvl2pPr>
            <a:lvl3pPr>
              <a:defRPr sz="2000">
                <a:solidFill>
                  <a:srgbClr val="FFFF66"/>
                </a:solidFill>
              </a:defRPr>
            </a:lvl3pPr>
            <a:lvl4pPr>
              <a:defRPr sz="2000">
                <a:solidFill>
                  <a:srgbClr val="FFFF66"/>
                </a:solidFill>
              </a:defRPr>
            </a:lvl4pPr>
            <a:lvl5pPr>
              <a:defRPr sz="2000">
                <a:solidFill>
                  <a:srgbClr val="FFFF66"/>
                </a:solidFill>
              </a:defRPr>
            </a:lvl5pPr>
          </a:lstStyle>
          <a:p>
            <a:pPr lvl="0"/>
            <a:r>
              <a:rPr lang="en-GB" noProof="0" dirty="0" smtClean="0"/>
              <a:t>Click to edit Master text styles</a:t>
            </a:r>
          </a:p>
          <a:p>
            <a:pPr lvl="1"/>
            <a:r>
              <a:rPr lang="en-GB" noProof="0" dirty="0" smtClean="0"/>
              <a:t>Second level</a:t>
            </a:r>
          </a:p>
          <a:p>
            <a:pPr lvl="2"/>
            <a:r>
              <a:rPr lang="en-GB" noProof="0" dirty="0" smtClean="0"/>
              <a:t>Third level</a:t>
            </a:r>
          </a:p>
          <a:p>
            <a:pPr lvl="3"/>
            <a:r>
              <a:rPr lang="en-GB" noProof="0" dirty="0" smtClean="0"/>
              <a:t>Fourth level</a:t>
            </a:r>
          </a:p>
          <a:p>
            <a:pPr lvl="4"/>
            <a:r>
              <a:rPr lang="en-GB" noProof="0" dirty="0" smtClean="0"/>
              <a:t>Fifth level</a:t>
            </a:r>
            <a:endParaRPr lang="en-GB" noProof="0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  <a:prstGeom prst="rect">
            <a:avLst/>
          </a:prstGeom>
        </p:spPr>
        <p:txBody>
          <a:bodyPr/>
          <a:lstStyle>
            <a:lvl1pPr>
              <a:defRPr sz="3600" b="1">
                <a:solidFill>
                  <a:srgbClr val="FFFF66"/>
                </a:solidFill>
              </a:defRPr>
            </a:lvl1pPr>
          </a:lstStyle>
          <a:p>
            <a:r>
              <a:rPr lang="en-GB" noProof="0" dirty="0" smtClean="0"/>
              <a:t>Click to edit Master title style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338458178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  <a:prstGeom prst="rect">
            <a:avLst/>
          </a:prstGeom>
        </p:spPr>
        <p:txBody>
          <a:bodyPr/>
          <a:lstStyle>
            <a:lvl1pPr>
              <a:defRPr sz="3600" b="1">
                <a:solidFill>
                  <a:srgbClr val="FFFF66"/>
                </a:solidFill>
              </a:defRPr>
            </a:lvl1pPr>
          </a:lstStyle>
          <a:p>
            <a:r>
              <a:rPr lang="en-GB" noProof="0" dirty="0" smtClean="0"/>
              <a:t>Click to edit Master title style</a:t>
            </a:r>
            <a:endParaRPr lang="en-GB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052736"/>
            <a:ext cx="4038600" cy="5073427"/>
          </a:xfrm>
          <a:prstGeom prst="rect">
            <a:avLst/>
          </a:prstGeom>
        </p:spPr>
        <p:txBody>
          <a:bodyPr/>
          <a:lstStyle>
            <a:lvl1pPr>
              <a:defRPr sz="2000">
                <a:solidFill>
                  <a:srgbClr val="FFFF66"/>
                </a:solidFill>
              </a:defRPr>
            </a:lvl1pPr>
            <a:lvl2pPr>
              <a:defRPr sz="2000">
                <a:solidFill>
                  <a:srgbClr val="FFFF66"/>
                </a:solidFill>
              </a:defRPr>
            </a:lvl2pPr>
            <a:lvl3pPr>
              <a:defRPr sz="2000">
                <a:solidFill>
                  <a:srgbClr val="FFFF66"/>
                </a:solidFill>
              </a:defRPr>
            </a:lvl3pPr>
            <a:lvl4pPr>
              <a:defRPr sz="2000">
                <a:solidFill>
                  <a:srgbClr val="FFFF66"/>
                </a:solidFill>
              </a:defRPr>
            </a:lvl4pPr>
            <a:lvl5pPr>
              <a:defRPr sz="2000">
                <a:solidFill>
                  <a:srgbClr val="FFFF66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noProof="0" dirty="0" smtClean="0"/>
              <a:t>Click to edit Master text styles</a:t>
            </a:r>
          </a:p>
          <a:p>
            <a:pPr lvl="1"/>
            <a:r>
              <a:rPr lang="en-GB" noProof="0" dirty="0" smtClean="0"/>
              <a:t>Second level</a:t>
            </a:r>
          </a:p>
          <a:p>
            <a:pPr lvl="2"/>
            <a:r>
              <a:rPr lang="en-GB" noProof="0" dirty="0" smtClean="0"/>
              <a:t>Third level</a:t>
            </a:r>
          </a:p>
          <a:p>
            <a:pPr lvl="3"/>
            <a:r>
              <a:rPr lang="en-GB" noProof="0" dirty="0" smtClean="0"/>
              <a:t>Fourth level</a:t>
            </a:r>
          </a:p>
          <a:p>
            <a:pPr lvl="4"/>
            <a:r>
              <a:rPr lang="en-GB" noProof="0" dirty="0" smtClean="0"/>
              <a:t>Fifth level</a:t>
            </a:r>
            <a:endParaRPr lang="en-GB" noProof="0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052736"/>
            <a:ext cx="4038600" cy="5073427"/>
          </a:xfrm>
          <a:prstGeom prst="rect">
            <a:avLst/>
          </a:prstGeom>
        </p:spPr>
        <p:txBody>
          <a:bodyPr/>
          <a:lstStyle>
            <a:lvl1pPr>
              <a:defRPr sz="2000">
                <a:solidFill>
                  <a:srgbClr val="FFFF66"/>
                </a:solidFill>
              </a:defRPr>
            </a:lvl1pPr>
            <a:lvl2pPr>
              <a:defRPr sz="2000">
                <a:solidFill>
                  <a:srgbClr val="FFFF66"/>
                </a:solidFill>
              </a:defRPr>
            </a:lvl2pPr>
            <a:lvl3pPr>
              <a:defRPr sz="2000">
                <a:solidFill>
                  <a:srgbClr val="FFFF66"/>
                </a:solidFill>
              </a:defRPr>
            </a:lvl3pPr>
            <a:lvl4pPr>
              <a:defRPr sz="2000">
                <a:solidFill>
                  <a:srgbClr val="FFFF66"/>
                </a:solidFill>
              </a:defRPr>
            </a:lvl4pPr>
            <a:lvl5pPr>
              <a:defRPr sz="2000">
                <a:solidFill>
                  <a:srgbClr val="FFFF66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noProof="0" dirty="0" smtClean="0"/>
              <a:t>Click to edit Master text styles</a:t>
            </a:r>
          </a:p>
          <a:p>
            <a:pPr lvl="1"/>
            <a:r>
              <a:rPr lang="en-GB" noProof="0" dirty="0" smtClean="0"/>
              <a:t>Second level</a:t>
            </a:r>
          </a:p>
          <a:p>
            <a:pPr lvl="2"/>
            <a:r>
              <a:rPr lang="en-GB" noProof="0" dirty="0" smtClean="0"/>
              <a:t>Third level</a:t>
            </a:r>
          </a:p>
          <a:p>
            <a:pPr lvl="3"/>
            <a:r>
              <a:rPr lang="en-GB" noProof="0" dirty="0" smtClean="0"/>
              <a:t>Fourth level</a:t>
            </a:r>
          </a:p>
          <a:p>
            <a:pPr lvl="4"/>
            <a:r>
              <a:rPr lang="en-GB" noProof="0" dirty="0" smtClean="0"/>
              <a:t>Fifth level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56310287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12" Type="http://schemas.openxmlformats.org/officeDocument/2006/relationships/image" Target="../media/image6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oleObject" Target="../embeddings/oleObject1.bin"/><Relationship Id="rId11" Type="http://schemas.openxmlformats.org/officeDocument/2006/relationships/image" Target="../media/image5.jpeg"/><Relationship Id="rId5" Type="http://schemas.openxmlformats.org/officeDocument/2006/relationships/vmlDrawing" Target="../drawings/vmlDrawing1.vml"/><Relationship Id="rId10" Type="http://schemas.openxmlformats.org/officeDocument/2006/relationships/image" Target="../media/image4.png"/><Relationship Id="rId4" Type="http://schemas.openxmlformats.org/officeDocument/2006/relationships/theme" Target="../theme/theme1.xml"/><Relationship Id="rId9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26" name="Object 1"/>
          <p:cNvGraphicFramePr>
            <a:graphicFrameLocks noGrp="1" noChangeAspect="1"/>
          </p:cNvGraphicFramePr>
          <p:nvPr userDrawn="1"/>
        </p:nvGraphicFramePr>
        <p:xfrm>
          <a:off x="0" y="0"/>
          <a:ext cx="9144000" cy="685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82" name="Image" r:id="rId6" imgW="9705011" imgH="6338744" progId="Photoshop.Image.8">
                  <p:embed/>
                </p:oleObj>
              </mc:Choice>
              <mc:Fallback>
                <p:oleObj name="Image" r:id="rId6" imgW="9705011" imgH="6338744" progId="Photoshop.Image.8">
                  <p:embed/>
                  <p:pic>
                    <p:nvPicPr>
                      <p:cNvPr id="0" name="Object 1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0" cy="6858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027" name="Group 1"/>
          <p:cNvGrpSpPr>
            <a:grpSpLocks/>
          </p:cNvGrpSpPr>
          <p:nvPr userDrawn="1"/>
        </p:nvGrpSpPr>
        <p:grpSpPr bwMode="auto">
          <a:xfrm>
            <a:off x="179513" y="6165850"/>
            <a:ext cx="8864476" cy="646113"/>
            <a:chOff x="628526" y="6165945"/>
            <a:chExt cx="8416007" cy="645966"/>
          </a:xfrm>
        </p:grpSpPr>
        <p:grpSp>
          <p:nvGrpSpPr>
            <p:cNvPr id="1028" name="Group 1"/>
            <p:cNvGrpSpPr>
              <a:grpSpLocks/>
            </p:cNvGrpSpPr>
            <p:nvPr userDrawn="1"/>
          </p:nvGrpSpPr>
          <p:grpSpPr bwMode="auto">
            <a:xfrm>
              <a:off x="628526" y="6165945"/>
              <a:ext cx="2500161" cy="645966"/>
              <a:chOff x="683568" y="5021812"/>
              <a:chExt cx="4346494" cy="1107405"/>
            </a:xfrm>
          </p:grpSpPr>
          <p:pic>
            <p:nvPicPr>
              <p:cNvPr id="1031" name="Picture 41" descr="logo-bira_iasb-2010"/>
              <p:cNvPicPr>
                <a:picLocks noChangeAspect="1" noChangeArrowheads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63579"/>
              <a:stretch>
                <a:fillRect/>
              </a:stretch>
            </p:blipFill>
            <p:spPr bwMode="auto">
              <a:xfrm>
                <a:off x="683568" y="5081014"/>
                <a:ext cx="799616" cy="9890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033" name="Picture 23"/>
              <p:cNvPicPr>
                <a:picLocks noChangeAspect="1" noChangeArrowheads="1"/>
              </p:cNvPicPr>
              <p:nvPr/>
            </p:nvPicPr>
            <p:blipFill>
              <a:blip r:embed="rId9">
                <a:clrChange>
                  <a:clrFrom>
                    <a:srgbClr val="008EAB"/>
                  </a:clrFrom>
                  <a:clrTo>
                    <a:srgbClr val="008EAB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447139" y="5096389"/>
                <a:ext cx="1286780" cy="95826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14" name="Picture 24" descr="C:\Documents and Settings\admin\Desktop\dhc-logo-gray-260.png"/>
              <p:cNvPicPr>
                <a:picLocks noChangeAspect="1" noChangeArrowheads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733919" y="5145191"/>
                <a:ext cx="1296143" cy="902316"/>
              </a:xfrm>
              <a:prstGeom prst="rect">
                <a:avLst/>
              </a:prstGeom>
              <a:noFill/>
              <a:effectLst>
                <a:softEdge rad="127000"/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036" name="Picture 27" descr="C:\Documents and Settings\admin\Desktop\New Bitmap Image.bmp"/>
              <p:cNvPicPr>
                <a:picLocks noChangeAspect="1" noChangeArrowheads="1"/>
              </p:cNvPicPr>
              <p:nvPr/>
            </p:nvPicPr>
            <p:blipFill>
              <a:blip r:embed="rId11" cstate="print">
                <a:clrChange>
                  <a:clrFrom>
                    <a:srgbClr val="000000"/>
                  </a:clrFrom>
                  <a:clrTo>
                    <a:srgbClr val="000000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695774" y="5021812"/>
                <a:ext cx="672561" cy="110740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pic>
          <p:nvPicPr>
            <p:cNvPr id="1029" name="Picture 19" descr="C:\Documents and Settings\admin\Desktop\img_colorlogo_negative.gif"/>
            <p:cNvPicPr>
              <a:picLocks noChangeAspect="1" noChangeArrowheads="1"/>
            </p:cNvPicPr>
            <p:nvPr userDrawn="1"/>
          </p:nvPicPr>
          <p:blipFill>
            <a:blip r:embed="rId12">
              <a:clrChange>
                <a:clrFrom>
                  <a:srgbClr val="000000"/>
                </a:clrFrom>
                <a:clrTo>
                  <a:srgbClr val="000000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978933" y="6165945"/>
              <a:ext cx="1065600" cy="6459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3" name="Text Placeholder 5"/>
            <p:cNvSpPr txBox="1">
              <a:spLocks/>
            </p:cNvSpPr>
            <p:nvPr userDrawn="1"/>
          </p:nvSpPr>
          <p:spPr>
            <a:xfrm>
              <a:off x="3226395" y="6321485"/>
              <a:ext cx="4154462" cy="334887"/>
            </a:xfrm>
            <a:prstGeom prst="rect">
              <a:avLst/>
            </a:prstGeom>
          </p:spPr>
          <p:txBody>
            <a:bodyPr/>
            <a:lstStyle>
              <a:lvl1pPr marL="0" indent="0" algn="r" rtl="0" eaLnBrk="0" fontAlgn="base" hangingPunct="0">
                <a:spcBef>
                  <a:spcPct val="20000"/>
                </a:spcBef>
                <a:spcAft>
                  <a:spcPct val="0"/>
                </a:spcAft>
                <a:buNone/>
                <a:defRPr sz="1400">
                  <a:solidFill>
                    <a:schemeClr val="bg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800">
                  <a:solidFill>
                    <a:schemeClr val="tx1"/>
                  </a:solidFill>
                  <a:latin typeface="+mn-lt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400">
                  <a:solidFill>
                    <a:schemeClr val="tx1"/>
                  </a:solidFill>
                  <a:latin typeface="+mn-lt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000">
                  <a:solidFill>
                    <a:schemeClr val="tx1"/>
                  </a:solidFill>
                  <a:latin typeface="+mn-lt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</a:defRPr>
              </a:lvl5pPr>
              <a:lvl6pPr marL="2514600" indent="-228600" algn="l" rtl="0" fontAlgn="base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</a:defRPr>
              </a:lvl6pPr>
              <a:lvl7pPr marL="2971800" indent="-228600" algn="l" rtl="0" fontAlgn="base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</a:defRPr>
              </a:lvl7pPr>
              <a:lvl8pPr marL="3429000" indent="-228600" algn="l" rtl="0" fontAlgn="base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</a:defRPr>
              </a:lvl8pPr>
              <a:lvl9pPr marL="3886200" indent="-228600" algn="l" rtl="0" fontAlgn="base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</a:defRPr>
              </a:lvl9pPr>
            </a:lstStyle>
            <a:p>
              <a:pPr algn="l">
                <a:defRPr/>
              </a:pPr>
              <a:r>
                <a:rPr lang="en-GB" dirty="0" smtClean="0">
                  <a:solidFill>
                    <a:srgbClr val="FFFF66"/>
                  </a:solidFill>
                </a:rPr>
                <a:t>ESWW10</a:t>
              </a:r>
              <a:r>
                <a:rPr lang="en-GB" baseline="0" dirty="0" smtClean="0">
                  <a:solidFill>
                    <a:srgbClr val="FFFF66"/>
                  </a:solidFill>
                </a:rPr>
                <a:t>              </a:t>
              </a:r>
              <a:r>
                <a:rPr lang="en-GB" dirty="0" smtClean="0">
                  <a:solidFill>
                    <a:srgbClr val="FFFF66"/>
                  </a:solidFill>
                </a:rPr>
                <a:t>18-22 November 2013</a:t>
              </a:r>
              <a:endParaRPr lang="en-GB" dirty="0">
                <a:solidFill>
                  <a:srgbClr val="FFFF66"/>
                </a:solidFill>
              </a:endParaRPr>
            </a:p>
          </p:txBody>
        </p:sp>
      </p:grpSp>
      <p:sp>
        <p:nvSpPr>
          <p:cNvPr id="15" name="Text Placeholder 5"/>
          <p:cNvSpPr txBox="1">
            <a:spLocks/>
          </p:cNvSpPr>
          <p:nvPr userDrawn="1"/>
        </p:nvSpPr>
        <p:spPr bwMode="auto">
          <a:xfrm>
            <a:off x="7380312" y="6309320"/>
            <a:ext cx="584176" cy="334963"/>
          </a:xfrm>
          <a:prstGeom prst="rect">
            <a:avLst/>
          </a:prstGeom>
        </p:spPr>
        <p:txBody>
          <a:bodyPr/>
          <a:lstStyle>
            <a:lvl1pPr marL="0" indent="0" algn="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14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algn="l">
              <a:defRPr/>
            </a:pPr>
            <a:fld id="{D7966932-F3F0-4A22-8C7D-9188BBB24373}" type="slidenum">
              <a:rPr lang="en-GB" smtClean="0">
                <a:solidFill>
                  <a:srgbClr val="FFFF66"/>
                </a:solidFill>
              </a:rPr>
              <a:t>‹#›</a:t>
            </a:fld>
            <a:endParaRPr lang="en-GB" dirty="0">
              <a:solidFill>
                <a:srgbClr val="FFFF66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transition spd="slow">
    <p:fade/>
  </p:transition>
  <p:timing>
    <p:tnLst>
      <p:par>
        <p:cTn id="1" dur="indefinite" restart="never" nodeType="tmRoot"/>
      </p:par>
    </p:tnLst>
  </p:timing>
  <p:hf hd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nl-B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mailto:Johan.DeKeyser@aeronomie.be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2.v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1"/>
          <p:cNvSpPr>
            <a:spLocks noGrp="1"/>
          </p:cNvSpPr>
          <p:nvPr>
            <p:ph type="ctrTitle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GB" sz="3600" dirty="0" smtClean="0"/>
              <a:t>Why </a:t>
            </a:r>
            <a:r>
              <a:rPr lang="en-GB" sz="3600" dirty="0"/>
              <a:t>would a </a:t>
            </a:r>
            <a:r>
              <a:rPr lang="en-GB" sz="3600" dirty="0" smtClean="0"/>
              <a:t>modeller take </a:t>
            </a:r>
            <a:r>
              <a:rPr lang="en-GB" sz="3600" dirty="0"/>
              <a:t>the trouble to </a:t>
            </a:r>
            <a:r>
              <a:rPr lang="en-GB" sz="3600" dirty="0" smtClean="0"/>
              <a:t>comply </a:t>
            </a:r>
            <a:r>
              <a:rPr lang="en-GB" sz="3600" dirty="0"/>
              <a:t>with a </a:t>
            </a:r>
            <a:r>
              <a:rPr lang="en-GB" sz="3600" dirty="0" smtClean="0"/>
              <a:t>shared modelling framework</a:t>
            </a:r>
            <a:r>
              <a:rPr lang="en-GB" sz="3600" dirty="0"/>
              <a:t>?</a:t>
            </a:r>
            <a:endParaRPr lang="en-GB" sz="2800" dirty="0" smtClean="0"/>
          </a:p>
        </p:txBody>
      </p:sp>
      <p:sp>
        <p:nvSpPr>
          <p:cNvPr id="2051" name="Subtitle 2"/>
          <p:cNvSpPr>
            <a:spLocks noGrp="1"/>
          </p:cNvSpPr>
          <p:nvPr>
            <p:ph type="subTitle" idx="1"/>
          </p:nvPr>
        </p:nvSpPr>
        <p:spPr bwMode="auto">
          <a:xfrm>
            <a:off x="467544" y="2492896"/>
            <a:ext cx="8352928" cy="2736304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nl-BE" sz="2000" dirty="0" smtClean="0"/>
              <a:t>J. </a:t>
            </a:r>
            <a:r>
              <a:rPr lang="nl-BE" sz="2000" dirty="0" smtClean="0"/>
              <a:t>De </a:t>
            </a:r>
            <a:r>
              <a:rPr lang="nl-BE" sz="2000" dirty="0" err="1" smtClean="0"/>
              <a:t>Keyser</a:t>
            </a:r>
            <a:r>
              <a:rPr lang="nl-BE" sz="2000" dirty="0" smtClean="0"/>
              <a:t>, E. </a:t>
            </a:r>
            <a:r>
              <a:rPr lang="en-GB" sz="2000" dirty="0" err="1" smtClean="0"/>
              <a:t>Gamby</a:t>
            </a:r>
            <a:r>
              <a:rPr lang="en-GB" sz="2000" dirty="0"/>
              <a:t>, </a:t>
            </a:r>
            <a:r>
              <a:rPr lang="en-GB" sz="2000" dirty="0" smtClean="0"/>
              <a:t>M. </a:t>
            </a:r>
            <a:r>
              <a:rPr lang="en-GB" sz="2000" dirty="0" err="1" smtClean="0"/>
              <a:t>Kruglanski</a:t>
            </a:r>
            <a:endParaRPr lang="en-GB" sz="2000" dirty="0" smtClean="0"/>
          </a:p>
          <a:p>
            <a:r>
              <a:rPr lang="en-GB" sz="1800" i="1" dirty="0" smtClean="0"/>
              <a:t>Belgian Institute for Space Aeronomy </a:t>
            </a:r>
          </a:p>
          <a:p>
            <a:r>
              <a:rPr lang="en-GB" sz="2000" dirty="0" smtClean="0"/>
              <a:t>S. </a:t>
            </a:r>
            <a:r>
              <a:rPr lang="en-GB" sz="2000" dirty="0" err="1" smtClean="0"/>
              <a:t>Poedts</a:t>
            </a:r>
            <a:r>
              <a:rPr lang="en-GB" sz="2000" dirty="0"/>
              <a:t>, </a:t>
            </a:r>
            <a:r>
              <a:rPr lang="en-GB" sz="2000" dirty="0" smtClean="0"/>
              <a:t>G. </a:t>
            </a:r>
            <a:r>
              <a:rPr lang="en-GB" sz="2000" dirty="0" err="1" smtClean="0"/>
              <a:t>Lapenta</a:t>
            </a:r>
            <a:r>
              <a:rPr lang="en-GB" sz="2000" dirty="0" smtClean="0"/>
              <a:t> </a:t>
            </a:r>
          </a:p>
          <a:p>
            <a:r>
              <a:rPr lang="nl-BE" sz="1800" i="1" dirty="0" smtClean="0"/>
              <a:t>Katholieke Universiteit Leuven</a:t>
            </a:r>
            <a:endParaRPr lang="en-GB" sz="1800" i="1" dirty="0" smtClean="0"/>
          </a:p>
          <a:p>
            <a:r>
              <a:rPr lang="en-GB" sz="2000" dirty="0" smtClean="0"/>
              <a:t>A. </a:t>
            </a:r>
            <a:r>
              <a:rPr lang="en-GB" sz="2000" dirty="0" err="1" smtClean="0"/>
              <a:t>Lani</a:t>
            </a:r>
            <a:r>
              <a:rPr lang="en-GB" sz="2000" dirty="0"/>
              <a:t>,</a:t>
            </a:r>
            <a:r>
              <a:rPr lang="en-GB" sz="2000" dirty="0" smtClean="0"/>
              <a:t> H. </a:t>
            </a:r>
            <a:r>
              <a:rPr lang="en-GB" sz="2000" dirty="0" err="1" smtClean="0"/>
              <a:t>Deconinck</a:t>
            </a:r>
            <a:endParaRPr lang="en-GB" sz="2000" dirty="0" smtClean="0"/>
          </a:p>
          <a:p>
            <a:r>
              <a:rPr lang="nl-BE" sz="1800" i="1" dirty="0" smtClean="0"/>
              <a:t>Von </a:t>
            </a:r>
            <a:r>
              <a:rPr lang="nl-BE" sz="1800" i="1" dirty="0" err="1" smtClean="0"/>
              <a:t>Karman</a:t>
            </a:r>
            <a:r>
              <a:rPr lang="nl-BE" sz="1800" i="1" dirty="0" smtClean="0"/>
              <a:t> </a:t>
            </a:r>
            <a:r>
              <a:rPr lang="nl-BE" sz="1800" i="1" dirty="0" err="1" smtClean="0"/>
              <a:t>Institute</a:t>
            </a:r>
            <a:r>
              <a:rPr lang="nl-BE" sz="1800" i="1" dirty="0" smtClean="0"/>
              <a:t> </a:t>
            </a:r>
            <a:r>
              <a:rPr lang="nl-BE" sz="1800" i="1" dirty="0" err="1" smtClean="0"/>
              <a:t>for</a:t>
            </a:r>
            <a:r>
              <a:rPr lang="nl-BE" sz="1800" i="1" dirty="0" smtClean="0"/>
              <a:t> </a:t>
            </a:r>
            <a:r>
              <a:rPr lang="nl-BE" sz="1800" i="1" dirty="0" err="1" smtClean="0"/>
              <a:t>Fluid</a:t>
            </a:r>
            <a:r>
              <a:rPr lang="nl-BE" sz="1800" i="1" dirty="0" smtClean="0"/>
              <a:t> Dynamics</a:t>
            </a:r>
            <a:endParaRPr lang="en-GB" sz="1800" i="1" dirty="0" smtClean="0"/>
          </a:p>
          <a:p>
            <a:r>
              <a:rPr lang="en-GB" sz="2000" dirty="0" smtClean="0"/>
              <a:t>D. </a:t>
            </a:r>
            <a:r>
              <a:rPr lang="en-GB" sz="2000" dirty="0" err="1" smtClean="0"/>
              <a:t>Heynderickx</a:t>
            </a:r>
            <a:endParaRPr lang="en-GB" sz="2000" baseline="30000" dirty="0"/>
          </a:p>
          <a:p>
            <a:r>
              <a:rPr lang="en-GB" sz="1800" i="1" dirty="0" smtClean="0"/>
              <a:t>DH Consulting</a:t>
            </a:r>
            <a:r>
              <a:rPr lang="en-GB" sz="2000" i="1" dirty="0"/>
              <a:t/>
            </a:r>
            <a:br>
              <a:rPr lang="en-GB" sz="2000" i="1" dirty="0"/>
            </a:br>
            <a:r>
              <a:rPr lang="nl-BE" sz="2400" b="1" i="1" dirty="0" smtClean="0"/>
              <a:t/>
            </a:r>
            <a:br>
              <a:rPr lang="nl-BE" sz="2400" b="1" i="1" dirty="0" smtClean="0"/>
            </a:br>
            <a:r>
              <a:rPr lang="nl-BE" sz="1600" b="1" i="1" dirty="0" smtClean="0">
                <a:hlinkClick r:id="rId2"/>
              </a:rPr>
              <a:t>Johan.DeKeyser@aeronomie.be</a:t>
            </a:r>
            <a:r>
              <a:rPr lang="nl-BE" sz="2000" b="1" i="1" dirty="0" smtClean="0"/>
              <a:t/>
            </a:r>
            <a:br>
              <a:rPr lang="nl-BE" sz="2000" b="1" i="1" dirty="0" smtClean="0"/>
            </a:br>
            <a:endParaRPr lang="en-GB" sz="2000" i="1" dirty="0" smtClean="0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ext Box 13"/>
          <p:cNvSpPr txBox="1">
            <a:spLocks noChangeArrowheads="1"/>
          </p:cNvSpPr>
          <p:nvPr/>
        </p:nvSpPr>
        <p:spPr bwMode="auto">
          <a:xfrm>
            <a:off x="0" y="1844675"/>
            <a:ext cx="55086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GB" sz="2000" b="1">
                <a:latin typeface="Segoe UI Light" pitchFamily="34" charset="0"/>
              </a:rPr>
              <a:t>Key dates</a:t>
            </a:r>
            <a:endParaRPr lang="en-GB" sz="2000" b="1">
              <a:latin typeface="Tahoma" pitchFamily="34" charset="0"/>
            </a:endParaRPr>
          </a:p>
        </p:txBody>
      </p:sp>
      <p:sp>
        <p:nvSpPr>
          <p:cNvPr id="14339" name="Text Box 13"/>
          <p:cNvSpPr txBox="1">
            <a:spLocks noChangeArrowheads="1"/>
          </p:cNvSpPr>
          <p:nvPr/>
        </p:nvSpPr>
        <p:spPr bwMode="auto">
          <a:xfrm>
            <a:off x="0" y="1196975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GB" sz="2400">
                <a:latin typeface="Segoe UI Light" pitchFamily="34" charset="0"/>
              </a:rPr>
              <a:t>2014: fiftieth</a:t>
            </a:r>
            <a:r>
              <a:rPr lang="en-GB"/>
              <a:t> </a:t>
            </a:r>
            <a:r>
              <a:rPr lang="en-GB" sz="2400">
                <a:latin typeface="Segoe UI Light" pitchFamily="34" charset="0"/>
              </a:rPr>
              <a:t>years anniversary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4341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GB" dirty="0" smtClean="0"/>
                  <a:t>conversion </a:t>
                </a:r>
                <a:r>
                  <a:rPr lang="en-GB" dirty="0"/>
                  <a:t>of the data into common units;</a:t>
                </a:r>
              </a:p>
              <a:p>
                <a:r>
                  <a:rPr lang="en-GB" dirty="0" smtClean="0"/>
                  <a:t>conversion </a:t>
                </a:r>
                <a:r>
                  <a:rPr lang="en-GB" dirty="0"/>
                  <a:t>of </a:t>
                </a:r>
                <a:r>
                  <a:rPr lang="en-GB" dirty="0" smtClean="0"/>
                  <a:t>state </a:t>
                </a:r>
                <a:r>
                  <a:rPr lang="en-GB" dirty="0" smtClean="0"/>
                  <a:t>quantities (e.g. temperature </a:t>
                </a:r>
                <a14:m>
                  <m:oMath xmlns:m="http://schemas.openxmlformats.org/officeDocument/2006/math">
                    <m:r>
                      <a:rPr lang="en-GB" dirty="0" smtClean="0"/>
                      <m:t>↔</m:t>
                    </m:r>
                  </m:oMath>
                </a14:m>
                <a:r>
                  <a:rPr lang="en-GB" dirty="0" smtClean="0"/>
                  <a:t> </a:t>
                </a:r>
                <a:r>
                  <a:rPr lang="en-GB" dirty="0" smtClean="0"/>
                  <a:t>thermal velocity);</a:t>
                </a:r>
                <a:endParaRPr lang="en-GB" dirty="0"/>
              </a:p>
              <a:p>
                <a:r>
                  <a:rPr lang="en-GB" dirty="0" smtClean="0"/>
                  <a:t>interpolation </a:t>
                </a:r>
                <a:r>
                  <a:rPr lang="en-GB" dirty="0"/>
                  <a:t>of data </a:t>
                </a:r>
                <a:r>
                  <a:rPr lang="en-GB" dirty="0" smtClean="0"/>
                  <a:t>over an </a:t>
                </a:r>
                <a:r>
                  <a:rPr lang="en-GB" dirty="0" smtClean="0"/>
                  <a:t>n-dimensional</a:t>
                </a:r>
                <a:r>
                  <a:rPr lang="en-GB" dirty="0" smtClean="0"/>
                  <a:t> regular/irregular mesh;</a:t>
                </a:r>
              </a:p>
              <a:p>
                <a:r>
                  <a:rPr lang="en-GB" dirty="0" smtClean="0"/>
                  <a:t>convert </a:t>
                </a:r>
                <a:r>
                  <a:rPr lang="en-GB" dirty="0"/>
                  <a:t>a plasma representation defined in terms of a </a:t>
                </a:r>
                <a:r>
                  <a:rPr lang="en-GB" dirty="0" smtClean="0"/>
                  <a:t>3D VDF </a:t>
                </a:r>
                <a14:m>
                  <m:oMath xmlns:m="http://schemas.openxmlformats.org/officeDocument/2006/math">
                    <m:r>
                      <a:rPr lang="nl-BE" smtClean="0"/>
                      <m:t>𝑓</m:t>
                    </m:r>
                    <m:r>
                      <a:rPr lang="nl-BE" smtClean="0"/>
                      <m:t>(</m:t>
                    </m:r>
                    <m:sSub>
                      <m:sSubPr>
                        <m:ctrlPr>
                          <a:rPr lang="nl-BE" smtClean="0"/>
                        </m:ctrlPr>
                      </m:sSubPr>
                      <m:e>
                        <m:r>
                          <a:rPr lang="nl-BE" smtClean="0"/>
                          <m:t>𝑣</m:t>
                        </m:r>
                      </m:e>
                      <m:sub>
                        <m:r>
                          <a:rPr lang="nl-BE" smtClean="0"/>
                          <m:t>𝑥</m:t>
                        </m:r>
                      </m:sub>
                    </m:sSub>
                    <m:r>
                      <a:rPr lang="nl-BE" smtClean="0"/>
                      <m:t>,</m:t>
                    </m:r>
                    <m:sSub>
                      <m:sSubPr>
                        <m:ctrlPr>
                          <a:rPr lang="nl-BE"/>
                        </m:ctrlPr>
                      </m:sSubPr>
                      <m:e>
                        <m:r>
                          <a:rPr lang="nl-BE"/>
                          <m:t>𝑣</m:t>
                        </m:r>
                      </m:e>
                      <m:sub>
                        <m:r>
                          <a:rPr lang="nl-BE" smtClean="0"/>
                          <m:t>𝑦</m:t>
                        </m:r>
                      </m:sub>
                    </m:sSub>
                    <m:r>
                      <a:rPr lang="nl-BE" smtClean="0"/>
                      <m:t>,</m:t>
                    </m:r>
                    <m:sSub>
                      <m:sSubPr>
                        <m:ctrlPr>
                          <a:rPr lang="nl-BE"/>
                        </m:ctrlPr>
                      </m:sSubPr>
                      <m:e>
                        <m:r>
                          <a:rPr lang="nl-BE"/>
                          <m:t>𝑣</m:t>
                        </m:r>
                      </m:e>
                      <m:sub>
                        <m:r>
                          <a:rPr lang="nl-BE" smtClean="0"/>
                          <m:t>𝑧</m:t>
                        </m:r>
                      </m:sub>
                    </m:sSub>
                    <m:r>
                      <a:rPr lang="nl-BE" smtClean="0"/>
                      <m:t>)</m:t>
                    </m:r>
                  </m:oMath>
                </a14:m>
                <a:r>
                  <a:rPr lang="en-GB" dirty="0"/>
                  <a:t> into a moments-based representation (density, </a:t>
                </a:r>
                <a:r>
                  <a:rPr lang="en-GB" dirty="0" smtClean="0"/>
                  <a:t>velocity</a:t>
                </a:r>
                <a:r>
                  <a:rPr lang="en-GB" dirty="0"/>
                  <a:t>, </a:t>
                </a:r>
                <a:r>
                  <a:rPr lang="en-GB" dirty="0" smtClean="0"/>
                  <a:t>temperature, …);</a:t>
                </a:r>
                <a:endParaRPr lang="en-GB" dirty="0"/>
              </a:p>
              <a:p>
                <a:r>
                  <a:rPr lang="en-GB" dirty="0" smtClean="0"/>
                  <a:t>construct </a:t>
                </a:r>
                <a:r>
                  <a:rPr lang="en-GB" dirty="0"/>
                  <a:t>a </a:t>
                </a:r>
                <a:r>
                  <a:rPr lang="en-GB" dirty="0" smtClean="0"/>
                  <a:t>3D VDF </a:t>
                </a:r>
                <a14:m>
                  <m:oMath xmlns:m="http://schemas.openxmlformats.org/officeDocument/2006/math">
                    <m:r>
                      <a:rPr lang="nl-BE"/>
                      <m:t>𝑓</m:t>
                    </m:r>
                    <m:r>
                      <a:rPr lang="nl-BE"/>
                      <m:t>(</m:t>
                    </m:r>
                    <m:sSub>
                      <m:sSubPr>
                        <m:ctrlPr>
                          <a:rPr lang="nl-BE"/>
                        </m:ctrlPr>
                      </m:sSubPr>
                      <m:e>
                        <m:r>
                          <a:rPr lang="nl-BE"/>
                          <m:t>𝑣</m:t>
                        </m:r>
                      </m:e>
                      <m:sub>
                        <m:r>
                          <a:rPr lang="nl-BE"/>
                          <m:t>𝑥</m:t>
                        </m:r>
                      </m:sub>
                    </m:sSub>
                    <m:r>
                      <a:rPr lang="nl-BE"/>
                      <m:t>,</m:t>
                    </m:r>
                    <m:sSub>
                      <m:sSubPr>
                        <m:ctrlPr>
                          <a:rPr lang="nl-BE"/>
                        </m:ctrlPr>
                      </m:sSubPr>
                      <m:e>
                        <m:r>
                          <a:rPr lang="nl-BE"/>
                          <m:t>𝑣</m:t>
                        </m:r>
                      </m:e>
                      <m:sub>
                        <m:r>
                          <a:rPr lang="nl-BE"/>
                          <m:t>𝑦</m:t>
                        </m:r>
                      </m:sub>
                    </m:sSub>
                    <m:r>
                      <a:rPr lang="nl-BE"/>
                      <m:t>,</m:t>
                    </m:r>
                    <m:sSub>
                      <m:sSubPr>
                        <m:ctrlPr>
                          <a:rPr lang="nl-BE"/>
                        </m:ctrlPr>
                      </m:sSubPr>
                      <m:e>
                        <m:r>
                          <a:rPr lang="nl-BE"/>
                          <m:t>𝑣</m:t>
                        </m:r>
                      </m:e>
                      <m:sub>
                        <m:r>
                          <a:rPr lang="nl-BE"/>
                          <m:t>𝑧</m:t>
                        </m:r>
                      </m:sub>
                    </m:sSub>
                    <m:r>
                      <a:rPr lang="nl-BE"/>
                      <m:t>)</m:t>
                    </m:r>
                  </m:oMath>
                </a14:m>
                <a:r>
                  <a:rPr lang="en-GB" dirty="0" smtClean="0"/>
                  <a:t> from given </a:t>
                </a:r>
                <a:r>
                  <a:rPr lang="en-GB" dirty="0"/>
                  <a:t>density, bulk velocity, </a:t>
                </a:r>
                <a:r>
                  <a:rPr lang="en-GB" dirty="0" smtClean="0"/>
                  <a:t>temperature + an </a:t>
                </a:r>
                <a:r>
                  <a:rPr lang="en-GB" dirty="0"/>
                  <a:t>assumption</a:t>
                </a:r>
                <a:r>
                  <a:rPr lang="en-GB" dirty="0" smtClean="0"/>
                  <a:t>;</a:t>
                </a:r>
              </a:p>
              <a:p>
                <a:r>
                  <a:rPr lang="en-GB" dirty="0"/>
                  <a:t>convert a </a:t>
                </a:r>
                <a:r>
                  <a:rPr lang="en-GB" dirty="0"/>
                  <a:t>3D VDF </a:t>
                </a:r>
                <a14:m>
                  <m:oMath xmlns:m="http://schemas.openxmlformats.org/officeDocument/2006/math">
                    <m:r>
                      <a:rPr lang="nl-BE"/>
                      <m:t>𝑓</m:t>
                    </m:r>
                    <m:r>
                      <a:rPr lang="nl-BE"/>
                      <m:t>(</m:t>
                    </m:r>
                    <m:sSub>
                      <m:sSubPr>
                        <m:ctrlPr>
                          <a:rPr lang="nl-BE"/>
                        </m:ctrlPr>
                      </m:sSubPr>
                      <m:e>
                        <m:r>
                          <a:rPr lang="nl-BE"/>
                          <m:t>𝑣</m:t>
                        </m:r>
                      </m:e>
                      <m:sub>
                        <m:r>
                          <a:rPr lang="nl-BE"/>
                          <m:t>𝑥</m:t>
                        </m:r>
                      </m:sub>
                    </m:sSub>
                    <m:r>
                      <a:rPr lang="nl-BE"/>
                      <m:t>,</m:t>
                    </m:r>
                    <m:sSub>
                      <m:sSubPr>
                        <m:ctrlPr>
                          <a:rPr lang="nl-BE"/>
                        </m:ctrlPr>
                      </m:sSubPr>
                      <m:e>
                        <m:r>
                          <a:rPr lang="nl-BE"/>
                          <m:t>𝑣</m:t>
                        </m:r>
                      </m:e>
                      <m:sub>
                        <m:r>
                          <a:rPr lang="nl-BE"/>
                          <m:t>𝑦</m:t>
                        </m:r>
                      </m:sub>
                    </m:sSub>
                    <m:r>
                      <a:rPr lang="nl-BE"/>
                      <m:t>,</m:t>
                    </m:r>
                    <m:sSub>
                      <m:sSubPr>
                        <m:ctrlPr>
                          <a:rPr lang="nl-BE"/>
                        </m:ctrlPr>
                      </m:sSubPr>
                      <m:e>
                        <m:r>
                          <a:rPr lang="nl-BE"/>
                          <m:t>𝑣</m:t>
                        </m:r>
                      </m:e>
                      <m:sub>
                        <m:r>
                          <a:rPr lang="nl-BE"/>
                          <m:t>𝑧</m:t>
                        </m:r>
                      </m:sub>
                    </m:sSub>
                    <m:r>
                      <a:rPr lang="nl-BE"/>
                      <m:t>)</m:t>
                    </m:r>
                  </m:oMath>
                </a14:m>
                <a:r>
                  <a:rPr lang="en-GB" dirty="0"/>
                  <a:t> </a:t>
                </a:r>
                <a:r>
                  <a:rPr lang="en-GB" dirty="0" smtClean="0"/>
                  <a:t>into </a:t>
                </a:r>
                <a:r>
                  <a:rPr lang="en-GB" dirty="0"/>
                  <a:t>a 2D </a:t>
                </a:r>
                <a:r>
                  <a:rPr lang="en-GB" dirty="0" smtClean="0"/>
                  <a:t>VDF </a:t>
                </a:r>
                <a14:m>
                  <m:oMath xmlns:m="http://schemas.openxmlformats.org/officeDocument/2006/math">
                    <m:r>
                      <a:rPr lang="nl-BE"/>
                      <m:t>𝑓</m:t>
                    </m:r>
                    <m:r>
                      <a:rPr lang="nl-BE"/>
                      <m:t>(</m:t>
                    </m:r>
                    <m:sSub>
                      <m:sSubPr>
                        <m:ctrlPr>
                          <a:rPr lang="nl-BE"/>
                        </m:ctrlPr>
                      </m:sSubPr>
                      <m:e>
                        <m:r>
                          <a:rPr lang="nl-BE"/>
                          <m:t>𝑣</m:t>
                        </m:r>
                      </m:e>
                      <m:sub>
                        <m:r>
                          <a:rPr lang="nl-BE" smtClean="0"/>
                          <m:t>⊥</m:t>
                        </m:r>
                      </m:sub>
                    </m:sSub>
                    <m:r>
                      <a:rPr lang="nl-BE"/>
                      <m:t>,</m:t>
                    </m:r>
                    <m:sSub>
                      <m:sSubPr>
                        <m:ctrlPr>
                          <a:rPr lang="nl-BE"/>
                        </m:ctrlPr>
                      </m:sSubPr>
                      <m:e>
                        <m:r>
                          <a:rPr lang="nl-BE"/>
                          <m:t>𝑣</m:t>
                        </m:r>
                      </m:e>
                      <m:sub>
                        <m:r>
                          <a:rPr lang="nl-BE" smtClean="0"/>
                          <m:t>∥</m:t>
                        </m:r>
                      </m:sub>
                    </m:sSub>
                    <m:r>
                      <a:rPr lang="nl-BE"/>
                      <m:t>)</m:t>
                    </m:r>
                  </m:oMath>
                </a14:m>
                <a:r>
                  <a:rPr lang="en-GB" dirty="0"/>
                  <a:t> </a:t>
                </a:r>
                <a:r>
                  <a:rPr lang="en-GB" dirty="0" smtClean="0"/>
                  <a:t>or </a:t>
                </a:r>
                <a14:m>
                  <m:oMath xmlns:m="http://schemas.openxmlformats.org/officeDocument/2006/math">
                    <m:r>
                      <a:rPr lang="nl-BE"/>
                      <m:t>𝑓</m:t>
                    </m:r>
                    <m:r>
                      <a:rPr lang="nl-BE"/>
                      <m:t>(</m:t>
                    </m:r>
                    <m:r>
                      <a:rPr lang="nl-BE" smtClean="0"/>
                      <m:t>𝜇</m:t>
                    </m:r>
                    <m:r>
                      <a:rPr lang="nl-BE"/>
                      <m:t>,</m:t>
                    </m:r>
                    <m:r>
                      <a:rPr lang="nl-BE" smtClean="0"/>
                      <m:t>𝐸</m:t>
                    </m:r>
                    <m:r>
                      <a:rPr lang="nl-BE"/>
                      <m:t>)</m:t>
                    </m:r>
                  </m:oMath>
                </a14:m>
                <a:r>
                  <a:rPr lang="en-GB" dirty="0"/>
                  <a:t>;</a:t>
                </a:r>
              </a:p>
              <a:p>
                <a:r>
                  <a:rPr lang="en-GB" dirty="0"/>
                  <a:t>convert a set of particles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en-GB" smtClean="0"/>
                        </m:ctrlPr>
                      </m:dPr>
                      <m:e>
                        <m:sSub>
                          <m:sSubPr>
                            <m:ctrlPr>
                              <a:rPr lang="en-GB" smtClean="0"/>
                            </m:ctrlPr>
                          </m:sSubPr>
                          <m:e>
                            <m:acc>
                              <m:accPr>
                                <m:chr m:val="⃗"/>
                                <m:ctrlPr>
                                  <a:rPr lang="en-GB" smtClean="0"/>
                                </m:ctrlPr>
                              </m:accPr>
                              <m:e>
                                <m:r>
                                  <a:rPr lang="nl-BE" smtClean="0"/>
                                  <m:t>𝑥</m:t>
                                </m:r>
                              </m:e>
                            </m:acc>
                          </m:e>
                          <m:sub>
                            <m:r>
                              <a:rPr lang="nl-BE" smtClean="0"/>
                              <m:t>𝑖</m:t>
                            </m:r>
                          </m:sub>
                        </m:sSub>
                        <m:r>
                          <a:rPr lang="nl-BE" smtClean="0"/>
                          <m:t>,</m:t>
                        </m:r>
                        <m:sSub>
                          <m:sSubPr>
                            <m:ctrlPr>
                              <a:rPr lang="en-GB"/>
                            </m:ctrlPr>
                          </m:sSubPr>
                          <m:e>
                            <m:acc>
                              <m:accPr>
                                <m:chr m:val="⃗"/>
                                <m:ctrlPr>
                                  <a:rPr lang="en-GB"/>
                                </m:ctrlPr>
                              </m:accPr>
                              <m:e>
                                <m:r>
                                  <a:rPr lang="nl-BE" smtClean="0"/>
                                  <m:t>𝑣</m:t>
                                </m:r>
                              </m:e>
                            </m:acc>
                          </m:e>
                          <m:sub>
                            <m:r>
                              <a:rPr lang="nl-BE"/>
                              <m:t>𝑖</m:t>
                            </m:r>
                          </m:sub>
                        </m:sSub>
                      </m:e>
                    </m:d>
                  </m:oMath>
                </a14:m>
                <a:r>
                  <a:rPr lang="en-GB" dirty="0" smtClean="0"/>
                  <a:t> into </a:t>
                </a:r>
                <a:r>
                  <a:rPr lang="en-GB" dirty="0"/>
                  <a:t>a </a:t>
                </a:r>
                <a:r>
                  <a:rPr lang="en-GB" dirty="0"/>
                  <a:t>a 3D VDF </a:t>
                </a:r>
                <a14:m>
                  <m:oMath xmlns:m="http://schemas.openxmlformats.org/officeDocument/2006/math">
                    <m:r>
                      <a:rPr lang="nl-BE"/>
                      <m:t>𝑓</m:t>
                    </m:r>
                    <m:r>
                      <a:rPr lang="nl-BE"/>
                      <m:t>(</m:t>
                    </m:r>
                    <m:sSub>
                      <m:sSubPr>
                        <m:ctrlPr>
                          <a:rPr lang="nl-BE"/>
                        </m:ctrlPr>
                      </m:sSubPr>
                      <m:e>
                        <m:r>
                          <a:rPr lang="nl-BE"/>
                          <m:t>𝑣</m:t>
                        </m:r>
                      </m:e>
                      <m:sub>
                        <m:r>
                          <a:rPr lang="nl-BE"/>
                          <m:t>𝑥</m:t>
                        </m:r>
                      </m:sub>
                    </m:sSub>
                    <m:r>
                      <a:rPr lang="nl-BE"/>
                      <m:t>,</m:t>
                    </m:r>
                    <m:sSub>
                      <m:sSubPr>
                        <m:ctrlPr>
                          <a:rPr lang="nl-BE"/>
                        </m:ctrlPr>
                      </m:sSubPr>
                      <m:e>
                        <m:r>
                          <a:rPr lang="nl-BE"/>
                          <m:t>𝑣</m:t>
                        </m:r>
                      </m:e>
                      <m:sub>
                        <m:r>
                          <a:rPr lang="nl-BE"/>
                          <m:t>𝑦</m:t>
                        </m:r>
                      </m:sub>
                    </m:sSub>
                    <m:r>
                      <a:rPr lang="nl-BE"/>
                      <m:t>,</m:t>
                    </m:r>
                    <m:sSub>
                      <m:sSubPr>
                        <m:ctrlPr>
                          <a:rPr lang="nl-BE"/>
                        </m:ctrlPr>
                      </m:sSubPr>
                      <m:e>
                        <m:r>
                          <a:rPr lang="nl-BE"/>
                          <m:t>𝑣</m:t>
                        </m:r>
                      </m:e>
                      <m:sub>
                        <m:r>
                          <a:rPr lang="nl-BE"/>
                          <m:t>𝑧</m:t>
                        </m:r>
                      </m:sub>
                    </m:sSub>
                    <m:r>
                      <a:rPr lang="nl-BE"/>
                      <m:t>)</m:t>
                    </m:r>
                  </m:oMath>
                </a14:m>
                <a:r>
                  <a:rPr lang="en-GB" dirty="0"/>
                  <a:t> </a:t>
                </a:r>
                <a:endParaRPr lang="en-GB" dirty="0"/>
              </a:p>
              <a:p>
                <a:r>
                  <a:rPr lang="nl-BE" dirty="0"/>
                  <a:t>…</a:t>
                </a:r>
                <a:endParaRPr lang="en-GB" dirty="0"/>
              </a:p>
              <a:p>
                <a:r>
                  <a:rPr lang="en-GB" dirty="0"/>
                  <a:t>The </a:t>
                </a:r>
                <a:r>
                  <a:rPr lang="en-GB" dirty="0" smtClean="0"/>
                  <a:t>LOC should </a:t>
                </a:r>
                <a:r>
                  <a:rPr lang="en-GB" dirty="0"/>
                  <a:t>provide </a:t>
                </a:r>
                <a:r>
                  <a:rPr lang="en-GB" dirty="0">
                    <a:solidFill>
                      <a:srgbClr val="00B050"/>
                    </a:solidFill>
                  </a:rPr>
                  <a:t>the most common of these convertor operations, </a:t>
                </a:r>
                <a:r>
                  <a:rPr lang="en-GB" dirty="0" smtClean="0">
                    <a:solidFill>
                      <a:srgbClr val="00B050"/>
                    </a:solidFill>
                  </a:rPr>
                  <a:t>ready for use for the modeller</a:t>
                </a:r>
                <a:r>
                  <a:rPr lang="en-GB" dirty="0" smtClean="0"/>
                  <a:t>, but must </a:t>
                </a:r>
                <a:r>
                  <a:rPr lang="en-GB" dirty="0"/>
                  <a:t>be open to accept new ones.</a:t>
                </a:r>
              </a:p>
              <a:p>
                <a:endParaRPr lang="en-GB" dirty="0"/>
              </a:p>
            </p:txBody>
          </p:sp>
        </mc:Choice>
        <mc:Fallback>
          <p:sp>
            <p:nvSpPr>
              <p:cNvPr id="14341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593" t="-488" b="-182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34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smtClean="0"/>
              <a:t>Coupling operations</a:t>
            </a:r>
            <a:endParaRPr lang="en-GB" dirty="0" smtClean="0"/>
          </a:p>
        </p:txBody>
      </p:sp>
    </p:spTree>
    <p:extLst>
      <p:ext uri="{BB962C8B-B14F-4D97-AF65-F5344CB8AC3E}">
        <p14:creationId xmlns:p14="http://schemas.microsoft.com/office/powerpoint/2010/main" val="21274011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23528" y="1052736"/>
            <a:ext cx="2880320" cy="5184576"/>
          </a:xfrm>
          <a:prstGeom prst="rect">
            <a:avLst/>
          </a:prstGeom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Direct or indirect coupling</a:t>
            </a:r>
            <a:endParaRPr lang="en-GB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196752"/>
            <a:ext cx="4038600" cy="49685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>
          <a:xfrm>
            <a:off x="3347864" y="1052736"/>
            <a:ext cx="5616624" cy="5073427"/>
          </a:xfrm>
        </p:spPr>
        <p:txBody>
          <a:bodyPr/>
          <a:lstStyle/>
          <a:p>
            <a:r>
              <a:rPr lang="en-GB" dirty="0" smtClean="0"/>
              <a:t>Direct coupling: </a:t>
            </a:r>
          </a:p>
          <a:p>
            <a:pPr lvl="1"/>
            <a:r>
              <a:rPr lang="en-GB" dirty="0" smtClean="0"/>
              <a:t>more efficient</a:t>
            </a:r>
          </a:p>
          <a:p>
            <a:pPr lvl="1"/>
            <a:r>
              <a:rPr lang="en-GB" dirty="0" smtClean="0"/>
              <a:t># couplers </a:t>
            </a:r>
            <a:r>
              <a:rPr lang="en-GB" dirty="0" smtClean="0">
                <a:sym typeface="Symbol"/>
              </a:rPr>
              <a:t> # model pairs</a:t>
            </a:r>
          </a:p>
          <a:p>
            <a:pPr lvl="1"/>
            <a:r>
              <a:rPr lang="nl-BE" dirty="0" err="1">
                <a:sym typeface="Symbol"/>
              </a:rPr>
              <a:t>k</a:t>
            </a:r>
            <a:r>
              <a:rPr lang="nl-BE" dirty="0" err="1" smtClean="0">
                <a:sym typeface="Symbol"/>
              </a:rPr>
              <a:t>now</a:t>
            </a:r>
            <a:r>
              <a:rPr lang="nl-BE" dirty="0" smtClean="0">
                <a:sym typeface="Symbol"/>
              </a:rPr>
              <a:t> data </a:t>
            </a:r>
            <a:r>
              <a:rPr lang="nl-BE" dirty="0" err="1" smtClean="0">
                <a:sym typeface="Symbol"/>
              </a:rPr>
              <a:t>structures</a:t>
            </a:r>
            <a:r>
              <a:rPr lang="nl-BE" dirty="0" smtClean="0">
                <a:sym typeface="Symbol"/>
              </a:rPr>
              <a:t> in </a:t>
            </a:r>
            <a:r>
              <a:rPr lang="nl-BE" dirty="0" err="1" smtClean="0">
                <a:sym typeface="Symbol"/>
              </a:rPr>
              <a:t>both</a:t>
            </a:r>
            <a:r>
              <a:rPr lang="nl-BE" dirty="0" smtClean="0">
                <a:sym typeface="Symbol"/>
              </a:rPr>
              <a:t> </a:t>
            </a:r>
            <a:r>
              <a:rPr lang="nl-BE" dirty="0" err="1" smtClean="0">
                <a:sym typeface="Symbol"/>
              </a:rPr>
              <a:t>models</a:t>
            </a:r>
            <a:endParaRPr lang="nl-BE" dirty="0" smtClean="0">
              <a:sym typeface="Symbol"/>
            </a:endParaRPr>
          </a:p>
          <a:p>
            <a:pPr lvl="1"/>
            <a:r>
              <a:rPr lang="nl-BE" dirty="0" err="1" smtClean="0">
                <a:sym typeface="Symbol"/>
              </a:rPr>
              <a:t>who</a:t>
            </a:r>
            <a:r>
              <a:rPr lang="nl-BE" dirty="0" smtClean="0">
                <a:sym typeface="Symbol"/>
              </a:rPr>
              <a:t> </a:t>
            </a:r>
            <a:r>
              <a:rPr lang="nl-BE" dirty="0" err="1" smtClean="0">
                <a:sym typeface="Symbol"/>
              </a:rPr>
              <a:t>will</a:t>
            </a:r>
            <a:r>
              <a:rPr lang="nl-BE" dirty="0" smtClean="0">
                <a:sym typeface="Symbol"/>
              </a:rPr>
              <a:t> </a:t>
            </a:r>
            <a:r>
              <a:rPr lang="nl-BE" dirty="0" err="1" smtClean="0">
                <a:sym typeface="Symbol"/>
              </a:rPr>
              <a:t>write</a:t>
            </a:r>
            <a:r>
              <a:rPr lang="nl-BE" dirty="0" smtClean="0">
                <a:sym typeface="Symbol"/>
              </a:rPr>
              <a:t> the </a:t>
            </a:r>
            <a:r>
              <a:rPr lang="nl-BE" dirty="0" err="1" smtClean="0">
                <a:sym typeface="Symbol"/>
              </a:rPr>
              <a:t>couplers</a:t>
            </a:r>
            <a:r>
              <a:rPr lang="nl-BE" dirty="0" smtClean="0">
                <a:sym typeface="Symbol"/>
              </a:rPr>
              <a:t>?</a:t>
            </a:r>
            <a:endParaRPr lang="en-GB" dirty="0" smtClean="0">
              <a:sym typeface="Symbol"/>
            </a:endParaRPr>
          </a:p>
          <a:p>
            <a:r>
              <a:rPr lang="en-GB" dirty="0" smtClean="0"/>
              <a:t>Indirect coupling:</a:t>
            </a:r>
          </a:p>
          <a:p>
            <a:pPr lvl="1"/>
            <a:r>
              <a:rPr lang="en-GB" dirty="0" smtClean="0"/>
              <a:t>via an intermediate standard format</a:t>
            </a:r>
          </a:p>
          <a:p>
            <a:pPr lvl="1"/>
            <a:r>
              <a:rPr lang="en-GB" dirty="0" smtClean="0"/>
              <a:t># couplers </a:t>
            </a:r>
            <a:r>
              <a:rPr lang="en-GB" dirty="0" smtClean="0">
                <a:sym typeface="Symbol"/>
              </a:rPr>
              <a:t> # models</a:t>
            </a:r>
          </a:p>
          <a:p>
            <a:pPr lvl="1"/>
            <a:r>
              <a:rPr lang="en-GB" dirty="0"/>
              <a:t>k</a:t>
            </a:r>
            <a:r>
              <a:rPr lang="en-GB" dirty="0" smtClean="0"/>
              <a:t>now data structures of only one model</a:t>
            </a:r>
          </a:p>
          <a:p>
            <a:pPr lvl="1"/>
            <a:r>
              <a:rPr lang="en-GB" dirty="0" smtClean="0">
                <a:solidFill>
                  <a:srgbClr val="00B050"/>
                </a:solidFill>
              </a:rPr>
              <a:t>m</a:t>
            </a:r>
            <a:r>
              <a:rPr lang="en-GB" dirty="0" smtClean="0">
                <a:solidFill>
                  <a:srgbClr val="00B050"/>
                </a:solidFill>
              </a:rPr>
              <a:t>inimum number of couplers to be written by modeller</a:t>
            </a:r>
          </a:p>
          <a:p>
            <a:pPr lvl="1"/>
            <a:r>
              <a:rPr lang="nl-BE" dirty="0" err="1">
                <a:solidFill>
                  <a:srgbClr val="FF0000"/>
                </a:solidFill>
              </a:rPr>
              <a:t>l</a:t>
            </a:r>
            <a:r>
              <a:rPr lang="nl-BE" dirty="0" err="1" smtClean="0">
                <a:solidFill>
                  <a:srgbClr val="FF0000"/>
                </a:solidFill>
              </a:rPr>
              <a:t>oss</a:t>
            </a:r>
            <a:r>
              <a:rPr lang="nl-BE" dirty="0" smtClean="0">
                <a:solidFill>
                  <a:srgbClr val="FF0000"/>
                </a:solidFill>
              </a:rPr>
              <a:t> of efficiency : 2 </a:t>
            </a:r>
            <a:r>
              <a:rPr lang="nl-BE" dirty="0" err="1" smtClean="0">
                <a:solidFill>
                  <a:srgbClr val="FF0000"/>
                </a:solidFill>
              </a:rPr>
              <a:t>conversions</a:t>
            </a:r>
            <a:r>
              <a:rPr lang="nl-BE" dirty="0" smtClean="0">
                <a:solidFill>
                  <a:srgbClr val="FF0000"/>
                </a:solidFill>
              </a:rPr>
              <a:t> </a:t>
            </a:r>
            <a:r>
              <a:rPr lang="nl-BE" dirty="0" err="1" smtClean="0">
                <a:solidFill>
                  <a:srgbClr val="FF0000"/>
                </a:solidFill>
              </a:rPr>
              <a:t>needed</a:t>
            </a:r>
            <a:endParaRPr lang="en-GB" dirty="0" smtClean="0">
              <a:solidFill>
                <a:srgbClr val="FF0000"/>
              </a:solidFill>
            </a:endParaRPr>
          </a:p>
          <a:p>
            <a:pPr lvl="1"/>
            <a:r>
              <a:rPr lang="en-GB" dirty="0" smtClean="0">
                <a:solidFill>
                  <a:srgbClr val="00B050"/>
                </a:solidFill>
              </a:rPr>
              <a:t>detect </a:t>
            </a:r>
            <a:r>
              <a:rPr lang="en-GB" dirty="0">
                <a:solidFill>
                  <a:srgbClr val="00B050"/>
                </a:solidFill>
              </a:rPr>
              <a:t>null </a:t>
            </a:r>
            <a:r>
              <a:rPr lang="en-GB" dirty="0" smtClean="0">
                <a:solidFill>
                  <a:srgbClr val="00B050"/>
                </a:solidFill>
              </a:rPr>
              <a:t>operation </a:t>
            </a:r>
            <a:r>
              <a:rPr lang="en-GB" dirty="0" smtClean="0"/>
              <a:t>A</a:t>
            </a:r>
            <a:r>
              <a:rPr lang="en-GB" dirty="0" smtClean="0">
                <a:sym typeface="Symbol"/>
              </a:rPr>
              <a:t></a:t>
            </a:r>
            <a:r>
              <a:rPr lang="en-GB" dirty="0" smtClean="0"/>
              <a:t>S + S</a:t>
            </a:r>
            <a:r>
              <a:rPr lang="en-GB" dirty="0" smtClean="0">
                <a:sym typeface="Symbol"/>
              </a:rPr>
              <a:t></a:t>
            </a:r>
            <a:r>
              <a:rPr lang="en-GB" dirty="0" smtClean="0"/>
              <a:t>A, typical for intra-model coupling</a:t>
            </a:r>
          </a:p>
          <a:p>
            <a:pPr lvl="1"/>
            <a:endParaRPr lang="en-GB" dirty="0" smtClean="0">
              <a:solidFill>
                <a:srgbClr val="FF0000"/>
              </a:solidFill>
            </a:endParaRP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7579826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ext Box 13"/>
          <p:cNvSpPr txBox="1">
            <a:spLocks noChangeArrowheads="1"/>
          </p:cNvSpPr>
          <p:nvPr/>
        </p:nvSpPr>
        <p:spPr bwMode="auto">
          <a:xfrm>
            <a:off x="0" y="1844675"/>
            <a:ext cx="55086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GB" sz="2000" b="1">
                <a:latin typeface="Segoe UI Light" pitchFamily="34" charset="0"/>
              </a:rPr>
              <a:t>Key dates</a:t>
            </a:r>
            <a:endParaRPr lang="en-GB" sz="2000" b="1">
              <a:latin typeface="Tahoma" pitchFamily="34" charset="0"/>
            </a:endParaRPr>
          </a:p>
        </p:txBody>
      </p:sp>
      <p:sp>
        <p:nvSpPr>
          <p:cNvPr id="14339" name="Text Box 13"/>
          <p:cNvSpPr txBox="1">
            <a:spLocks noChangeArrowheads="1"/>
          </p:cNvSpPr>
          <p:nvPr/>
        </p:nvSpPr>
        <p:spPr bwMode="auto">
          <a:xfrm>
            <a:off x="0" y="1196975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GB" sz="2400">
                <a:latin typeface="Segoe UI Light" pitchFamily="34" charset="0"/>
              </a:rPr>
              <a:t>2014: fiftieth</a:t>
            </a:r>
            <a:r>
              <a:rPr lang="en-GB"/>
              <a:t> </a:t>
            </a:r>
            <a:r>
              <a:rPr lang="en-GB" sz="2400">
                <a:latin typeface="Segoe UI Light" pitchFamily="34" charset="0"/>
              </a:rPr>
              <a:t>years anniversary</a:t>
            </a:r>
          </a:p>
        </p:txBody>
      </p:sp>
      <p:sp>
        <p:nvSpPr>
          <p:cNvPr id="1434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>
                <a:solidFill>
                  <a:srgbClr val="FF0000"/>
                </a:solidFill>
              </a:rPr>
              <a:t>The modeller has to set up configurations </a:t>
            </a:r>
            <a:r>
              <a:rPr lang="en-GB" dirty="0" smtClean="0"/>
              <a:t>using the DE, specifying the topology according to which</a:t>
            </a:r>
          </a:p>
          <a:p>
            <a:pPr lvl="1"/>
            <a:r>
              <a:rPr lang="nl-BE" dirty="0" err="1" smtClean="0"/>
              <a:t>there</a:t>
            </a:r>
            <a:r>
              <a:rPr lang="nl-BE" dirty="0" smtClean="0"/>
              <a:t> is intra-model data exchange </a:t>
            </a:r>
            <a:r>
              <a:rPr lang="nl-BE" dirty="0" err="1" smtClean="0"/>
              <a:t>for</a:t>
            </a:r>
            <a:r>
              <a:rPr lang="nl-BE" dirty="0" smtClean="0"/>
              <a:t> his model;</a:t>
            </a:r>
          </a:p>
          <a:p>
            <a:pPr lvl="1"/>
            <a:r>
              <a:rPr lang="nl-BE" dirty="0" err="1"/>
              <a:t>t</a:t>
            </a:r>
            <a:r>
              <a:rPr lang="nl-BE" dirty="0" err="1" smtClean="0"/>
              <a:t>here</a:t>
            </a:r>
            <a:r>
              <a:rPr lang="nl-BE" dirty="0" smtClean="0"/>
              <a:t> is data exchange </a:t>
            </a:r>
            <a:r>
              <a:rPr lang="nl-BE" dirty="0" err="1" smtClean="0"/>
              <a:t>with</a:t>
            </a:r>
            <a:r>
              <a:rPr lang="nl-BE" dirty="0" smtClean="0"/>
              <a:t> </a:t>
            </a:r>
            <a:r>
              <a:rPr lang="nl-BE" dirty="0" err="1" smtClean="0"/>
              <a:t>other</a:t>
            </a:r>
            <a:r>
              <a:rPr lang="nl-BE" dirty="0" smtClean="0"/>
              <a:t> </a:t>
            </a:r>
            <a:r>
              <a:rPr lang="nl-BE" dirty="0" err="1" smtClean="0"/>
              <a:t>models</a:t>
            </a:r>
            <a:r>
              <a:rPr lang="nl-BE" dirty="0" smtClean="0"/>
              <a:t>;</a:t>
            </a:r>
          </a:p>
          <a:p>
            <a:pPr lvl="1"/>
            <a:r>
              <a:rPr lang="nl-BE" dirty="0"/>
              <a:t>d</a:t>
            </a:r>
            <a:r>
              <a:rPr lang="nl-BE" dirty="0" smtClean="0"/>
              <a:t>ata are </a:t>
            </a:r>
            <a:r>
              <a:rPr lang="nl-BE" dirty="0" err="1" smtClean="0"/>
              <a:t>to</a:t>
            </a:r>
            <a:r>
              <a:rPr lang="nl-BE" dirty="0" smtClean="0"/>
              <a:t> </a:t>
            </a:r>
            <a:r>
              <a:rPr lang="nl-BE" dirty="0" err="1" smtClean="0"/>
              <a:t>be</a:t>
            </a:r>
            <a:r>
              <a:rPr lang="nl-BE" dirty="0" smtClean="0"/>
              <a:t> </a:t>
            </a:r>
            <a:r>
              <a:rPr lang="nl-BE" dirty="0" err="1" smtClean="0"/>
              <a:t>read</a:t>
            </a:r>
            <a:r>
              <a:rPr lang="nl-BE" dirty="0" smtClean="0"/>
              <a:t> </a:t>
            </a:r>
            <a:r>
              <a:rPr lang="nl-BE" dirty="0" err="1" smtClean="0"/>
              <a:t>for</a:t>
            </a:r>
            <a:r>
              <a:rPr lang="nl-BE" dirty="0" smtClean="0"/>
              <a:t> his model;</a:t>
            </a:r>
          </a:p>
          <a:p>
            <a:pPr lvl="1"/>
            <a:r>
              <a:rPr lang="nl-BE" dirty="0"/>
              <a:t>o</a:t>
            </a:r>
            <a:r>
              <a:rPr lang="nl-BE" dirty="0" smtClean="0"/>
              <a:t>utput has </a:t>
            </a:r>
            <a:r>
              <a:rPr lang="nl-BE" dirty="0" err="1" smtClean="0"/>
              <a:t>to</a:t>
            </a:r>
            <a:r>
              <a:rPr lang="nl-BE" dirty="0" smtClean="0"/>
              <a:t> </a:t>
            </a:r>
            <a:r>
              <a:rPr lang="nl-BE" dirty="0" err="1" smtClean="0"/>
              <a:t>be</a:t>
            </a:r>
            <a:r>
              <a:rPr lang="nl-BE" dirty="0" smtClean="0"/>
              <a:t> </a:t>
            </a:r>
            <a:r>
              <a:rPr lang="nl-BE" dirty="0" err="1" smtClean="0"/>
              <a:t>produced</a:t>
            </a:r>
            <a:r>
              <a:rPr lang="nl-BE" dirty="0" smtClean="0"/>
              <a:t> </a:t>
            </a:r>
            <a:r>
              <a:rPr lang="nl-BE" dirty="0" err="1" smtClean="0"/>
              <a:t>by</a:t>
            </a:r>
            <a:r>
              <a:rPr lang="nl-BE" dirty="0" smtClean="0"/>
              <a:t> his model.</a:t>
            </a:r>
          </a:p>
          <a:p>
            <a:r>
              <a:rPr lang="nl-BE" dirty="0" err="1" smtClean="0"/>
              <a:t>Once</a:t>
            </a:r>
            <a:r>
              <a:rPr lang="nl-BE" dirty="0" smtClean="0"/>
              <a:t> a </a:t>
            </a:r>
            <a:r>
              <a:rPr lang="nl-BE" dirty="0" err="1" smtClean="0"/>
              <a:t>configuration</a:t>
            </a:r>
            <a:r>
              <a:rPr lang="nl-BE" dirty="0" smtClean="0"/>
              <a:t> is </a:t>
            </a:r>
            <a:r>
              <a:rPr lang="nl-BE" dirty="0" err="1" smtClean="0"/>
              <a:t>given</a:t>
            </a:r>
            <a:r>
              <a:rPr lang="nl-BE" dirty="0" smtClean="0"/>
              <a:t>, </a:t>
            </a:r>
            <a:r>
              <a:rPr lang="nl-BE" dirty="0" err="1" smtClean="0"/>
              <a:t>it</a:t>
            </a:r>
            <a:r>
              <a:rPr lang="nl-BE" dirty="0" smtClean="0"/>
              <a:t> </a:t>
            </a:r>
            <a:r>
              <a:rPr lang="nl-BE" dirty="0" err="1" smtClean="0"/>
              <a:t>may</a:t>
            </a:r>
            <a:r>
              <a:rPr lang="nl-BE" dirty="0" smtClean="0"/>
              <a:t> </a:t>
            </a:r>
            <a:r>
              <a:rPr lang="nl-BE" dirty="0" err="1" smtClean="0"/>
              <a:t>be</a:t>
            </a:r>
            <a:r>
              <a:rPr lang="nl-BE" dirty="0" smtClean="0"/>
              <a:t> run as a </a:t>
            </a:r>
            <a:r>
              <a:rPr lang="nl-BE" dirty="0" err="1" smtClean="0"/>
              <a:t>simulation</a:t>
            </a:r>
            <a:r>
              <a:rPr lang="nl-BE" dirty="0" smtClean="0"/>
              <a:t> </a:t>
            </a:r>
            <a:r>
              <a:rPr lang="nl-BE" dirty="0" err="1" smtClean="0"/>
              <a:t>with</a:t>
            </a:r>
            <a:r>
              <a:rPr lang="nl-BE" dirty="0" smtClean="0"/>
              <a:t> support of the RTS.</a:t>
            </a:r>
          </a:p>
          <a:p>
            <a:pPr lvl="1"/>
            <a:endParaRPr lang="en-GB" dirty="0" smtClean="0"/>
          </a:p>
          <a:p>
            <a:r>
              <a:rPr lang="en-GB" dirty="0" smtClean="0">
                <a:solidFill>
                  <a:srgbClr val="00B050"/>
                </a:solidFill>
              </a:rPr>
              <a:t>The DE can help in setting up the configuration</a:t>
            </a:r>
            <a:r>
              <a:rPr lang="en-GB" dirty="0" smtClean="0"/>
              <a:t>. Based on knowledge of the metadata, the DE can suggest alternatives.</a:t>
            </a:r>
          </a:p>
          <a:p>
            <a:endParaRPr lang="en-GB" dirty="0" smtClean="0"/>
          </a:p>
          <a:p>
            <a:r>
              <a:rPr lang="en-GB" dirty="0" smtClean="0"/>
              <a:t>The RTS </a:t>
            </a:r>
            <a:r>
              <a:rPr lang="en-GB" dirty="0"/>
              <a:t>can optimize physical inter-process </a:t>
            </a:r>
            <a:r>
              <a:rPr lang="en-GB" dirty="0" smtClean="0"/>
              <a:t>communication by exploiting </a:t>
            </a:r>
            <a:r>
              <a:rPr lang="en-GB" dirty="0" smtClean="0"/>
              <a:t>information about the volume of the data exchanges.</a:t>
            </a:r>
          </a:p>
          <a:p>
            <a:pPr lvl="1"/>
            <a:endParaRPr lang="en-GB" dirty="0"/>
          </a:p>
        </p:txBody>
      </p:sp>
      <p:sp>
        <p:nvSpPr>
          <p:cNvPr id="1434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smtClean="0"/>
              <a:t>Configuration</a:t>
            </a:r>
            <a:endParaRPr lang="en-GB" dirty="0" smtClean="0"/>
          </a:p>
        </p:txBody>
      </p:sp>
    </p:spTree>
    <p:extLst>
      <p:ext uri="{BB962C8B-B14F-4D97-AF65-F5344CB8AC3E}">
        <p14:creationId xmlns:p14="http://schemas.microsoft.com/office/powerpoint/2010/main" val="418812511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124744"/>
            <a:ext cx="8435280" cy="5001419"/>
          </a:xfrm>
        </p:spPr>
        <p:txBody>
          <a:bodyPr/>
          <a:lstStyle/>
          <a:p>
            <a:r>
              <a:rPr lang="en-GB" dirty="0" smtClean="0"/>
              <a:t>With support from the DE, </a:t>
            </a:r>
            <a:r>
              <a:rPr lang="en-GB" dirty="0" smtClean="0">
                <a:solidFill>
                  <a:srgbClr val="00B050"/>
                </a:solidFill>
              </a:rPr>
              <a:t>the modeller can easily swap models in a configuration </a:t>
            </a:r>
            <a:r>
              <a:rPr lang="en-GB" dirty="0" smtClean="0"/>
              <a:t>– at least if </a:t>
            </a:r>
            <a:r>
              <a:rPr lang="en-GB" dirty="0"/>
              <a:t>the </a:t>
            </a:r>
            <a:r>
              <a:rPr lang="en-GB" dirty="0" smtClean="0"/>
              <a:t>required couplers </a:t>
            </a:r>
            <a:r>
              <a:rPr lang="en-GB" dirty="0"/>
              <a:t>are </a:t>
            </a:r>
            <a:r>
              <a:rPr lang="en-GB" dirty="0" smtClean="0"/>
              <a:t>available. </a:t>
            </a:r>
          </a:p>
          <a:p>
            <a:endParaRPr lang="en-GB" dirty="0"/>
          </a:p>
          <a:p>
            <a:pPr lvl="0"/>
            <a:r>
              <a:rPr lang="en-GB" dirty="0" smtClean="0"/>
              <a:t>This has </a:t>
            </a:r>
            <a:r>
              <a:rPr lang="en-GB" dirty="0" smtClean="0"/>
              <a:t>multiple uses :</a:t>
            </a:r>
          </a:p>
          <a:p>
            <a:pPr lvl="1"/>
            <a:r>
              <a:rPr lang="en-GB" dirty="0" smtClean="0"/>
              <a:t>It </a:t>
            </a:r>
            <a:r>
              <a:rPr lang="en-GB" dirty="0" smtClean="0">
                <a:solidFill>
                  <a:srgbClr val="00B050"/>
                </a:solidFill>
              </a:rPr>
              <a:t>provides easy debugging </a:t>
            </a:r>
            <a:r>
              <a:rPr lang="en-GB" dirty="0"/>
              <a:t>by </a:t>
            </a:r>
            <a:r>
              <a:rPr lang="en-GB" dirty="0" smtClean="0"/>
              <a:t>mounting </a:t>
            </a:r>
            <a:r>
              <a:rPr lang="en-GB" dirty="0"/>
              <a:t>of a “virtual model” : replace a model component by another one that outputs pre-specified </a:t>
            </a:r>
            <a:r>
              <a:rPr lang="en-GB" dirty="0" smtClean="0"/>
              <a:t>data.</a:t>
            </a:r>
            <a:endParaRPr lang="en-GB" dirty="0"/>
          </a:p>
          <a:p>
            <a:pPr lvl="1"/>
            <a:r>
              <a:rPr lang="en-GB" dirty="0" smtClean="0"/>
              <a:t>It </a:t>
            </a:r>
            <a:r>
              <a:rPr lang="en-GB" dirty="0" smtClean="0">
                <a:solidFill>
                  <a:srgbClr val="00B050"/>
                </a:solidFill>
              </a:rPr>
              <a:t>allows modellers </a:t>
            </a:r>
            <a:r>
              <a:rPr lang="en-GB" dirty="0">
                <a:solidFill>
                  <a:srgbClr val="00B050"/>
                </a:solidFill>
              </a:rPr>
              <a:t>to verify the quality of each model </a:t>
            </a:r>
            <a:r>
              <a:rPr lang="en-GB" dirty="0"/>
              <a:t>in the </a:t>
            </a:r>
            <a:r>
              <a:rPr lang="en-GB" dirty="0" smtClean="0"/>
              <a:t>configuration and </a:t>
            </a:r>
            <a:r>
              <a:rPr lang="en-GB" dirty="0"/>
              <a:t>to check the correctness of the </a:t>
            </a:r>
            <a:r>
              <a:rPr lang="en-GB" dirty="0" smtClean="0"/>
              <a:t>coupling. </a:t>
            </a:r>
            <a:endParaRPr lang="en-GB" dirty="0"/>
          </a:p>
          <a:p>
            <a:pPr lvl="1"/>
            <a:r>
              <a:rPr lang="en-GB" dirty="0"/>
              <a:t>T</a:t>
            </a:r>
            <a:r>
              <a:rPr lang="en-GB" dirty="0" smtClean="0"/>
              <a:t>he library </a:t>
            </a:r>
            <a:r>
              <a:rPr lang="en-GB" dirty="0"/>
              <a:t>of models </a:t>
            </a:r>
            <a:r>
              <a:rPr lang="en-GB" dirty="0" smtClean="0"/>
              <a:t>should </a:t>
            </a:r>
            <a:r>
              <a:rPr lang="en-GB" dirty="0"/>
              <a:t>go from very simple ones to possibly very elaborate </a:t>
            </a:r>
            <a:r>
              <a:rPr lang="en-GB" dirty="0" smtClean="0"/>
              <a:t>ones to </a:t>
            </a:r>
            <a:r>
              <a:rPr lang="en-GB" dirty="0" smtClean="0">
                <a:solidFill>
                  <a:srgbClr val="00B050"/>
                </a:solidFill>
              </a:rPr>
              <a:t>allow modellers to find a compromise between quality and speed</a:t>
            </a:r>
            <a:r>
              <a:rPr lang="en-GB" dirty="0" smtClean="0"/>
              <a:t>.</a:t>
            </a:r>
          </a:p>
          <a:p>
            <a:pPr lvl="1"/>
            <a:r>
              <a:rPr lang="nl-BE" dirty="0" err="1" smtClean="0"/>
              <a:t>If</a:t>
            </a:r>
            <a:r>
              <a:rPr lang="nl-BE" dirty="0" smtClean="0"/>
              <a:t> no </a:t>
            </a:r>
            <a:r>
              <a:rPr lang="nl-BE" dirty="0" err="1" smtClean="0"/>
              <a:t>measurements</a:t>
            </a:r>
            <a:r>
              <a:rPr lang="nl-BE" dirty="0" smtClean="0"/>
              <a:t> are </a:t>
            </a:r>
            <a:r>
              <a:rPr lang="nl-BE" dirty="0" err="1" smtClean="0"/>
              <a:t>available</a:t>
            </a:r>
            <a:r>
              <a:rPr lang="nl-BE" dirty="0" smtClean="0"/>
              <a:t> </a:t>
            </a:r>
            <a:r>
              <a:rPr lang="nl-BE" dirty="0" err="1" smtClean="0"/>
              <a:t>for</a:t>
            </a:r>
            <a:r>
              <a:rPr lang="nl-BE" dirty="0" smtClean="0"/>
              <a:t> the </a:t>
            </a:r>
            <a:r>
              <a:rPr lang="nl-BE" dirty="0" err="1" smtClean="0"/>
              <a:t>boundary</a:t>
            </a:r>
            <a:r>
              <a:rPr lang="nl-BE" dirty="0" smtClean="0"/>
              <a:t> </a:t>
            </a:r>
            <a:r>
              <a:rPr lang="nl-BE" dirty="0" err="1" smtClean="0"/>
              <a:t>condition</a:t>
            </a:r>
            <a:r>
              <a:rPr lang="nl-BE" dirty="0" smtClean="0"/>
              <a:t> of a model, </a:t>
            </a:r>
            <a:r>
              <a:rPr lang="nl-BE" dirty="0" err="1" smtClean="0"/>
              <a:t>an</a:t>
            </a:r>
            <a:r>
              <a:rPr lang="nl-BE" dirty="0" smtClean="0"/>
              <a:t> </a:t>
            </a:r>
            <a:r>
              <a:rPr lang="nl-BE" dirty="0" err="1" smtClean="0"/>
              <a:t>empirical</a:t>
            </a:r>
            <a:r>
              <a:rPr lang="nl-BE" dirty="0" smtClean="0"/>
              <a:t> model </a:t>
            </a:r>
            <a:r>
              <a:rPr lang="nl-BE" dirty="0" err="1" smtClean="0"/>
              <a:t>can</a:t>
            </a:r>
            <a:r>
              <a:rPr lang="nl-BE" dirty="0" smtClean="0"/>
              <a:t> </a:t>
            </a:r>
            <a:r>
              <a:rPr lang="nl-BE" dirty="0" err="1" smtClean="0"/>
              <a:t>be</a:t>
            </a:r>
            <a:r>
              <a:rPr lang="nl-BE" dirty="0" smtClean="0"/>
              <a:t> </a:t>
            </a:r>
            <a:r>
              <a:rPr lang="nl-BE" dirty="0" err="1" smtClean="0"/>
              <a:t>used</a:t>
            </a:r>
            <a:r>
              <a:rPr lang="nl-BE" dirty="0" smtClean="0"/>
              <a:t> </a:t>
            </a:r>
            <a:r>
              <a:rPr lang="nl-BE" dirty="0" err="1" smtClean="0"/>
              <a:t>to</a:t>
            </a:r>
            <a:r>
              <a:rPr lang="nl-BE" dirty="0" smtClean="0"/>
              <a:t> </a:t>
            </a:r>
            <a:r>
              <a:rPr lang="nl-BE" dirty="0" err="1" smtClean="0">
                <a:solidFill>
                  <a:srgbClr val="00B050"/>
                </a:solidFill>
              </a:rPr>
              <a:t>supply</a:t>
            </a:r>
            <a:r>
              <a:rPr lang="nl-BE" dirty="0" smtClean="0">
                <a:solidFill>
                  <a:srgbClr val="00B050"/>
                </a:solidFill>
              </a:rPr>
              <a:t> the missing </a:t>
            </a:r>
            <a:r>
              <a:rPr lang="nl-BE" dirty="0" err="1" smtClean="0">
                <a:solidFill>
                  <a:srgbClr val="00B050"/>
                </a:solidFill>
              </a:rPr>
              <a:t>boundary</a:t>
            </a:r>
            <a:r>
              <a:rPr lang="nl-BE" dirty="0" smtClean="0">
                <a:solidFill>
                  <a:srgbClr val="00B050"/>
                </a:solidFill>
              </a:rPr>
              <a:t> </a:t>
            </a:r>
            <a:r>
              <a:rPr lang="nl-BE" dirty="0" err="1" smtClean="0">
                <a:solidFill>
                  <a:srgbClr val="00B050"/>
                </a:solidFill>
              </a:rPr>
              <a:t>condition</a:t>
            </a:r>
            <a:r>
              <a:rPr lang="nl-BE" dirty="0" smtClean="0"/>
              <a:t>, or a model </a:t>
            </a:r>
            <a:r>
              <a:rPr lang="nl-BE" dirty="0" err="1" smtClean="0"/>
              <a:t>that</a:t>
            </a:r>
            <a:r>
              <a:rPr lang="nl-BE" dirty="0" smtClean="0"/>
              <a:t> </a:t>
            </a:r>
            <a:r>
              <a:rPr lang="nl-BE" dirty="0" err="1" smtClean="0"/>
              <a:t>infers</a:t>
            </a:r>
            <a:r>
              <a:rPr lang="nl-BE" dirty="0" smtClean="0"/>
              <a:t> the info </a:t>
            </a:r>
            <a:r>
              <a:rPr lang="nl-BE" dirty="0" err="1" smtClean="0"/>
              <a:t>from</a:t>
            </a:r>
            <a:r>
              <a:rPr lang="nl-BE" dirty="0" smtClean="0"/>
              <a:t> </a:t>
            </a:r>
            <a:r>
              <a:rPr lang="nl-BE" dirty="0" err="1" smtClean="0"/>
              <a:t>other</a:t>
            </a:r>
            <a:r>
              <a:rPr lang="nl-BE" dirty="0" smtClean="0"/>
              <a:t> data.</a:t>
            </a:r>
            <a:endParaRPr lang="en-GB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/>
              <a:t>Promoting </a:t>
            </a:r>
            <a:r>
              <a:rPr lang="nl-BE" dirty="0" err="1" smtClean="0"/>
              <a:t>modularity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1503328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The SMF can itself generate alternate configurations and/or automatically generate simulation runs. Modellers would be able to use the following options:</a:t>
            </a:r>
          </a:p>
          <a:p>
            <a:pPr lvl="1"/>
            <a:r>
              <a:rPr lang="en-GB" dirty="0" smtClean="0">
                <a:solidFill>
                  <a:srgbClr val="00B050"/>
                </a:solidFill>
              </a:rPr>
              <a:t>performing ensemble simulations with perturbed inputs</a:t>
            </a:r>
            <a:r>
              <a:rPr lang="en-GB" dirty="0" smtClean="0"/>
              <a:t>. Pro: evaluates nonlinear effects. Contra: extremely compute-intensive, verifies only the effect of errors on the data.</a:t>
            </a:r>
          </a:p>
          <a:p>
            <a:pPr lvl="1"/>
            <a:r>
              <a:rPr lang="en-GB" dirty="0">
                <a:solidFill>
                  <a:srgbClr val="00B050"/>
                </a:solidFill>
              </a:rPr>
              <a:t>p</a:t>
            </a:r>
            <a:r>
              <a:rPr lang="en-GB" dirty="0" smtClean="0">
                <a:solidFill>
                  <a:srgbClr val="00B050"/>
                </a:solidFill>
              </a:rPr>
              <a:t>erforming ensemble simulations with different numerical precision </a:t>
            </a:r>
            <a:r>
              <a:rPr lang="en-GB" dirty="0" smtClean="0"/>
              <a:t>(e.g. different mesh resolution, different number of particles in a particle simulation) to evaluate the numerical technique. </a:t>
            </a:r>
          </a:p>
          <a:p>
            <a:pPr lvl="1"/>
            <a:r>
              <a:rPr lang="en-GB" dirty="0" smtClean="0">
                <a:solidFill>
                  <a:srgbClr val="00B050"/>
                </a:solidFill>
              </a:rPr>
              <a:t>p</a:t>
            </a:r>
            <a:r>
              <a:rPr lang="en-GB" dirty="0" smtClean="0">
                <a:solidFill>
                  <a:srgbClr val="00B050"/>
                </a:solidFill>
              </a:rPr>
              <a:t>erforming simulations with different models </a:t>
            </a:r>
            <a:r>
              <a:rPr lang="en-GB" dirty="0" smtClean="0"/>
              <a:t>so as to evaluate the overall effect of the particular physical and mathematical approximations.</a:t>
            </a:r>
            <a:endParaRPr lang="en-GB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Modelling uncertainty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8314766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Content Placeholder 1"/>
          <p:cNvSpPr>
            <a:spLocks noGrp="1"/>
          </p:cNvSpPr>
          <p:nvPr>
            <p:ph idx="1"/>
          </p:nvPr>
        </p:nvSpPr>
        <p:spPr bwMode="auto">
          <a:xfrm>
            <a:off x="457200" y="1268413"/>
            <a:ext cx="2962672" cy="48577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nl-BE" dirty="0" smtClean="0">
                <a:solidFill>
                  <a:srgbClr val="00B050"/>
                </a:solidFill>
              </a:rPr>
              <a:t>The </a:t>
            </a:r>
            <a:r>
              <a:rPr lang="nl-BE" dirty="0" err="1" smtClean="0">
                <a:solidFill>
                  <a:srgbClr val="00B050"/>
                </a:solidFill>
              </a:rPr>
              <a:t>modeller</a:t>
            </a:r>
            <a:r>
              <a:rPr lang="nl-BE" dirty="0" smtClean="0">
                <a:solidFill>
                  <a:srgbClr val="00B050"/>
                </a:solidFill>
              </a:rPr>
              <a:t> benefits </a:t>
            </a:r>
            <a:r>
              <a:rPr lang="nl-BE" dirty="0" err="1" smtClean="0">
                <a:solidFill>
                  <a:srgbClr val="00B050"/>
                </a:solidFill>
              </a:rPr>
              <a:t>from</a:t>
            </a:r>
            <a:r>
              <a:rPr lang="nl-BE" dirty="0" smtClean="0">
                <a:solidFill>
                  <a:srgbClr val="00B050"/>
                </a:solidFill>
              </a:rPr>
              <a:t> </a:t>
            </a:r>
            <a:r>
              <a:rPr lang="nl-BE" dirty="0">
                <a:solidFill>
                  <a:srgbClr val="00B050"/>
                </a:solidFill>
              </a:rPr>
              <a:t>the </a:t>
            </a:r>
            <a:r>
              <a:rPr lang="nl-BE" dirty="0" err="1">
                <a:solidFill>
                  <a:srgbClr val="00B050"/>
                </a:solidFill>
              </a:rPr>
              <a:t>possibility</a:t>
            </a:r>
            <a:r>
              <a:rPr lang="nl-BE" dirty="0">
                <a:solidFill>
                  <a:srgbClr val="00B050"/>
                </a:solidFill>
              </a:rPr>
              <a:t> </a:t>
            </a:r>
            <a:r>
              <a:rPr lang="nl-BE" dirty="0" err="1">
                <a:solidFill>
                  <a:srgbClr val="00B050"/>
                </a:solidFill>
              </a:rPr>
              <a:t>to</a:t>
            </a:r>
            <a:r>
              <a:rPr lang="nl-BE" dirty="0">
                <a:solidFill>
                  <a:srgbClr val="00B050"/>
                </a:solidFill>
              </a:rPr>
              <a:t> </a:t>
            </a:r>
            <a:r>
              <a:rPr lang="nl-BE" dirty="0" err="1">
                <a:solidFill>
                  <a:srgbClr val="00B050"/>
                </a:solidFill>
              </a:rPr>
              <a:t>couple</a:t>
            </a:r>
            <a:r>
              <a:rPr lang="nl-BE" dirty="0">
                <a:solidFill>
                  <a:srgbClr val="00B050"/>
                </a:solidFill>
              </a:rPr>
              <a:t> </a:t>
            </a:r>
            <a:r>
              <a:rPr lang="nl-BE" dirty="0" err="1" smtClean="0">
                <a:solidFill>
                  <a:srgbClr val="00B050"/>
                </a:solidFill>
              </a:rPr>
              <a:t>with</a:t>
            </a:r>
            <a:r>
              <a:rPr lang="nl-BE" dirty="0" smtClean="0">
                <a:solidFill>
                  <a:srgbClr val="00B050"/>
                </a:solidFill>
              </a:rPr>
              <a:t> a </a:t>
            </a:r>
            <a:r>
              <a:rPr lang="nl-BE" dirty="0" err="1" smtClean="0">
                <a:solidFill>
                  <a:srgbClr val="00B050"/>
                </a:solidFill>
              </a:rPr>
              <a:t>multitude</a:t>
            </a:r>
            <a:r>
              <a:rPr lang="nl-BE" dirty="0" smtClean="0">
                <a:solidFill>
                  <a:srgbClr val="00B050"/>
                </a:solidFill>
              </a:rPr>
              <a:t> of </a:t>
            </a:r>
            <a:r>
              <a:rPr lang="nl-BE" dirty="0" err="1" smtClean="0">
                <a:solidFill>
                  <a:srgbClr val="00B050"/>
                </a:solidFill>
              </a:rPr>
              <a:t>already</a:t>
            </a:r>
            <a:r>
              <a:rPr lang="nl-BE" dirty="0" smtClean="0">
                <a:solidFill>
                  <a:srgbClr val="00B050"/>
                </a:solidFill>
              </a:rPr>
              <a:t> </a:t>
            </a:r>
            <a:r>
              <a:rPr lang="nl-BE" dirty="0" err="1" smtClean="0">
                <a:solidFill>
                  <a:srgbClr val="00B050"/>
                </a:solidFill>
              </a:rPr>
              <a:t>existing</a:t>
            </a:r>
            <a:r>
              <a:rPr lang="nl-BE" dirty="0" smtClean="0">
                <a:solidFill>
                  <a:srgbClr val="00B050"/>
                </a:solidFill>
              </a:rPr>
              <a:t> </a:t>
            </a:r>
            <a:r>
              <a:rPr lang="nl-BE" dirty="0" err="1" smtClean="0">
                <a:solidFill>
                  <a:srgbClr val="00B050"/>
                </a:solidFill>
              </a:rPr>
              <a:t>models</a:t>
            </a:r>
            <a:r>
              <a:rPr lang="nl-BE" dirty="0" smtClean="0"/>
              <a:t>.</a:t>
            </a:r>
          </a:p>
        </p:txBody>
      </p:sp>
      <p:sp>
        <p:nvSpPr>
          <p:cNvPr id="10243" name="Title 2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8509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nl-BE" dirty="0" smtClean="0"/>
              <a:t>Model availability</a:t>
            </a:r>
            <a:endParaRPr lang="en-GB" dirty="0" smtClean="0"/>
          </a:p>
        </p:txBody>
      </p:sp>
      <p:pic>
        <p:nvPicPr>
          <p:cNvPr id="1024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872" y="1014987"/>
            <a:ext cx="5500760" cy="51845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2948874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A SMF </a:t>
            </a:r>
            <a:r>
              <a:rPr lang="en-GB" dirty="0" smtClean="0"/>
              <a:t>should at some point be implemented </a:t>
            </a:r>
            <a:r>
              <a:rPr lang="en-GB" dirty="0" smtClean="0"/>
              <a:t>as </a:t>
            </a:r>
            <a:r>
              <a:rPr lang="en-GB" dirty="0" smtClean="0"/>
              <a:t>a distributed system </a:t>
            </a:r>
            <a:r>
              <a:rPr lang="en-GB" dirty="0" smtClean="0"/>
              <a:t>that is providing full functionality, with a full complement of models and data sources, including real-time data feeds. </a:t>
            </a:r>
            <a:r>
              <a:rPr lang="en-GB" dirty="0" smtClean="0">
                <a:solidFill>
                  <a:srgbClr val="FF0000"/>
                </a:solidFill>
              </a:rPr>
              <a:t>The modellers should be allowed to work in this operational environment to validate their model and configurations using it, but under strict rules.</a:t>
            </a:r>
            <a:endParaRPr lang="en-GB" dirty="0" smtClean="0">
              <a:solidFill>
                <a:srgbClr val="FF0000"/>
              </a:solidFill>
            </a:endParaRPr>
          </a:p>
          <a:p>
            <a:endParaRPr lang="en-GB" dirty="0" smtClean="0"/>
          </a:p>
          <a:p>
            <a:r>
              <a:rPr lang="nl-BE" dirty="0" smtClean="0"/>
              <a:t>The SMF </a:t>
            </a:r>
            <a:r>
              <a:rPr lang="nl-BE" dirty="0" err="1" smtClean="0"/>
              <a:t>should</a:t>
            </a:r>
            <a:r>
              <a:rPr lang="nl-BE" dirty="0" smtClean="0"/>
              <a:t> </a:t>
            </a:r>
            <a:r>
              <a:rPr lang="nl-BE" dirty="0" err="1" smtClean="0"/>
              <a:t>also</a:t>
            </a:r>
            <a:r>
              <a:rPr lang="nl-BE" dirty="0" smtClean="0"/>
              <a:t> </a:t>
            </a:r>
            <a:r>
              <a:rPr lang="nl-BE" dirty="0" err="1" smtClean="0"/>
              <a:t>be</a:t>
            </a:r>
            <a:r>
              <a:rPr lang="nl-BE" dirty="0" smtClean="0"/>
              <a:t> </a:t>
            </a:r>
            <a:r>
              <a:rPr lang="nl-BE" dirty="0" err="1" smtClean="0"/>
              <a:t>available</a:t>
            </a:r>
            <a:r>
              <a:rPr lang="nl-BE" dirty="0" smtClean="0"/>
              <a:t> on small platforms, </a:t>
            </a:r>
            <a:r>
              <a:rPr lang="nl-BE" dirty="0" err="1" smtClean="0"/>
              <a:t>then</a:t>
            </a:r>
            <a:r>
              <a:rPr lang="nl-BE" dirty="0" smtClean="0"/>
              <a:t> </a:t>
            </a:r>
            <a:r>
              <a:rPr lang="nl-BE" dirty="0" err="1" smtClean="0"/>
              <a:t>with</a:t>
            </a:r>
            <a:r>
              <a:rPr lang="nl-BE" dirty="0" smtClean="0"/>
              <a:t> </a:t>
            </a:r>
            <a:r>
              <a:rPr lang="nl-BE" dirty="0" err="1" smtClean="0"/>
              <a:t>only</a:t>
            </a:r>
            <a:r>
              <a:rPr lang="nl-BE" dirty="0" smtClean="0"/>
              <a:t> a </a:t>
            </a:r>
            <a:r>
              <a:rPr lang="nl-BE" dirty="0" err="1" smtClean="0"/>
              <a:t>subset</a:t>
            </a:r>
            <a:r>
              <a:rPr lang="nl-BE" dirty="0" smtClean="0"/>
              <a:t> of </a:t>
            </a:r>
            <a:r>
              <a:rPr lang="nl-BE" dirty="0" err="1" smtClean="0"/>
              <a:t>models</a:t>
            </a:r>
            <a:r>
              <a:rPr lang="nl-BE" dirty="0" smtClean="0"/>
              <a:t> in </a:t>
            </a:r>
            <a:r>
              <a:rPr lang="nl-BE" dirty="0" err="1" smtClean="0"/>
              <a:t>its</a:t>
            </a:r>
            <a:r>
              <a:rPr lang="nl-BE" dirty="0" smtClean="0"/>
              <a:t> </a:t>
            </a:r>
            <a:r>
              <a:rPr lang="nl-BE" dirty="0" err="1" smtClean="0"/>
              <a:t>repository</a:t>
            </a:r>
            <a:r>
              <a:rPr lang="nl-BE" dirty="0" smtClean="0"/>
              <a:t>, </a:t>
            </a:r>
            <a:r>
              <a:rPr lang="nl-BE" dirty="0" err="1" smtClean="0"/>
              <a:t>to</a:t>
            </a:r>
            <a:r>
              <a:rPr lang="nl-BE" dirty="0" smtClean="0"/>
              <a:t> </a:t>
            </a:r>
            <a:r>
              <a:rPr lang="nl-BE" dirty="0" err="1" smtClean="0">
                <a:solidFill>
                  <a:srgbClr val="00B050"/>
                </a:solidFill>
              </a:rPr>
              <a:t>allow</a:t>
            </a:r>
            <a:r>
              <a:rPr lang="nl-BE" dirty="0" smtClean="0">
                <a:solidFill>
                  <a:srgbClr val="00B050"/>
                </a:solidFill>
              </a:rPr>
              <a:t> the </a:t>
            </a:r>
            <a:r>
              <a:rPr lang="nl-BE" dirty="0" err="1" smtClean="0">
                <a:solidFill>
                  <a:srgbClr val="00B050"/>
                </a:solidFill>
              </a:rPr>
              <a:t>modeller</a:t>
            </a:r>
            <a:r>
              <a:rPr lang="nl-BE" dirty="0" smtClean="0">
                <a:solidFill>
                  <a:srgbClr val="00B050"/>
                </a:solidFill>
              </a:rPr>
              <a:t> </a:t>
            </a:r>
            <a:r>
              <a:rPr lang="nl-BE" dirty="0" err="1" smtClean="0">
                <a:solidFill>
                  <a:srgbClr val="00B050"/>
                </a:solidFill>
              </a:rPr>
              <a:t>all</a:t>
            </a:r>
            <a:r>
              <a:rPr lang="nl-BE" dirty="0" smtClean="0">
                <a:solidFill>
                  <a:srgbClr val="00B050"/>
                </a:solidFill>
              </a:rPr>
              <a:t> convenience of a </a:t>
            </a:r>
            <a:r>
              <a:rPr lang="nl-BE" dirty="0" err="1" smtClean="0">
                <a:solidFill>
                  <a:srgbClr val="00B050"/>
                </a:solidFill>
              </a:rPr>
              <a:t>local</a:t>
            </a:r>
            <a:r>
              <a:rPr lang="nl-BE" dirty="0" smtClean="0">
                <a:solidFill>
                  <a:srgbClr val="00B050"/>
                </a:solidFill>
              </a:rPr>
              <a:t> model </a:t>
            </a:r>
            <a:r>
              <a:rPr lang="nl-BE" dirty="0" err="1" smtClean="0">
                <a:solidFill>
                  <a:srgbClr val="00B050"/>
                </a:solidFill>
              </a:rPr>
              <a:t>development</a:t>
            </a:r>
            <a:r>
              <a:rPr lang="nl-BE" dirty="0" smtClean="0">
                <a:solidFill>
                  <a:srgbClr val="00B050"/>
                </a:solidFill>
              </a:rPr>
              <a:t> </a:t>
            </a:r>
            <a:r>
              <a:rPr lang="nl-BE" dirty="0" smtClean="0">
                <a:solidFill>
                  <a:srgbClr val="00B050"/>
                </a:solidFill>
              </a:rPr>
              <a:t>environment</a:t>
            </a:r>
            <a:r>
              <a:rPr lang="nl-BE" dirty="0" smtClean="0"/>
              <a:t>.</a:t>
            </a:r>
            <a:endParaRPr lang="nl-BE" dirty="0" smtClean="0"/>
          </a:p>
          <a:p>
            <a:pPr marL="457200" lvl="1" indent="0">
              <a:buNone/>
            </a:pPr>
            <a:endParaRPr lang="nl-BE" dirty="0" smtClean="0"/>
          </a:p>
          <a:p>
            <a:pPr lvl="1"/>
            <a:endParaRPr lang="en-GB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/>
              <a:t>Platforms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7122414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ext Box 13"/>
          <p:cNvSpPr txBox="1">
            <a:spLocks noChangeArrowheads="1"/>
          </p:cNvSpPr>
          <p:nvPr/>
        </p:nvSpPr>
        <p:spPr bwMode="auto">
          <a:xfrm>
            <a:off x="0" y="1844675"/>
            <a:ext cx="55086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GB" sz="2000" b="1">
                <a:latin typeface="Segoe UI Light" pitchFamily="34" charset="0"/>
              </a:rPr>
              <a:t>Key dates</a:t>
            </a:r>
            <a:endParaRPr lang="en-GB" sz="2000" b="1">
              <a:latin typeface="Tahoma" pitchFamily="34" charset="0"/>
            </a:endParaRPr>
          </a:p>
        </p:txBody>
      </p:sp>
      <p:sp>
        <p:nvSpPr>
          <p:cNvPr id="14339" name="Text Box 13"/>
          <p:cNvSpPr txBox="1">
            <a:spLocks noChangeArrowheads="1"/>
          </p:cNvSpPr>
          <p:nvPr/>
        </p:nvSpPr>
        <p:spPr bwMode="auto">
          <a:xfrm>
            <a:off x="0" y="1196975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GB" sz="2400">
                <a:latin typeface="Segoe UI Light" pitchFamily="34" charset="0"/>
              </a:rPr>
              <a:t>2014: fiftieth</a:t>
            </a:r>
            <a:r>
              <a:rPr lang="en-GB"/>
              <a:t> </a:t>
            </a:r>
            <a:r>
              <a:rPr lang="en-GB" sz="2400">
                <a:latin typeface="Segoe UI Light" pitchFamily="34" charset="0"/>
              </a:rPr>
              <a:t>years anniversary</a:t>
            </a:r>
          </a:p>
        </p:txBody>
      </p:sp>
      <p:sp>
        <p:nvSpPr>
          <p:cNvPr id="14341" name="Content Placeholder 2"/>
          <p:cNvSpPr>
            <a:spLocks noGrp="1"/>
          </p:cNvSpPr>
          <p:nvPr>
            <p:ph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GB" dirty="0" smtClean="0"/>
              <a:t>A SMF may rely on a centralized or distributed communication approach.</a:t>
            </a:r>
          </a:p>
          <a:p>
            <a:pPr lvl="1"/>
            <a:r>
              <a:rPr lang="en-GB" i="1" dirty="0" smtClean="0"/>
              <a:t>Centralized</a:t>
            </a:r>
            <a:r>
              <a:rPr lang="en-GB" dirty="0" smtClean="0"/>
              <a:t>: </a:t>
            </a:r>
            <a:r>
              <a:rPr lang="en-GB" dirty="0" smtClean="0"/>
              <a:t>All inter-process communication goes through the central node. Advantage : couplers need to be available only on this central node. Disadvantage : not </a:t>
            </a:r>
            <a:r>
              <a:rPr lang="en-GB" dirty="0" err="1" smtClean="0"/>
              <a:t>scaleable</a:t>
            </a:r>
            <a:r>
              <a:rPr lang="en-GB" dirty="0" smtClean="0"/>
              <a:t>, may become a bottleneck</a:t>
            </a:r>
          </a:p>
          <a:p>
            <a:pPr lvl="2"/>
            <a:r>
              <a:rPr lang="en-GB" dirty="0" smtClean="0"/>
              <a:t>E.g. </a:t>
            </a:r>
            <a:r>
              <a:rPr lang="en-GB" dirty="0" err="1" smtClean="0"/>
              <a:t>ViSpaNeT</a:t>
            </a:r>
            <a:r>
              <a:rPr lang="en-GB" dirty="0" smtClean="0"/>
              <a:t> </a:t>
            </a:r>
            <a:r>
              <a:rPr lang="en-GB" dirty="0" smtClean="0"/>
              <a:t>and HLA </a:t>
            </a:r>
            <a:r>
              <a:rPr lang="en-GB" dirty="0" smtClean="0"/>
              <a:t>use a </a:t>
            </a:r>
            <a:r>
              <a:rPr lang="en-GB" dirty="0"/>
              <a:t>central </a:t>
            </a:r>
            <a:r>
              <a:rPr lang="en-GB" dirty="0" smtClean="0"/>
              <a:t>server for the </a:t>
            </a:r>
            <a:r>
              <a:rPr lang="en-GB" dirty="0" smtClean="0"/>
              <a:t>communication, but the </a:t>
            </a:r>
            <a:r>
              <a:rPr lang="en-GB" dirty="0" smtClean="0"/>
              <a:t>federated </a:t>
            </a:r>
            <a:r>
              <a:rPr lang="en-GB" dirty="0" smtClean="0"/>
              <a:t>tasks </a:t>
            </a:r>
            <a:r>
              <a:rPr lang="en-GB" dirty="0"/>
              <a:t>may be </a:t>
            </a:r>
            <a:r>
              <a:rPr lang="en-GB" dirty="0" smtClean="0"/>
              <a:t>parallel applications </a:t>
            </a:r>
            <a:r>
              <a:rPr lang="en-GB" dirty="0" smtClean="0"/>
              <a:t>based </a:t>
            </a:r>
            <a:r>
              <a:rPr lang="en-GB" dirty="0" smtClean="0"/>
              <a:t>on </a:t>
            </a:r>
            <a:r>
              <a:rPr lang="en-GB" dirty="0" smtClean="0"/>
              <a:t>distributed communications.</a:t>
            </a:r>
            <a:endParaRPr lang="en-GB" dirty="0"/>
          </a:p>
          <a:p>
            <a:pPr lvl="1"/>
            <a:r>
              <a:rPr lang="en-GB" i="1" dirty="0" smtClean="0"/>
              <a:t>Distributed</a:t>
            </a:r>
            <a:r>
              <a:rPr lang="en-GB" dirty="0" smtClean="0"/>
              <a:t>: </a:t>
            </a:r>
            <a:r>
              <a:rPr lang="en-GB" dirty="0" smtClean="0"/>
              <a:t>All compute nodes are peers and may communicate directly with each other. </a:t>
            </a:r>
          </a:p>
          <a:p>
            <a:pPr lvl="2"/>
            <a:r>
              <a:rPr lang="en-GB" dirty="0" smtClean="0"/>
              <a:t>E.g. </a:t>
            </a:r>
            <a:r>
              <a:rPr lang="en-GB" dirty="0" smtClean="0"/>
              <a:t>SWMF </a:t>
            </a:r>
            <a:r>
              <a:rPr lang="en-GB" dirty="0" smtClean="0"/>
              <a:t>offers </a:t>
            </a:r>
            <a:r>
              <a:rPr lang="en-GB" dirty="0" smtClean="0"/>
              <a:t>distributed communications based </a:t>
            </a:r>
            <a:r>
              <a:rPr lang="en-GB" dirty="0" smtClean="0"/>
              <a:t>on </a:t>
            </a:r>
            <a:r>
              <a:rPr lang="en-GB" dirty="0" smtClean="0"/>
              <a:t>MPI. </a:t>
            </a:r>
          </a:p>
          <a:p>
            <a:pPr lvl="2"/>
            <a:endParaRPr lang="nl-BE" dirty="0"/>
          </a:p>
          <a:p>
            <a:r>
              <a:rPr lang="nl-BE" dirty="0" smtClean="0">
                <a:solidFill>
                  <a:srgbClr val="00B050"/>
                </a:solidFill>
              </a:rPr>
              <a:t>It </a:t>
            </a:r>
            <a:r>
              <a:rPr lang="nl-BE" dirty="0" err="1" smtClean="0">
                <a:solidFill>
                  <a:srgbClr val="00B050"/>
                </a:solidFill>
              </a:rPr>
              <a:t>doesn’t</a:t>
            </a:r>
            <a:r>
              <a:rPr lang="nl-BE" dirty="0" smtClean="0">
                <a:solidFill>
                  <a:srgbClr val="00B050"/>
                </a:solidFill>
              </a:rPr>
              <a:t> </a:t>
            </a:r>
            <a:r>
              <a:rPr lang="nl-BE" dirty="0" err="1" smtClean="0">
                <a:solidFill>
                  <a:srgbClr val="00B050"/>
                </a:solidFill>
              </a:rPr>
              <a:t>really</a:t>
            </a:r>
            <a:r>
              <a:rPr lang="nl-BE" dirty="0" smtClean="0">
                <a:solidFill>
                  <a:srgbClr val="00B050"/>
                </a:solidFill>
              </a:rPr>
              <a:t> matter </a:t>
            </a:r>
            <a:r>
              <a:rPr lang="nl-BE" dirty="0" err="1" smtClean="0">
                <a:solidFill>
                  <a:srgbClr val="00B050"/>
                </a:solidFill>
              </a:rPr>
              <a:t>to</a:t>
            </a:r>
            <a:r>
              <a:rPr lang="nl-BE" dirty="0" smtClean="0">
                <a:solidFill>
                  <a:srgbClr val="00B050"/>
                </a:solidFill>
              </a:rPr>
              <a:t> the </a:t>
            </a:r>
            <a:r>
              <a:rPr lang="nl-BE" dirty="0" err="1" smtClean="0">
                <a:solidFill>
                  <a:srgbClr val="00B050"/>
                </a:solidFill>
              </a:rPr>
              <a:t>modeller</a:t>
            </a:r>
            <a:r>
              <a:rPr lang="nl-BE" dirty="0" smtClean="0">
                <a:solidFill>
                  <a:srgbClr val="00B050"/>
                </a:solidFill>
              </a:rPr>
              <a:t>.</a:t>
            </a:r>
            <a:endParaRPr lang="en-GB" dirty="0">
              <a:solidFill>
                <a:srgbClr val="00B050"/>
              </a:solidFill>
            </a:endParaRPr>
          </a:p>
        </p:txBody>
      </p:sp>
      <p:sp>
        <p:nvSpPr>
          <p:cNvPr id="14340" name="Title 1"/>
          <p:cNvSpPr>
            <a:spLocks noGrp="1"/>
          </p:cNvSpPr>
          <p:nvPr>
            <p:ph type="title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nl-BE" dirty="0" err="1"/>
              <a:t>Centralized</a:t>
            </a:r>
            <a:r>
              <a:rPr lang="nl-BE" dirty="0"/>
              <a:t> or </a:t>
            </a:r>
            <a:r>
              <a:rPr lang="nl-BE" dirty="0" err="1"/>
              <a:t>distributed</a:t>
            </a:r>
            <a:r>
              <a:rPr lang="nl-BE" dirty="0"/>
              <a:t> </a:t>
            </a:r>
            <a:r>
              <a:rPr lang="nl-BE" dirty="0" smtClean="0"/>
              <a:t>system?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417224820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In </a:t>
            </a:r>
            <a:r>
              <a:rPr lang="en-GB" dirty="0"/>
              <a:t>reality, there will be a trade-off between parallel efficiency and the wall clock execution time of a simulation, i.e. the timeliness of the result. </a:t>
            </a:r>
            <a:endParaRPr lang="en-GB" dirty="0" smtClean="0"/>
          </a:p>
          <a:p>
            <a:pPr lvl="1"/>
            <a:r>
              <a:rPr lang="en-GB" i="1" dirty="0" smtClean="0"/>
              <a:t>Scientific applications</a:t>
            </a:r>
            <a:r>
              <a:rPr lang="en-GB" dirty="0" smtClean="0"/>
              <a:t>: emphasis on </a:t>
            </a:r>
            <a:r>
              <a:rPr lang="en-GB" dirty="0"/>
              <a:t>an efficient use of the </a:t>
            </a:r>
            <a:r>
              <a:rPr lang="en-GB" dirty="0" smtClean="0"/>
              <a:t>hardware. </a:t>
            </a:r>
          </a:p>
          <a:p>
            <a:pPr lvl="1"/>
            <a:r>
              <a:rPr lang="en-GB" i="1" dirty="0" smtClean="0"/>
              <a:t>Operational forecasts</a:t>
            </a:r>
            <a:r>
              <a:rPr lang="en-GB" dirty="0"/>
              <a:t>:</a:t>
            </a:r>
            <a:r>
              <a:rPr lang="en-GB" dirty="0" smtClean="0"/>
              <a:t> minimize wall </a:t>
            </a:r>
            <a:r>
              <a:rPr lang="en-GB" dirty="0"/>
              <a:t>clock execution </a:t>
            </a:r>
            <a:r>
              <a:rPr lang="en-GB" dirty="0" smtClean="0"/>
              <a:t>time: assign </a:t>
            </a:r>
            <a:r>
              <a:rPr lang="en-GB" dirty="0"/>
              <a:t>more computational resources to make the forecast </a:t>
            </a:r>
            <a:r>
              <a:rPr lang="en-GB" dirty="0" smtClean="0"/>
              <a:t>faster</a:t>
            </a:r>
            <a:r>
              <a:rPr lang="en-GB" dirty="0"/>
              <a:t>, </a:t>
            </a:r>
            <a:r>
              <a:rPr lang="en-GB" dirty="0" smtClean="0"/>
              <a:t>but machine use is less efficient</a:t>
            </a:r>
            <a:r>
              <a:rPr lang="en-GB" dirty="0" smtClean="0"/>
              <a:t>.</a:t>
            </a:r>
          </a:p>
          <a:p>
            <a:pPr lvl="1"/>
            <a:endParaRPr lang="en-GB" dirty="0" smtClean="0"/>
          </a:p>
          <a:p>
            <a:r>
              <a:rPr lang="nl-BE" dirty="0" smtClean="0"/>
              <a:t>The </a:t>
            </a:r>
            <a:r>
              <a:rPr lang="nl-BE" dirty="0" err="1" smtClean="0"/>
              <a:t>two</a:t>
            </a:r>
            <a:r>
              <a:rPr lang="nl-BE" dirty="0" smtClean="0"/>
              <a:t> </a:t>
            </a:r>
            <a:r>
              <a:rPr lang="nl-BE" dirty="0" err="1" smtClean="0"/>
              <a:t>might</a:t>
            </a:r>
            <a:r>
              <a:rPr lang="nl-BE" dirty="0" smtClean="0"/>
              <a:t> </a:t>
            </a:r>
            <a:r>
              <a:rPr lang="nl-BE" dirty="0" err="1" smtClean="0"/>
              <a:t>be</a:t>
            </a:r>
            <a:r>
              <a:rPr lang="nl-BE" dirty="0" smtClean="0"/>
              <a:t> </a:t>
            </a:r>
            <a:r>
              <a:rPr lang="nl-BE" dirty="0" err="1" smtClean="0"/>
              <a:t>implemented</a:t>
            </a:r>
            <a:r>
              <a:rPr lang="nl-BE" dirty="0" smtClean="0"/>
              <a:t> in 2 separate systems:</a:t>
            </a:r>
          </a:p>
          <a:p>
            <a:pPr lvl="1"/>
            <a:r>
              <a:rPr lang="nl-BE" dirty="0" err="1" smtClean="0"/>
              <a:t>an</a:t>
            </a:r>
            <a:r>
              <a:rPr lang="nl-BE" dirty="0" smtClean="0"/>
              <a:t> </a:t>
            </a:r>
            <a:r>
              <a:rPr lang="nl-BE" dirty="0"/>
              <a:t>o</a:t>
            </a:r>
            <a:r>
              <a:rPr lang="nl-BE" dirty="0" smtClean="0"/>
              <a:t>n-</a:t>
            </a:r>
            <a:r>
              <a:rPr lang="nl-BE" dirty="0" err="1" smtClean="0"/>
              <a:t>r</a:t>
            </a:r>
            <a:r>
              <a:rPr lang="nl-BE" dirty="0" err="1" smtClean="0"/>
              <a:t>equest</a:t>
            </a:r>
            <a:r>
              <a:rPr lang="nl-BE" dirty="0" smtClean="0"/>
              <a:t> system (batch) </a:t>
            </a:r>
            <a:r>
              <a:rPr lang="nl-BE" dirty="0" err="1" smtClean="0"/>
              <a:t>and</a:t>
            </a:r>
            <a:r>
              <a:rPr lang="nl-BE" dirty="0" smtClean="0"/>
              <a:t> </a:t>
            </a:r>
            <a:endParaRPr lang="nl-BE" dirty="0" smtClean="0"/>
          </a:p>
          <a:p>
            <a:pPr lvl="1"/>
            <a:r>
              <a:rPr lang="nl-BE" dirty="0" err="1" smtClean="0"/>
              <a:t>an</a:t>
            </a:r>
            <a:r>
              <a:rPr lang="nl-BE" dirty="0" smtClean="0"/>
              <a:t> </a:t>
            </a:r>
            <a:r>
              <a:rPr lang="nl-BE" dirty="0" err="1" smtClean="0"/>
              <a:t>o</a:t>
            </a:r>
            <a:r>
              <a:rPr lang="nl-BE" dirty="0" err="1" smtClean="0"/>
              <a:t>ffered</a:t>
            </a:r>
            <a:r>
              <a:rPr lang="nl-BE" dirty="0" smtClean="0"/>
              <a:t>-service system (real-time).</a:t>
            </a:r>
          </a:p>
          <a:p>
            <a:pPr lvl="1"/>
            <a:endParaRPr lang="nl-BE" dirty="0"/>
          </a:p>
          <a:p>
            <a:r>
              <a:rPr lang="nl-BE" dirty="0" smtClean="0">
                <a:solidFill>
                  <a:srgbClr val="00B050"/>
                </a:solidFill>
              </a:rPr>
              <a:t>The </a:t>
            </a:r>
            <a:r>
              <a:rPr lang="nl-BE" dirty="0" err="1" smtClean="0">
                <a:solidFill>
                  <a:srgbClr val="00B050"/>
                </a:solidFill>
              </a:rPr>
              <a:t>modellers</a:t>
            </a:r>
            <a:r>
              <a:rPr lang="nl-BE" dirty="0" smtClean="0">
                <a:solidFill>
                  <a:srgbClr val="00B050"/>
                </a:solidFill>
              </a:rPr>
              <a:t> benefit </a:t>
            </a:r>
            <a:r>
              <a:rPr lang="nl-BE" dirty="0" err="1" smtClean="0">
                <a:solidFill>
                  <a:srgbClr val="00B050"/>
                </a:solidFill>
              </a:rPr>
              <a:t>from</a:t>
            </a:r>
            <a:r>
              <a:rPr lang="nl-BE" dirty="0" smtClean="0">
                <a:solidFill>
                  <a:srgbClr val="00B050"/>
                </a:solidFill>
              </a:rPr>
              <a:t> the </a:t>
            </a:r>
            <a:r>
              <a:rPr lang="nl-BE" dirty="0" err="1" smtClean="0">
                <a:solidFill>
                  <a:srgbClr val="00B050"/>
                </a:solidFill>
              </a:rPr>
              <a:t>provided</a:t>
            </a:r>
            <a:r>
              <a:rPr lang="nl-BE" dirty="0" smtClean="0">
                <a:solidFill>
                  <a:srgbClr val="00B050"/>
                </a:solidFill>
              </a:rPr>
              <a:t> systems.</a:t>
            </a:r>
            <a:endParaRPr lang="en-GB" dirty="0">
              <a:solidFill>
                <a:srgbClr val="00B050"/>
              </a:solidFill>
            </a:endParaRPr>
          </a:p>
          <a:p>
            <a:endParaRPr lang="en-GB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/>
              <a:t>SMF performance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8238650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The MCI, LOC, and model implementations can be instrumented so that the RTS can collect run-time information about the system. </a:t>
            </a:r>
          </a:p>
          <a:p>
            <a:pPr lvl="1"/>
            <a:r>
              <a:rPr lang="en-GB" dirty="0" smtClean="0"/>
              <a:t>Allows monitoring the system for fault detection.</a:t>
            </a:r>
          </a:p>
          <a:p>
            <a:pPr lvl="1"/>
            <a:r>
              <a:rPr lang="en-GB" dirty="0" smtClean="0"/>
              <a:t>Helps in debugging.</a:t>
            </a:r>
          </a:p>
          <a:p>
            <a:pPr lvl="2"/>
            <a:r>
              <a:rPr lang="en-GB" dirty="0" smtClean="0"/>
              <a:t>Example: XPVM for PVM environment.</a:t>
            </a:r>
          </a:p>
          <a:p>
            <a:pPr lvl="2"/>
            <a:endParaRPr lang="en-GB" dirty="0" smtClean="0"/>
          </a:p>
          <a:p>
            <a:r>
              <a:rPr lang="nl-BE" dirty="0" err="1" smtClean="0"/>
              <a:t>Principle</a:t>
            </a:r>
            <a:endParaRPr lang="en-GB" dirty="0" smtClean="0"/>
          </a:p>
          <a:p>
            <a:pPr lvl="1"/>
            <a:r>
              <a:rPr lang="nl-BE" dirty="0" smtClean="0"/>
              <a:t>The model </a:t>
            </a:r>
            <a:r>
              <a:rPr lang="nl-BE" dirty="0" err="1" smtClean="0"/>
              <a:t>can</a:t>
            </a:r>
            <a:r>
              <a:rPr lang="nl-BE" dirty="0" smtClean="0"/>
              <a:t> </a:t>
            </a:r>
            <a:r>
              <a:rPr lang="nl-BE" dirty="0" err="1" smtClean="0"/>
              <a:t>be</a:t>
            </a:r>
            <a:r>
              <a:rPr lang="nl-BE" dirty="0" smtClean="0"/>
              <a:t> </a:t>
            </a:r>
            <a:r>
              <a:rPr lang="nl-BE" dirty="0" err="1" smtClean="0"/>
              <a:t>linked</a:t>
            </a:r>
            <a:r>
              <a:rPr lang="nl-BE" dirty="0" smtClean="0"/>
              <a:t> </a:t>
            </a:r>
            <a:r>
              <a:rPr lang="nl-BE" dirty="0" err="1" smtClean="0"/>
              <a:t>to</a:t>
            </a:r>
            <a:r>
              <a:rPr lang="nl-BE" dirty="0" smtClean="0"/>
              <a:t> </a:t>
            </a:r>
            <a:r>
              <a:rPr lang="nl-BE" dirty="0" err="1" smtClean="0"/>
              <a:t>an</a:t>
            </a:r>
            <a:r>
              <a:rPr lang="nl-BE" dirty="0" smtClean="0"/>
              <a:t> </a:t>
            </a:r>
            <a:r>
              <a:rPr lang="nl-BE" dirty="0" err="1" smtClean="0"/>
              <a:t>alternative</a:t>
            </a:r>
            <a:r>
              <a:rPr lang="nl-BE" dirty="0" smtClean="0"/>
              <a:t> </a:t>
            </a:r>
            <a:r>
              <a:rPr lang="nl-BE" dirty="0" err="1" smtClean="0"/>
              <a:t>version</a:t>
            </a:r>
            <a:r>
              <a:rPr lang="nl-BE" dirty="0" smtClean="0"/>
              <a:t> of the MCI, LOC, </a:t>
            </a:r>
            <a:r>
              <a:rPr lang="nl-BE" dirty="0" err="1" smtClean="0"/>
              <a:t>and</a:t>
            </a:r>
            <a:r>
              <a:rPr lang="nl-BE" dirty="0" smtClean="0"/>
              <a:t> model </a:t>
            </a:r>
            <a:r>
              <a:rPr lang="nl-BE" dirty="0" err="1" smtClean="0"/>
              <a:t>libraries</a:t>
            </a:r>
            <a:r>
              <a:rPr lang="nl-BE" dirty="0" smtClean="0"/>
              <a:t> in </a:t>
            </a:r>
            <a:r>
              <a:rPr lang="nl-BE" dirty="0" err="1" smtClean="0"/>
              <a:t>which</a:t>
            </a:r>
            <a:r>
              <a:rPr lang="nl-BE" dirty="0" smtClean="0"/>
              <a:t> the MCI </a:t>
            </a:r>
            <a:r>
              <a:rPr lang="nl-BE" dirty="0" err="1" smtClean="0"/>
              <a:t>primitives</a:t>
            </a:r>
            <a:r>
              <a:rPr lang="nl-BE" dirty="0" smtClean="0"/>
              <a:t> </a:t>
            </a:r>
            <a:r>
              <a:rPr lang="nl-BE" dirty="0" err="1" smtClean="0"/>
              <a:t>and</a:t>
            </a:r>
            <a:r>
              <a:rPr lang="nl-BE" dirty="0" smtClean="0"/>
              <a:t> LOC </a:t>
            </a:r>
            <a:r>
              <a:rPr lang="nl-BE" dirty="0" err="1" smtClean="0"/>
              <a:t>couplers</a:t>
            </a:r>
            <a:r>
              <a:rPr lang="nl-BE" dirty="0" smtClean="0"/>
              <a:t>, </a:t>
            </a:r>
            <a:r>
              <a:rPr lang="nl-BE" dirty="0" err="1" smtClean="0"/>
              <a:t>and</a:t>
            </a:r>
            <a:r>
              <a:rPr lang="nl-BE" dirty="0" smtClean="0"/>
              <a:t> even </a:t>
            </a:r>
            <a:r>
              <a:rPr lang="nl-BE" dirty="0" err="1" smtClean="0"/>
              <a:t>models</a:t>
            </a:r>
            <a:r>
              <a:rPr lang="nl-BE" dirty="0" smtClean="0"/>
              <a:t>, collect timing </a:t>
            </a:r>
            <a:r>
              <a:rPr lang="nl-BE" dirty="0" err="1" smtClean="0"/>
              <a:t>and</a:t>
            </a:r>
            <a:r>
              <a:rPr lang="nl-BE" dirty="0" smtClean="0"/>
              <a:t> </a:t>
            </a:r>
            <a:r>
              <a:rPr lang="nl-BE" dirty="0" err="1" smtClean="0"/>
              <a:t>numerical</a:t>
            </a:r>
            <a:r>
              <a:rPr lang="nl-BE" dirty="0" smtClean="0"/>
              <a:t> info.</a:t>
            </a:r>
          </a:p>
          <a:p>
            <a:pPr lvl="1"/>
            <a:r>
              <a:rPr lang="nl-BE" dirty="0" err="1" smtClean="0"/>
              <a:t>This</a:t>
            </a:r>
            <a:r>
              <a:rPr lang="nl-BE" dirty="0" smtClean="0"/>
              <a:t> info is </a:t>
            </a:r>
            <a:r>
              <a:rPr lang="en-GB" dirty="0" smtClean="0"/>
              <a:t>logged in a trace file</a:t>
            </a:r>
            <a:r>
              <a:rPr lang="en-GB" dirty="0" smtClean="0"/>
              <a:t>, which can be </a:t>
            </a:r>
            <a:r>
              <a:rPr lang="en-GB" dirty="0" smtClean="0"/>
              <a:t>read by a GUI-based analysis tool.</a:t>
            </a:r>
          </a:p>
          <a:p>
            <a:pPr lvl="1"/>
            <a:r>
              <a:rPr lang="nl-BE" dirty="0" smtClean="0">
                <a:solidFill>
                  <a:srgbClr val="FF0000"/>
                </a:solidFill>
              </a:rPr>
              <a:t>The </a:t>
            </a:r>
            <a:r>
              <a:rPr lang="nl-BE" dirty="0" err="1" smtClean="0">
                <a:solidFill>
                  <a:srgbClr val="FF0000"/>
                </a:solidFill>
              </a:rPr>
              <a:t>modeller</a:t>
            </a:r>
            <a:r>
              <a:rPr lang="nl-BE" dirty="0" smtClean="0">
                <a:solidFill>
                  <a:srgbClr val="FF0000"/>
                </a:solidFill>
              </a:rPr>
              <a:t> </a:t>
            </a:r>
            <a:r>
              <a:rPr lang="nl-BE" dirty="0" err="1" smtClean="0">
                <a:solidFill>
                  <a:srgbClr val="FF0000"/>
                </a:solidFill>
              </a:rPr>
              <a:t>optionally</a:t>
            </a:r>
            <a:r>
              <a:rPr lang="nl-BE" dirty="0" smtClean="0">
                <a:solidFill>
                  <a:srgbClr val="FF0000"/>
                </a:solidFill>
              </a:rPr>
              <a:t> </a:t>
            </a:r>
            <a:r>
              <a:rPr lang="nl-BE" dirty="0" err="1" smtClean="0">
                <a:solidFill>
                  <a:srgbClr val="FF0000"/>
                </a:solidFill>
              </a:rPr>
              <a:t>can</a:t>
            </a:r>
            <a:r>
              <a:rPr lang="nl-BE" dirty="0" smtClean="0">
                <a:solidFill>
                  <a:srgbClr val="FF0000"/>
                </a:solidFill>
              </a:rPr>
              <a:t> </a:t>
            </a:r>
            <a:r>
              <a:rPr lang="nl-BE" dirty="0" err="1" smtClean="0">
                <a:solidFill>
                  <a:srgbClr val="FF0000"/>
                </a:solidFill>
              </a:rPr>
              <a:t>contribute</a:t>
            </a:r>
            <a:r>
              <a:rPr lang="nl-BE" dirty="0" smtClean="0">
                <a:solidFill>
                  <a:srgbClr val="FF0000"/>
                </a:solidFill>
              </a:rPr>
              <a:t> </a:t>
            </a:r>
            <a:r>
              <a:rPr lang="nl-BE" dirty="0" err="1" smtClean="0">
                <a:solidFill>
                  <a:srgbClr val="FF0000"/>
                </a:solidFill>
              </a:rPr>
              <a:t>logging</a:t>
            </a:r>
            <a:r>
              <a:rPr lang="nl-BE" dirty="0" smtClean="0">
                <a:solidFill>
                  <a:srgbClr val="FF0000"/>
                </a:solidFill>
              </a:rPr>
              <a:t> information.</a:t>
            </a:r>
          </a:p>
          <a:p>
            <a:pPr lvl="1"/>
            <a:r>
              <a:rPr lang="nl-BE" dirty="0" smtClean="0">
                <a:solidFill>
                  <a:srgbClr val="00B050"/>
                </a:solidFill>
              </a:rPr>
              <a:t>The </a:t>
            </a:r>
            <a:r>
              <a:rPr lang="nl-BE" dirty="0" err="1" smtClean="0">
                <a:solidFill>
                  <a:srgbClr val="00B050"/>
                </a:solidFill>
              </a:rPr>
              <a:t>modeller</a:t>
            </a:r>
            <a:r>
              <a:rPr lang="nl-BE" dirty="0" smtClean="0">
                <a:solidFill>
                  <a:srgbClr val="00B050"/>
                </a:solidFill>
              </a:rPr>
              <a:t> </a:t>
            </a:r>
            <a:r>
              <a:rPr lang="nl-BE" dirty="0" err="1" smtClean="0">
                <a:solidFill>
                  <a:srgbClr val="00B050"/>
                </a:solidFill>
              </a:rPr>
              <a:t>can</a:t>
            </a:r>
            <a:r>
              <a:rPr lang="nl-BE" dirty="0" smtClean="0">
                <a:solidFill>
                  <a:srgbClr val="00B050"/>
                </a:solidFill>
              </a:rPr>
              <a:t> </a:t>
            </a:r>
            <a:r>
              <a:rPr lang="nl-BE" dirty="0" err="1" smtClean="0">
                <a:solidFill>
                  <a:srgbClr val="00B050"/>
                </a:solidFill>
              </a:rPr>
              <a:t>use</a:t>
            </a:r>
            <a:r>
              <a:rPr lang="nl-BE" dirty="0" smtClean="0">
                <a:solidFill>
                  <a:srgbClr val="00B050"/>
                </a:solidFill>
              </a:rPr>
              <a:t> the RTS </a:t>
            </a:r>
            <a:r>
              <a:rPr lang="nl-BE" dirty="0" err="1" smtClean="0">
                <a:solidFill>
                  <a:srgbClr val="00B050"/>
                </a:solidFill>
              </a:rPr>
              <a:t>debugging</a:t>
            </a:r>
            <a:r>
              <a:rPr lang="nl-BE" dirty="0">
                <a:solidFill>
                  <a:srgbClr val="00B050"/>
                </a:solidFill>
              </a:rPr>
              <a:t>/</a:t>
            </a:r>
            <a:r>
              <a:rPr lang="nl-BE" dirty="0" smtClean="0">
                <a:solidFill>
                  <a:srgbClr val="00B050"/>
                </a:solidFill>
              </a:rPr>
              <a:t>monitoring </a:t>
            </a:r>
            <a:r>
              <a:rPr lang="nl-BE" dirty="0" err="1" smtClean="0">
                <a:solidFill>
                  <a:srgbClr val="00B050"/>
                </a:solidFill>
              </a:rPr>
              <a:t>facilities</a:t>
            </a:r>
            <a:r>
              <a:rPr lang="nl-BE" dirty="0" smtClean="0">
                <a:solidFill>
                  <a:srgbClr val="00B050"/>
                </a:solidFill>
              </a:rPr>
              <a:t>.</a:t>
            </a:r>
            <a:endParaRPr lang="en-GB" dirty="0" smtClean="0">
              <a:solidFill>
                <a:srgbClr val="00B050"/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/>
              <a:t>Debugging </a:t>
            </a:r>
            <a:r>
              <a:rPr lang="nl-BE" dirty="0" err="1" smtClean="0"/>
              <a:t>and</a:t>
            </a:r>
            <a:r>
              <a:rPr lang="nl-BE" dirty="0" smtClean="0"/>
              <a:t> performance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6568378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Content Placeholder 1"/>
          <p:cNvSpPr>
            <a:spLocks noGrp="1"/>
          </p:cNvSpPr>
          <p:nvPr>
            <p:ph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GB" dirty="0" smtClean="0"/>
              <a:t>The goal of this presentation is twofold</a:t>
            </a:r>
            <a:endParaRPr lang="en-GB" dirty="0" smtClean="0"/>
          </a:p>
          <a:p>
            <a:endParaRPr lang="en-GB" dirty="0" smtClean="0"/>
          </a:p>
          <a:p>
            <a:pPr lvl="1"/>
            <a:r>
              <a:rPr lang="en-GB" dirty="0" smtClean="0"/>
              <a:t>To incite modellers to </a:t>
            </a:r>
            <a:r>
              <a:rPr lang="en-GB" dirty="0" smtClean="0">
                <a:solidFill>
                  <a:srgbClr val="FF0000"/>
                </a:solidFill>
              </a:rPr>
              <a:t>do some work </a:t>
            </a:r>
            <a:r>
              <a:rPr lang="en-GB" dirty="0" smtClean="0"/>
              <a:t>to use a shared modelling framework (SMF).</a:t>
            </a:r>
            <a:endParaRPr lang="en-GB" dirty="0" smtClean="0"/>
          </a:p>
          <a:p>
            <a:pPr lvl="1"/>
            <a:r>
              <a:rPr lang="en-GB" dirty="0" smtClean="0"/>
              <a:t>To incite framework developers </a:t>
            </a:r>
            <a:r>
              <a:rPr lang="en-GB" dirty="0" smtClean="0">
                <a:solidFill>
                  <a:srgbClr val="00B050"/>
                </a:solidFill>
              </a:rPr>
              <a:t>to make life </a:t>
            </a:r>
            <a:r>
              <a:rPr lang="en-GB" dirty="0" smtClean="0">
                <a:solidFill>
                  <a:srgbClr val="00B050"/>
                </a:solidFill>
              </a:rPr>
              <a:t>easy for modellers</a:t>
            </a:r>
          </a:p>
          <a:p>
            <a:pPr lvl="2"/>
            <a:r>
              <a:rPr lang="en-GB" dirty="0" smtClean="0"/>
              <a:t>provide support for porting codes to the framework</a:t>
            </a:r>
          </a:p>
          <a:p>
            <a:pPr lvl="2"/>
            <a:r>
              <a:rPr lang="nl-BE" dirty="0" err="1" smtClean="0"/>
              <a:t>foresee</a:t>
            </a:r>
            <a:r>
              <a:rPr lang="nl-BE" dirty="0" smtClean="0"/>
              <a:t> </a:t>
            </a:r>
            <a:r>
              <a:rPr lang="nl-BE" dirty="0" err="1" smtClean="0"/>
              <a:t>added-value</a:t>
            </a:r>
            <a:r>
              <a:rPr lang="nl-BE" dirty="0" smtClean="0"/>
              <a:t> tools</a:t>
            </a:r>
          </a:p>
          <a:p>
            <a:pPr lvl="2"/>
            <a:endParaRPr lang="en-GB" dirty="0" smtClean="0"/>
          </a:p>
          <a:p>
            <a:r>
              <a:rPr lang="en-GB" dirty="0" smtClean="0"/>
              <a:t>Part of these considerations stem from the </a:t>
            </a:r>
            <a:r>
              <a:rPr lang="en-GB" dirty="0" smtClean="0"/>
              <a:t>VSWMC Phase 1A study</a:t>
            </a:r>
            <a:endParaRPr lang="en-GB" dirty="0" smtClean="0"/>
          </a:p>
          <a:p>
            <a:endParaRPr lang="en-GB" dirty="0" smtClean="0"/>
          </a:p>
          <a:p>
            <a:endParaRPr lang="en-GB" dirty="0" smtClean="0"/>
          </a:p>
        </p:txBody>
      </p:sp>
      <p:sp>
        <p:nvSpPr>
          <p:cNvPr id="3075" name="Title 2"/>
          <p:cNvSpPr>
            <a:spLocks noGrp="1"/>
          </p:cNvSpPr>
          <p:nvPr>
            <p:ph type="title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nl-BE" dirty="0" err="1" smtClean="0"/>
              <a:t>Introduction</a:t>
            </a:r>
            <a:endParaRPr lang="en-GB" dirty="0" smtClean="0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 dirty="0"/>
              <a:t>The RTS performance monitoring tool could be coupled to </a:t>
            </a:r>
            <a:r>
              <a:rPr lang="en-GB" dirty="0" smtClean="0"/>
              <a:t>the </a:t>
            </a:r>
            <a:r>
              <a:rPr lang="en-GB" dirty="0"/>
              <a:t>DE to </a:t>
            </a:r>
            <a:r>
              <a:rPr lang="en-GB" dirty="0" smtClean="0"/>
              <a:t>relate </a:t>
            </a:r>
            <a:r>
              <a:rPr lang="en-GB" dirty="0"/>
              <a:t>the performance metrics to the source </a:t>
            </a:r>
            <a:r>
              <a:rPr lang="en-GB" dirty="0" smtClean="0"/>
              <a:t>code :</a:t>
            </a:r>
          </a:p>
          <a:p>
            <a:pPr lvl="1"/>
            <a:r>
              <a:rPr lang="en-GB" dirty="0" smtClean="0"/>
              <a:t>What parts of the code have been used most often?</a:t>
            </a:r>
          </a:p>
          <a:p>
            <a:pPr lvl="1"/>
            <a:r>
              <a:rPr lang="en-GB" dirty="0" smtClean="0"/>
              <a:t>What options have been given to the code?</a:t>
            </a:r>
          </a:p>
          <a:p>
            <a:pPr lvl="1"/>
            <a:r>
              <a:rPr lang="en-GB" dirty="0" smtClean="0"/>
              <a:t>What domain sizes, spatial or time resolutions have been used?</a:t>
            </a:r>
            <a:endParaRPr lang="en-GB" dirty="0"/>
          </a:p>
          <a:p>
            <a:pPr lvl="0"/>
            <a:endParaRPr lang="en-GB" dirty="0"/>
          </a:p>
          <a:p>
            <a:pPr lvl="0"/>
            <a:r>
              <a:rPr lang="en-GB" dirty="0" smtClean="0">
                <a:solidFill>
                  <a:srgbClr val="00B050"/>
                </a:solidFill>
              </a:rPr>
              <a:t>The SMF system should give model </a:t>
            </a:r>
            <a:r>
              <a:rPr lang="en-GB" dirty="0">
                <a:solidFill>
                  <a:srgbClr val="00B050"/>
                </a:solidFill>
              </a:rPr>
              <a:t>developers </a:t>
            </a:r>
            <a:r>
              <a:rPr lang="en-GB" dirty="0" smtClean="0">
                <a:solidFill>
                  <a:srgbClr val="00B050"/>
                </a:solidFill>
              </a:rPr>
              <a:t>access to usage </a:t>
            </a:r>
            <a:r>
              <a:rPr lang="en-GB" dirty="0">
                <a:solidFill>
                  <a:srgbClr val="00B050"/>
                </a:solidFill>
              </a:rPr>
              <a:t>statistics </a:t>
            </a:r>
            <a:r>
              <a:rPr lang="en-GB" dirty="0" smtClean="0">
                <a:solidFill>
                  <a:srgbClr val="00B050"/>
                </a:solidFill>
              </a:rPr>
              <a:t>and collected performance information for </a:t>
            </a:r>
            <a:r>
              <a:rPr lang="en-GB" dirty="0">
                <a:solidFill>
                  <a:srgbClr val="00B050"/>
                </a:solidFill>
              </a:rPr>
              <a:t>their </a:t>
            </a:r>
            <a:r>
              <a:rPr lang="en-GB" dirty="0" smtClean="0">
                <a:solidFill>
                  <a:srgbClr val="00B050"/>
                </a:solidFill>
              </a:rPr>
              <a:t>model.</a:t>
            </a:r>
            <a:endParaRPr lang="en-GB" dirty="0">
              <a:solidFill>
                <a:srgbClr val="00B050"/>
              </a:solidFill>
            </a:endParaRPr>
          </a:p>
          <a:p>
            <a:endParaRPr lang="en-GB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err="1" smtClean="0"/>
              <a:t>Usage</a:t>
            </a:r>
            <a:r>
              <a:rPr lang="nl-BE" dirty="0" smtClean="0"/>
              <a:t> </a:t>
            </a:r>
            <a:r>
              <a:rPr lang="nl-BE" dirty="0" err="1" smtClean="0"/>
              <a:t>statistics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8444495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2780928"/>
            <a:ext cx="8229600" cy="3345235"/>
          </a:xfrm>
        </p:spPr>
        <p:txBody>
          <a:bodyPr/>
          <a:lstStyle/>
          <a:p>
            <a:r>
              <a:rPr lang="en-GB" dirty="0" smtClean="0"/>
              <a:t>A particular </a:t>
            </a:r>
            <a:r>
              <a:rPr lang="en-GB" dirty="0" smtClean="0"/>
              <a:t>performance quantity that can be monitored in a real-time SMF is t</a:t>
            </a:r>
            <a:r>
              <a:rPr lang="en-GB" dirty="0" smtClean="0"/>
              <a:t>he forecast quality.</a:t>
            </a:r>
          </a:p>
          <a:p>
            <a:r>
              <a:rPr lang="en-GB" dirty="0" smtClean="0"/>
              <a:t>Forecast quality is related to forecast </a:t>
            </a:r>
            <a:r>
              <a:rPr lang="en-GB" dirty="0" smtClean="0"/>
              <a:t>lead time; l</a:t>
            </a:r>
            <a:r>
              <a:rPr lang="en-GB" dirty="0" smtClean="0"/>
              <a:t>ead time </a:t>
            </a:r>
            <a:r>
              <a:rPr lang="en-GB" dirty="0" smtClean="0"/>
              <a:t>improves </a:t>
            </a:r>
          </a:p>
          <a:p>
            <a:pPr lvl="1"/>
            <a:r>
              <a:rPr lang="en-GB" dirty="0" smtClean="0"/>
              <a:t>if the forecasting horizon of the model is longer, </a:t>
            </a:r>
          </a:p>
          <a:p>
            <a:pPr lvl="1"/>
            <a:r>
              <a:rPr lang="en-GB" dirty="0" smtClean="0"/>
              <a:t>if the delay with which the data are received is shorter, and </a:t>
            </a:r>
          </a:p>
          <a:p>
            <a:pPr lvl="1"/>
            <a:r>
              <a:rPr lang="en-GB" dirty="0" smtClean="0"/>
              <a:t>if the simulation is run faster. </a:t>
            </a:r>
          </a:p>
          <a:p>
            <a:r>
              <a:rPr lang="en-GB" dirty="0" smtClean="0"/>
              <a:t>An automatic prediction chain can be set up so as to continuously compare a predicted quantity with its true value as measured later. </a:t>
            </a:r>
            <a:r>
              <a:rPr lang="en-GB" dirty="0" smtClean="0">
                <a:solidFill>
                  <a:srgbClr val="00B050"/>
                </a:solidFill>
              </a:rPr>
              <a:t>Forecasting quality statistics can thus be provided to the modeller. </a:t>
            </a:r>
          </a:p>
          <a:p>
            <a:endParaRPr lang="en-GB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err="1" smtClean="0"/>
              <a:t>Forecasting</a:t>
            </a:r>
            <a:r>
              <a:rPr lang="nl-BE" dirty="0" smtClean="0"/>
              <a:t> </a:t>
            </a:r>
            <a:r>
              <a:rPr lang="nl-BE" dirty="0" err="1" smtClean="0"/>
              <a:t>quality</a:t>
            </a:r>
            <a:endParaRPr lang="en-GB" dirty="0"/>
          </a:p>
        </p:txBody>
      </p:sp>
      <p:grpSp>
        <p:nvGrpSpPr>
          <p:cNvPr id="55" name="Group 54"/>
          <p:cNvGrpSpPr/>
          <p:nvPr/>
        </p:nvGrpSpPr>
        <p:grpSpPr>
          <a:xfrm>
            <a:off x="467544" y="908720"/>
            <a:ext cx="8208912" cy="1944216"/>
            <a:chOff x="467544" y="1124744"/>
            <a:chExt cx="8208912" cy="1944216"/>
          </a:xfrm>
        </p:grpSpPr>
        <p:sp>
          <p:nvSpPr>
            <p:cNvPr id="54" name="Rectangle 53"/>
            <p:cNvSpPr/>
            <p:nvPr/>
          </p:nvSpPr>
          <p:spPr>
            <a:xfrm>
              <a:off x="467544" y="1124744"/>
              <a:ext cx="8208912" cy="1944216"/>
            </a:xfrm>
            <a:prstGeom prst="rect">
              <a:avLst/>
            </a:prstGeom>
            <a:solidFill>
              <a:srgbClr val="FFC000"/>
            </a:solidFill>
            <a:effectLst>
              <a:softEdge rad="1524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grpSp>
          <p:nvGrpSpPr>
            <p:cNvPr id="7" name="Groep 225"/>
            <p:cNvGrpSpPr/>
            <p:nvPr/>
          </p:nvGrpSpPr>
          <p:grpSpPr>
            <a:xfrm>
              <a:off x="827584" y="1216924"/>
              <a:ext cx="7560840" cy="1564004"/>
              <a:chOff x="0" y="0"/>
              <a:chExt cx="5073650" cy="1564327"/>
            </a:xfrm>
          </p:grpSpPr>
          <p:grpSp>
            <p:nvGrpSpPr>
              <p:cNvPr id="8" name="Groep 226"/>
              <p:cNvGrpSpPr/>
              <p:nvPr/>
            </p:nvGrpSpPr>
            <p:grpSpPr>
              <a:xfrm>
                <a:off x="0" y="0"/>
                <a:ext cx="5073650" cy="1564327"/>
                <a:chOff x="0" y="0"/>
                <a:chExt cx="5073650" cy="1564327"/>
              </a:xfrm>
            </p:grpSpPr>
            <p:grpSp>
              <p:nvGrpSpPr>
                <p:cNvPr id="10" name="Groep 227"/>
                <p:cNvGrpSpPr/>
                <p:nvPr/>
              </p:nvGrpSpPr>
              <p:grpSpPr>
                <a:xfrm>
                  <a:off x="342900" y="317500"/>
                  <a:ext cx="4240530" cy="1021080"/>
                  <a:chOff x="0" y="0"/>
                  <a:chExt cx="4240530" cy="1021080"/>
                </a:xfrm>
              </p:grpSpPr>
              <p:sp>
                <p:nvSpPr>
                  <p:cNvPr id="40" name="Stroomdiagram: Verbindingslijn 228"/>
                  <p:cNvSpPr/>
                  <p:nvPr/>
                </p:nvSpPr>
                <p:spPr>
                  <a:xfrm>
                    <a:off x="0" y="6350"/>
                    <a:ext cx="45085" cy="45720"/>
                  </a:xfrm>
                  <a:prstGeom prst="flowChartConnector">
                    <a:avLst/>
                  </a:prstGeom>
                  <a:solidFill>
                    <a:schemeClr val="tx1"/>
                  </a:solidFill>
                  <a:ln w="1587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endParaRPr lang="en-GB"/>
                  </a:p>
                </p:txBody>
              </p:sp>
              <p:sp>
                <p:nvSpPr>
                  <p:cNvPr id="41" name="Stroomdiagram: Verbindingslijn 229"/>
                  <p:cNvSpPr/>
                  <p:nvPr/>
                </p:nvSpPr>
                <p:spPr>
                  <a:xfrm>
                    <a:off x="698500" y="0"/>
                    <a:ext cx="45085" cy="45720"/>
                  </a:xfrm>
                  <a:prstGeom prst="flowChartConnector">
                    <a:avLst/>
                  </a:prstGeom>
                  <a:solidFill>
                    <a:schemeClr val="tx1"/>
                  </a:solidFill>
                  <a:ln w="1587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endParaRPr lang="en-GB"/>
                  </a:p>
                </p:txBody>
              </p:sp>
              <p:sp>
                <p:nvSpPr>
                  <p:cNvPr id="42" name="Stroomdiagram: Verbindingslijn 230"/>
                  <p:cNvSpPr/>
                  <p:nvPr/>
                </p:nvSpPr>
                <p:spPr>
                  <a:xfrm>
                    <a:off x="1390650" y="0"/>
                    <a:ext cx="45719" cy="45780"/>
                  </a:xfrm>
                  <a:prstGeom prst="flowChartConnector">
                    <a:avLst/>
                  </a:prstGeom>
                  <a:solidFill>
                    <a:schemeClr val="tx1"/>
                  </a:solidFill>
                  <a:ln w="1587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endParaRPr lang="en-GB"/>
                  </a:p>
                </p:txBody>
              </p:sp>
              <p:sp>
                <p:nvSpPr>
                  <p:cNvPr id="43" name="Stroomdiagram: Verbindingslijn 231"/>
                  <p:cNvSpPr/>
                  <p:nvPr/>
                </p:nvSpPr>
                <p:spPr>
                  <a:xfrm>
                    <a:off x="2082800" y="0"/>
                    <a:ext cx="45719" cy="45780"/>
                  </a:xfrm>
                  <a:prstGeom prst="flowChartConnector">
                    <a:avLst/>
                  </a:prstGeom>
                  <a:solidFill>
                    <a:schemeClr val="tx1"/>
                  </a:solidFill>
                  <a:ln w="1587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endParaRPr lang="en-GB"/>
                  </a:p>
                </p:txBody>
              </p:sp>
              <p:sp>
                <p:nvSpPr>
                  <p:cNvPr id="44" name="Stroomdiagram: Verbindingslijn 232"/>
                  <p:cNvSpPr/>
                  <p:nvPr/>
                </p:nvSpPr>
                <p:spPr>
                  <a:xfrm>
                    <a:off x="2774950" y="3175"/>
                    <a:ext cx="45719" cy="45780"/>
                  </a:xfrm>
                  <a:prstGeom prst="flowChartConnector">
                    <a:avLst/>
                  </a:prstGeom>
                  <a:solidFill>
                    <a:schemeClr val="tx1">
                      <a:alpha val="51000"/>
                    </a:schemeClr>
                  </a:solidFill>
                  <a:ln w="1587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endParaRPr lang="en-GB"/>
                  </a:p>
                </p:txBody>
              </p:sp>
              <p:sp>
                <p:nvSpPr>
                  <p:cNvPr id="45" name="Stroomdiagram: Verbindingslijn 233"/>
                  <p:cNvSpPr/>
                  <p:nvPr/>
                </p:nvSpPr>
                <p:spPr>
                  <a:xfrm>
                    <a:off x="3467100" y="3175"/>
                    <a:ext cx="45719" cy="45780"/>
                  </a:xfrm>
                  <a:prstGeom prst="flowChartConnector">
                    <a:avLst/>
                  </a:prstGeom>
                  <a:noFill/>
                  <a:ln w="1587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endParaRPr lang="en-GB"/>
                  </a:p>
                </p:txBody>
              </p:sp>
              <p:sp>
                <p:nvSpPr>
                  <p:cNvPr id="46" name="Stroomdiagram: Verbindingslijn 234"/>
                  <p:cNvSpPr/>
                  <p:nvPr/>
                </p:nvSpPr>
                <p:spPr>
                  <a:xfrm>
                    <a:off x="4162425" y="0"/>
                    <a:ext cx="45719" cy="45719"/>
                  </a:xfrm>
                  <a:prstGeom prst="flowChartConnector">
                    <a:avLst/>
                  </a:prstGeom>
                  <a:noFill/>
                  <a:ln w="1587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endParaRPr lang="en-GB"/>
                  </a:p>
                </p:txBody>
              </p:sp>
              <p:sp>
                <p:nvSpPr>
                  <p:cNvPr id="47" name="Tekstvak 235"/>
                  <p:cNvSpPr txBox="1"/>
                  <p:nvPr/>
                </p:nvSpPr>
                <p:spPr>
                  <a:xfrm>
                    <a:off x="1987550" y="730250"/>
                    <a:ext cx="925195" cy="287655"/>
                  </a:xfrm>
                  <a:prstGeom prst="rect">
                    <a:avLst/>
                  </a:prstGeom>
                  <a:noFill/>
                  <a:ln w="6350">
                    <a:noFill/>
                  </a:ln>
                  <a:effectLst>
                    <a:outerShdw blurRad="50800" dist="50800" dir="5400000" sx="10000" sy="10000" algn="ctr" rotWithShape="0">
                      <a:srgbClr val="000000">
                        <a:alpha val="57000"/>
                      </a:srgbClr>
                    </a:outerShdw>
                  </a:effectLst>
                </p:spPr>
                <p:style>
                  <a:lnRef idx="0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dk1"/>
                  </a:fontRef>
                </p:style>
                <p:txBody>
                  <a:bodyPr rot="0" spcFirstLastPara="0" vert="horz" wrap="square" lIns="91440" tIns="45720" rIns="91440" bIns="4572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ctr">
                      <a:spcAft>
                        <a:spcPts val="0"/>
                      </a:spcAft>
                    </a:pPr>
                    <a:r>
                      <a:rPr lang="en-GB" sz="1100">
                        <a:effectLst/>
                        <a:latin typeface="Times New Roman"/>
                        <a:ea typeface="MS Mincho"/>
                        <a:cs typeface="Times New Roman"/>
                        <a:sym typeface="Symbol"/>
                      </a:rPr>
                      <a:t></a:t>
                    </a:r>
                    <a:endParaRPr lang="en-GB" sz="1100">
                      <a:effectLst/>
                      <a:latin typeface="Arial"/>
                      <a:ea typeface="MS Mincho"/>
                      <a:cs typeface="Times New Roman"/>
                    </a:endParaRPr>
                  </a:p>
                  <a:p>
                    <a:pPr algn="ctr">
                      <a:spcAft>
                        <a:spcPts val="0"/>
                      </a:spcAft>
                    </a:pPr>
                    <a:r>
                      <a:rPr lang="en-GB" sz="1100">
                        <a:effectLst/>
                        <a:latin typeface="Arial"/>
                        <a:ea typeface="MS Mincho"/>
                        <a:cs typeface="Times New Roman"/>
                      </a:rPr>
                      <a:t> </a:t>
                    </a:r>
                  </a:p>
                </p:txBody>
              </p:sp>
              <p:cxnSp>
                <p:nvCxnSpPr>
                  <p:cNvPr id="48" name="Rechte verbindingslijn met pijl 236"/>
                  <p:cNvCxnSpPr/>
                  <p:nvPr/>
                </p:nvCxnSpPr>
                <p:spPr>
                  <a:xfrm flipV="1">
                    <a:off x="1984375" y="730250"/>
                    <a:ext cx="927100" cy="1270"/>
                  </a:xfrm>
                  <a:prstGeom prst="straightConnector1">
                    <a:avLst/>
                  </a:prstGeom>
                  <a:ln>
                    <a:solidFill>
                      <a:schemeClr val="tx1"/>
                    </a:solidFill>
                    <a:headEnd type="triangle" w="sm" len="med"/>
                    <a:tailEnd type="triangle" w="sm" len="med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9" name="Rechte verbindingslijn met pijl 237"/>
                  <p:cNvCxnSpPr/>
                  <p:nvPr/>
                </p:nvCxnSpPr>
                <p:spPr>
                  <a:xfrm>
                    <a:off x="2911475" y="730250"/>
                    <a:ext cx="1328420" cy="1270"/>
                  </a:xfrm>
                  <a:prstGeom prst="straightConnector1">
                    <a:avLst/>
                  </a:prstGeom>
                  <a:ln>
                    <a:solidFill>
                      <a:schemeClr val="tx1"/>
                    </a:solidFill>
                    <a:headEnd type="triangle" w="sm" len="med"/>
                    <a:tailEnd type="triangle" w="sm" len="med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50" name="Tekstvak 238"/>
                  <p:cNvSpPr txBox="1"/>
                  <p:nvPr/>
                </p:nvSpPr>
                <p:spPr>
                  <a:xfrm>
                    <a:off x="2911475" y="733425"/>
                    <a:ext cx="1329055" cy="287655"/>
                  </a:xfrm>
                  <a:prstGeom prst="rect">
                    <a:avLst/>
                  </a:prstGeom>
                  <a:noFill/>
                  <a:ln w="6350">
                    <a:noFill/>
                  </a:ln>
                  <a:effectLst>
                    <a:outerShdw blurRad="50800" dist="50800" dir="5400000" sx="10000" sy="10000" algn="ctr" rotWithShape="0">
                      <a:srgbClr val="000000">
                        <a:alpha val="57000"/>
                      </a:srgbClr>
                    </a:outerShdw>
                  </a:effectLst>
                </p:spPr>
                <p:style>
                  <a:lnRef idx="0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dk1"/>
                  </a:fontRef>
                </p:style>
                <p:txBody>
                  <a:bodyPr rot="0" spcFirstLastPara="0" vert="horz" wrap="square" lIns="91440" tIns="45720" rIns="91440" bIns="4572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ctr">
                      <a:spcAft>
                        <a:spcPts val="0"/>
                      </a:spcAft>
                    </a:pPr>
                    <a:r>
                      <a:rPr lang="en-GB" sz="1100">
                        <a:effectLst/>
                        <a:latin typeface="Arial"/>
                        <a:ea typeface="MS Mincho"/>
                        <a:cs typeface="Times New Roman"/>
                        <a:sym typeface="Symbol"/>
                      </a:rPr>
                      <a:t></a:t>
                    </a:r>
                    <a:r>
                      <a:rPr lang="en-GB" sz="1100" i="1">
                        <a:effectLst/>
                        <a:latin typeface="Arial"/>
                        <a:ea typeface="MS Mincho"/>
                        <a:cs typeface="Times New Roman"/>
                      </a:rPr>
                      <a:t>t</a:t>
                    </a:r>
                    <a:r>
                      <a:rPr lang="en-GB" sz="1100" baseline="-25000">
                        <a:effectLst/>
                        <a:latin typeface="Arial"/>
                        <a:ea typeface="MS Mincho"/>
                        <a:cs typeface="Times New Roman"/>
                      </a:rPr>
                      <a:t>forecast</a:t>
                    </a:r>
                    <a:endParaRPr lang="en-GB" sz="1100">
                      <a:effectLst/>
                      <a:latin typeface="Arial"/>
                      <a:ea typeface="MS Mincho"/>
                      <a:cs typeface="Times New Roman"/>
                    </a:endParaRPr>
                  </a:p>
                  <a:p>
                    <a:pPr algn="l">
                      <a:spcAft>
                        <a:spcPts val="0"/>
                      </a:spcAft>
                    </a:pPr>
                    <a:r>
                      <a:rPr lang="en-GB" sz="1100">
                        <a:effectLst/>
                        <a:latin typeface="Arial"/>
                        <a:ea typeface="MS Mincho"/>
                        <a:cs typeface="Times New Roman"/>
                      </a:rPr>
                      <a:t> </a:t>
                    </a:r>
                  </a:p>
                </p:txBody>
              </p:sp>
              <p:cxnSp>
                <p:nvCxnSpPr>
                  <p:cNvPr id="51" name="Rechte verbindingslijn met pijl 239"/>
                  <p:cNvCxnSpPr/>
                  <p:nvPr/>
                </p:nvCxnSpPr>
                <p:spPr>
                  <a:xfrm flipH="1">
                    <a:off x="2911475" y="673100"/>
                    <a:ext cx="1270" cy="57150"/>
                  </a:xfrm>
                  <a:prstGeom prst="straightConnector1">
                    <a:avLst/>
                  </a:prstGeom>
                  <a:ln>
                    <a:solidFill>
                      <a:schemeClr val="tx1"/>
                    </a:solidFill>
                    <a:prstDash val="sysDot"/>
                    <a:headEnd type="none" w="sm" len="lg"/>
                    <a:tailEnd type="none" w="sm" len="lg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2" name="Rechte verbindingslijn met pijl 240"/>
                  <p:cNvCxnSpPr/>
                  <p:nvPr/>
                </p:nvCxnSpPr>
                <p:spPr>
                  <a:xfrm>
                    <a:off x="4238625" y="625475"/>
                    <a:ext cx="1905" cy="131445"/>
                  </a:xfrm>
                  <a:prstGeom prst="straightConnector1">
                    <a:avLst/>
                  </a:prstGeom>
                  <a:ln>
                    <a:solidFill>
                      <a:schemeClr val="tx1"/>
                    </a:solidFill>
                    <a:prstDash val="sysDot"/>
                    <a:headEnd type="none" w="sm" len="lg"/>
                    <a:tailEnd type="none" w="sm" len="lg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3" name="Rechte verbindingslijn met pijl 241"/>
                  <p:cNvCxnSpPr/>
                  <p:nvPr/>
                </p:nvCxnSpPr>
                <p:spPr>
                  <a:xfrm flipV="1">
                    <a:off x="1981200" y="612775"/>
                    <a:ext cx="2259330" cy="0"/>
                  </a:xfrm>
                  <a:prstGeom prst="straightConnector1">
                    <a:avLst/>
                  </a:prstGeom>
                  <a:ln>
                    <a:solidFill>
                      <a:schemeClr val="tx1"/>
                    </a:solidFill>
                    <a:headEnd type="triangle" w="sm" len="med"/>
                    <a:tailEnd type="triangle" w="sm" len="med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11" name="Groep 242"/>
                <p:cNvGrpSpPr/>
                <p:nvPr/>
              </p:nvGrpSpPr>
              <p:grpSpPr>
                <a:xfrm>
                  <a:off x="0" y="0"/>
                  <a:ext cx="5073650" cy="1564327"/>
                  <a:chOff x="0" y="0"/>
                  <a:chExt cx="5073650" cy="1564327"/>
                </a:xfrm>
              </p:grpSpPr>
              <p:grpSp>
                <p:nvGrpSpPr>
                  <p:cNvPr id="12" name="Groep 243"/>
                  <p:cNvGrpSpPr/>
                  <p:nvPr/>
                </p:nvGrpSpPr>
                <p:grpSpPr>
                  <a:xfrm>
                    <a:off x="0" y="0"/>
                    <a:ext cx="5070794" cy="453072"/>
                    <a:chOff x="0" y="0"/>
                    <a:chExt cx="5071110" cy="453072"/>
                  </a:xfrm>
                </p:grpSpPr>
                <p:grpSp>
                  <p:nvGrpSpPr>
                    <p:cNvPr id="30" name="Groep 244"/>
                    <p:cNvGrpSpPr/>
                    <p:nvPr/>
                  </p:nvGrpSpPr>
                  <p:grpSpPr>
                    <a:xfrm>
                      <a:off x="0" y="223837"/>
                      <a:ext cx="5071110" cy="229235"/>
                      <a:chOff x="0" y="0"/>
                      <a:chExt cx="5071110" cy="229340"/>
                    </a:xfrm>
                  </p:grpSpPr>
                  <p:sp>
                    <p:nvSpPr>
                      <p:cNvPr id="32" name="Stroomdiagram: Proces 245"/>
                      <p:cNvSpPr/>
                      <p:nvPr/>
                    </p:nvSpPr>
                    <p:spPr>
                      <a:xfrm>
                        <a:off x="28800" y="0"/>
                        <a:ext cx="674945" cy="229340"/>
                      </a:xfrm>
                      <a:prstGeom prst="flowChartProcess">
                        <a:avLst/>
                      </a:prstGeom>
                      <a:solidFill>
                        <a:schemeClr val="accent1">
                          <a:alpha val="49000"/>
                        </a:schemeClr>
                      </a:solidFill>
                      <a:ln>
                        <a:noFill/>
                      </a:ln>
                      <a:effectLst>
                        <a:outerShdw dist="50800" dir="3000000" algn="ctr" rotWithShape="0">
                          <a:srgbClr val="000000">
                            <a:alpha val="90000"/>
                          </a:srgbClr>
                        </a:outerShdw>
                        <a:reflection endPos="0" dir="5400000" sy="-100000" algn="bl" rotWithShape="0"/>
                        <a:softEdge rad="50800"/>
                      </a:effectLst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ot="0" spcFirstLastPara="0" vert="horz" wrap="square" lIns="91440" tIns="45720" rIns="91440" bIns="45720" numCol="1" spcCol="0" rtlCol="0" fromWordArt="0" anchor="ctr" anchorCtr="0" forceAA="0" compatLnSpc="1">
                        <a:prstTxWarp prst="textNoShape">
                          <a:avLst/>
                        </a:prstTxWarp>
                        <a:noAutofit/>
                      </a:bodyPr>
                      <a:lstStyle/>
                      <a:p>
                        <a:pPr algn="just">
                          <a:spcAft>
                            <a:spcPts val="0"/>
                          </a:spcAft>
                        </a:pPr>
                        <a:r>
                          <a:rPr lang="en-GB" sz="1100">
                            <a:effectLst/>
                            <a:latin typeface="Arial"/>
                            <a:ea typeface="MS Mincho"/>
                            <a:cs typeface="Times New Roman"/>
                          </a:rPr>
                          <a:t> </a:t>
                        </a:r>
                      </a:p>
                    </p:txBody>
                  </p:sp>
                  <p:cxnSp>
                    <p:nvCxnSpPr>
                      <p:cNvPr id="33" name="Rechte verbindingslijn met pijl 246"/>
                      <p:cNvCxnSpPr/>
                      <p:nvPr/>
                    </p:nvCxnSpPr>
                    <p:spPr>
                      <a:xfrm>
                        <a:off x="0" y="115200"/>
                        <a:ext cx="5071110" cy="0"/>
                      </a:xfrm>
                      <a:prstGeom prst="straightConnector1">
                        <a:avLst/>
                      </a:prstGeom>
                      <a:ln w="19050">
                        <a:tailEnd type="stealth" w="lg" len="lg"/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sp>
                    <p:nvSpPr>
                      <p:cNvPr id="34" name="Stroomdiagram: Proces 247"/>
                      <p:cNvSpPr/>
                      <p:nvPr/>
                    </p:nvSpPr>
                    <p:spPr>
                      <a:xfrm>
                        <a:off x="720000" y="0"/>
                        <a:ext cx="674945" cy="229340"/>
                      </a:xfrm>
                      <a:prstGeom prst="flowChartProcess">
                        <a:avLst/>
                      </a:prstGeom>
                      <a:solidFill>
                        <a:schemeClr val="accent1">
                          <a:alpha val="49000"/>
                        </a:schemeClr>
                      </a:solidFill>
                      <a:ln>
                        <a:noFill/>
                      </a:ln>
                      <a:effectLst>
                        <a:outerShdw dist="50800" dir="3000000" algn="ctr" rotWithShape="0">
                          <a:srgbClr val="000000">
                            <a:alpha val="90000"/>
                          </a:srgbClr>
                        </a:outerShdw>
                        <a:reflection endPos="0" dir="5400000" sy="-100000" algn="bl" rotWithShape="0"/>
                        <a:softEdge rad="50800"/>
                      </a:effectLst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ot="0" spcFirstLastPara="0" vert="horz" wrap="square" lIns="91440" tIns="45720" rIns="91440" bIns="45720" numCol="1" spcCol="0" rtlCol="0" fromWordArt="0" anchor="ctr" anchorCtr="0" forceAA="0" compatLnSpc="1">
                        <a:prstTxWarp prst="textNoShape">
                          <a:avLst/>
                        </a:prstTxWarp>
                        <a:noAutofit/>
                      </a:bodyPr>
                      <a:lstStyle/>
                      <a:p>
                        <a:pPr algn="just">
                          <a:spcAft>
                            <a:spcPts val="0"/>
                          </a:spcAft>
                        </a:pPr>
                        <a:r>
                          <a:rPr lang="en-GB" sz="1100">
                            <a:effectLst/>
                            <a:latin typeface="Arial"/>
                            <a:ea typeface="MS Mincho"/>
                            <a:cs typeface="Times New Roman"/>
                          </a:rPr>
                          <a:t> </a:t>
                        </a:r>
                      </a:p>
                    </p:txBody>
                  </p:sp>
                  <p:sp>
                    <p:nvSpPr>
                      <p:cNvPr id="35" name="Stroomdiagram: Proces 248"/>
                      <p:cNvSpPr/>
                      <p:nvPr/>
                    </p:nvSpPr>
                    <p:spPr>
                      <a:xfrm>
                        <a:off x="1396800" y="0"/>
                        <a:ext cx="674945" cy="229340"/>
                      </a:xfrm>
                      <a:prstGeom prst="flowChartProcess">
                        <a:avLst/>
                      </a:prstGeom>
                      <a:solidFill>
                        <a:schemeClr val="accent1">
                          <a:alpha val="49000"/>
                        </a:schemeClr>
                      </a:solidFill>
                      <a:ln>
                        <a:noFill/>
                      </a:ln>
                      <a:effectLst>
                        <a:outerShdw dist="50800" dir="3000000" algn="ctr" rotWithShape="0">
                          <a:srgbClr val="000000">
                            <a:alpha val="90000"/>
                          </a:srgbClr>
                        </a:outerShdw>
                        <a:reflection endPos="0" dir="5400000" sy="-100000" algn="bl" rotWithShape="0"/>
                        <a:softEdge rad="50800"/>
                      </a:effectLst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ot="0" spcFirstLastPara="0" vert="horz" wrap="square" lIns="91440" tIns="45720" rIns="91440" bIns="45720" numCol="1" spcCol="0" rtlCol="0" fromWordArt="0" anchor="ctr" anchorCtr="0" forceAA="0" compatLnSpc="1">
                        <a:prstTxWarp prst="textNoShape">
                          <a:avLst/>
                        </a:prstTxWarp>
                        <a:noAutofit/>
                      </a:bodyPr>
                      <a:lstStyle/>
                      <a:p>
                        <a:pPr algn="just">
                          <a:spcAft>
                            <a:spcPts val="0"/>
                          </a:spcAft>
                        </a:pPr>
                        <a:r>
                          <a:rPr lang="en-GB" sz="1100">
                            <a:effectLst/>
                            <a:latin typeface="Arial"/>
                            <a:ea typeface="MS Mincho"/>
                            <a:cs typeface="Times New Roman"/>
                          </a:rPr>
                          <a:t> </a:t>
                        </a:r>
                      </a:p>
                    </p:txBody>
                  </p:sp>
                  <p:sp>
                    <p:nvSpPr>
                      <p:cNvPr id="36" name="Stroomdiagram: Proces 249"/>
                      <p:cNvSpPr/>
                      <p:nvPr/>
                    </p:nvSpPr>
                    <p:spPr>
                      <a:xfrm>
                        <a:off x="2080800" y="0"/>
                        <a:ext cx="674945" cy="229340"/>
                      </a:xfrm>
                      <a:prstGeom prst="flowChartProcess">
                        <a:avLst/>
                      </a:prstGeom>
                      <a:solidFill>
                        <a:schemeClr val="accent1">
                          <a:alpha val="49000"/>
                        </a:schemeClr>
                      </a:solidFill>
                      <a:ln>
                        <a:noFill/>
                      </a:ln>
                      <a:effectLst>
                        <a:outerShdw dist="50800" dir="3000000" algn="ctr" rotWithShape="0">
                          <a:srgbClr val="000000">
                            <a:alpha val="90000"/>
                          </a:srgbClr>
                        </a:outerShdw>
                        <a:reflection endPos="0" dir="5400000" sy="-100000" algn="bl" rotWithShape="0"/>
                        <a:softEdge rad="50800"/>
                      </a:effectLst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ot="0" spcFirstLastPara="0" vert="horz" wrap="square" lIns="91440" tIns="45720" rIns="91440" bIns="45720" numCol="1" spcCol="0" rtlCol="0" fromWordArt="0" anchor="ctr" anchorCtr="0" forceAA="0" compatLnSpc="1">
                        <a:prstTxWarp prst="textNoShape">
                          <a:avLst/>
                        </a:prstTxWarp>
                        <a:noAutofit/>
                      </a:bodyPr>
                      <a:lstStyle/>
                      <a:p>
                        <a:pPr algn="just">
                          <a:spcAft>
                            <a:spcPts val="0"/>
                          </a:spcAft>
                        </a:pPr>
                        <a:r>
                          <a:rPr lang="en-GB" sz="1100">
                            <a:effectLst/>
                            <a:latin typeface="Arial"/>
                            <a:ea typeface="MS Mincho"/>
                            <a:cs typeface="Times New Roman"/>
                          </a:rPr>
                          <a:t> </a:t>
                        </a:r>
                      </a:p>
                    </p:txBody>
                  </p:sp>
                  <p:sp>
                    <p:nvSpPr>
                      <p:cNvPr id="37" name="Stroomdiagram: Proces 250"/>
                      <p:cNvSpPr/>
                      <p:nvPr/>
                    </p:nvSpPr>
                    <p:spPr>
                      <a:xfrm>
                        <a:off x="2786400" y="0"/>
                        <a:ext cx="674945" cy="229340"/>
                      </a:xfrm>
                      <a:prstGeom prst="flowChartProcess">
                        <a:avLst/>
                      </a:prstGeom>
                      <a:solidFill>
                        <a:schemeClr val="accent1">
                          <a:alpha val="49000"/>
                        </a:schemeClr>
                      </a:solidFill>
                      <a:ln>
                        <a:noFill/>
                      </a:ln>
                      <a:effectLst>
                        <a:outerShdw dist="50800" dir="3000000" algn="ctr" rotWithShape="0">
                          <a:srgbClr val="000000">
                            <a:alpha val="90000"/>
                          </a:srgbClr>
                        </a:outerShdw>
                        <a:reflection endPos="0" dir="5400000" sy="-100000" algn="bl" rotWithShape="0"/>
                        <a:softEdge rad="50800"/>
                      </a:effectLst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ot="0" spcFirstLastPara="0" vert="horz" wrap="square" lIns="91440" tIns="45720" rIns="91440" bIns="45720" numCol="1" spcCol="0" rtlCol="0" fromWordArt="0" anchor="ctr" anchorCtr="0" forceAA="0" compatLnSpc="1">
                        <a:prstTxWarp prst="textNoShape">
                          <a:avLst/>
                        </a:prstTxWarp>
                        <a:noAutofit/>
                      </a:bodyPr>
                      <a:lstStyle/>
                      <a:p>
                        <a:pPr algn="just">
                          <a:spcAft>
                            <a:spcPts val="0"/>
                          </a:spcAft>
                        </a:pPr>
                        <a:r>
                          <a:rPr lang="en-GB" sz="1100">
                            <a:effectLst/>
                            <a:latin typeface="Arial"/>
                            <a:ea typeface="MS Mincho"/>
                            <a:cs typeface="Times New Roman"/>
                          </a:rPr>
                          <a:t> </a:t>
                        </a:r>
                      </a:p>
                    </p:txBody>
                  </p:sp>
                  <p:sp>
                    <p:nvSpPr>
                      <p:cNvPr id="38" name="Stroomdiagram: Proces 251"/>
                      <p:cNvSpPr/>
                      <p:nvPr/>
                    </p:nvSpPr>
                    <p:spPr>
                      <a:xfrm>
                        <a:off x="3463200" y="0"/>
                        <a:ext cx="674945" cy="229340"/>
                      </a:xfrm>
                      <a:prstGeom prst="flowChartProcess">
                        <a:avLst/>
                      </a:prstGeom>
                      <a:solidFill>
                        <a:schemeClr val="accent1">
                          <a:alpha val="49000"/>
                        </a:schemeClr>
                      </a:solidFill>
                      <a:ln>
                        <a:noFill/>
                      </a:ln>
                      <a:effectLst>
                        <a:outerShdw dist="50800" dir="3000000" algn="ctr" rotWithShape="0">
                          <a:srgbClr val="000000">
                            <a:alpha val="90000"/>
                          </a:srgbClr>
                        </a:outerShdw>
                        <a:reflection endPos="0" dir="5400000" sy="-100000" algn="bl" rotWithShape="0"/>
                        <a:softEdge rad="50800"/>
                      </a:effectLst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ot="0" spcFirstLastPara="0" vert="horz" wrap="square" lIns="91440" tIns="45720" rIns="91440" bIns="45720" numCol="1" spcCol="0" rtlCol="0" fromWordArt="0" anchor="ctr" anchorCtr="0" forceAA="0" compatLnSpc="1">
                        <a:prstTxWarp prst="textNoShape">
                          <a:avLst/>
                        </a:prstTxWarp>
                        <a:noAutofit/>
                      </a:bodyPr>
                      <a:lstStyle/>
                      <a:p>
                        <a:pPr algn="just">
                          <a:spcAft>
                            <a:spcPts val="0"/>
                          </a:spcAft>
                        </a:pPr>
                        <a:r>
                          <a:rPr lang="en-GB" sz="1100">
                            <a:effectLst/>
                            <a:latin typeface="Arial"/>
                            <a:ea typeface="MS Mincho"/>
                            <a:cs typeface="Times New Roman"/>
                          </a:rPr>
                          <a:t> </a:t>
                        </a:r>
                      </a:p>
                    </p:txBody>
                  </p:sp>
                  <p:sp>
                    <p:nvSpPr>
                      <p:cNvPr id="39" name="Stroomdiagram: Proces 252"/>
                      <p:cNvSpPr/>
                      <p:nvPr/>
                    </p:nvSpPr>
                    <p:spPr>
                      <a:xfrm>
                        <a:off x="4168800" y="0"/>
                        <a:ext cx="674945" cy="229340"/>
                      </a:xfrm>
                      <a:prstGeom prst="flowChartProcess">
                        <a:avLst/>
                      </a:prstGeom>
                      <a:solidFill>
                        <a:schemeClr val="accent1">
                          <a:alpha val="49000"/>
                        </a:schemeClr>
                      </a:solidFill>
                      <a:ln>
                        <a:noFill/>
                      </a:ln>
                      <a:effectLst>
                        <a:outerShdw dist="50800" dir="3000000" algn="ctr" rotWithShape="0">
                          <a:srgbClr val="000000">
                            <a:alpha val="90000"/>
                          </a:srgbClr>
                        </a:outerShdw>
                        <a:reflection endPos="0" dir="5400000" sy="-100000" algn="bl" rotWithShape="0"/>
                        <a:softEdge rad="50800"/>
                      </a:effectLst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ot="0" spcFirstLastPara="0" vert="horz" wrap="square" lIns="91440" tIns="45720" rIns="91440" bIns="45720" numCol="1" spcCol="0" rtlCol="0" fromWordArt="0" anchor="ctr" anchorCtr="0" forceAA="0" compatLnSpc="1">
                        <a:prstTxWarp prst="textNoShape">
                          <a:avLst/>
                        </a:prstTxWarp>
                        <a:noAutofit/>
                      </a:bodyPr>
                      <a:lstStyle/>
                      <a:p>
                        <a:pPr algn="just">
                          <a:spcAft>
                            <a:spcPts val="0"/>
                          </a:spcAft>
                        </a:pPr>
                        <a:r>
                          <a:rPr lang="en-GB" sz="1100">
                            <a:effectLst/>
                            <a:latin typeface="Arial"/>
                            <a:ea typeface="MS Mincho"/>
                            <a:cs typeface="Times New Roman"/>
                          </a:rPr>
                          <a:t> </a:t>
                        </a:r>
                      </a:p>
                    </p:txBody>
                  </p:sp>
                </p:grpSp>
                <p:sp>
                  <p:nvSpPr>
                    <p:cNvPr id="31" name="Tekstvak 253"/>
                    <p:cNvSpPr txBox="1"/>
                    <p:nvPr/>
                  </p:nvSpPr>
                  <p:spPr>
                    <a:xfrm>
                      <a:off x="1405663" y="0"/>
                      <a:ext cx="674370" cy="344805"/>
                    </a:xfrm>
                    <a:prstGeom prst="rect">
                      <a:avLst/>
                    </a:prstGeom>
                    <a:noFill/>
                    <a:ln w="6350">
                      <a:noFill/>
                    </a:ln>
                    <a:effectLst>
                      <a:outerShdw blurRad="50800" dist="50800" dir="5400000" sx="10000" sy="10000" algn="ctr" rotWithShape="0">
                        <a:srgbClr val="000000">
                          <a:alpha val="57000"/>
                        </a:srgbClr>
                      </a:outerShdw>
                    </a:effectLst>
                  </p:spPr>
                  <p:style>
                    <a:lnRef idx="0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dk1"/>
                    </a:fontRef>
                  </p:style>
                  <p:txBody>
                    <a:bodyPr rot="0" spcFirstLastPara="0" vert="horz" wrap="square" lIns="91440" tIns="45720" rIns="91440" bIns="45720" numCol="1" spcCol="0" rtlCol="0" fromWordArt="0" anchor="t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100" i="1">
                          <a:effectLst/>
                          <a:latin typeface="Arial"/>
                          <a:ea typeface="MS Mincho"/>
                          <a:cs typeface="Times New Roman"/>
                        </a:rPr>
                        <a:t>t</a:t>
                      </a:r>
                      <a:r>
                        <a:rPr lang="en-GB" sz="1100" i="1" baseline="-25000">
                          <a:effectLst/>
                          <a:latin typeface="Arial"/>
                          <a:ea typeface="MS Mincho"/>
                          <a:cs typeface="Times New Roman"/>
                        </a:rPr>
                        <a:t>k</a:t>
                      </a:r>
                      <a:endParaRPr lang="en-GB" sz="1100">
                        <a:effectLst/>
                        <a:latin typeface="Arial"/>
                        <a:ea typeface="MS Mincho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  <a:latin typeface="Arial"/>
                          <a:ea typeface="MS Mincho"/>
                          <a:cs typeface="Times New Roman"/>
                        </a:rPr>
                        <a:t> </a:t>
                      </a:r>
                    </a:p>
                  </p:txBody>
                </p:sp>
              </p:grpSp>
              <p:grpSp>
                <p:nvGrpSpPr>
                  <p:cNvPr id="13" name="Groep 254"/>
                  <p:cNvGrpSpPr/>
                  <p:nvPr/>
                </p:nvGrpSpPr>
                <p:grpSpPr>
                  <a:xfrm>
                    <a:off x="3175" y="342900"/>
                    <a:ext cx="5070475" cy="1221427"/>
                    <a:chOff x="0" y="0"/>
                    <a:chExt cx="5070475" cy="1221427"/>
                  </a:xfrm>
                </p:grpSpPr>
                <p:sp>
                  <p:nvSpPr>
                    <p:cNvPr id="14" name="Tekstvak 255"/>
                    <p:cNvSpPr txBox="1"/>
                    <p:nvPr/>
                  </p:nvSpPr>
                  <p:spPr>
                    <a:xfrm>
                      <a:off x="2346325" y="342900"/>
                      <a:ext cx="2232025" cy="288925"/>
                    </a:xfrm>
                    <a:prstGeom prst="rect">
                      <a:avLst/>
                    </a:prstGeom>
                    <a:noFill/>
                    <a:ln w="6350">
                      <a:noFill/>
                    </a:ln>
                    <a:effectLst>
                      <a:outerShdw blurRad="50800" dist="50800" dir="5400000" sx="10000" sy="10000" algn="ctr" rotWithShape="0">
                        <a:srgbClr val="000000">
                          <a:alpha val="57000"/>
                        </a:srgbClr>
                      </a:outerShdw>
                    </a:effectLst>
                  </p:spPr>
                  <p:style>
                    <a:lnRef idx="0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dk1"/>
                    </a:fontRef>
                  </p:style>
                  <p:txBody>
                    <a:bodyPr rot="0" spcFirstLastPara="0" vert="horz" wrap="square" lIns="91440" tIns="45720" rIns="91440" bIns="45720" numCol="1" spcCol="0" rtlCol="0" fromWordArt="0" anchor="t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  <a:latin typeface="Arial"/>
                          <a:ea typeface="MS Mincho"/>
                          <a:cs typeface="Times New Roman"/>
                          <a:sym typeface="Symbol"/>
                        </a:rPr>
                        <a:t></a:t>
                      </a:r>
                      <a:r>
                        <a:rPr lang="en-GB" sz="1100" i="1">
                          <a:effectLst/>
                          <a:latin typeface="Arial"/>
                          <a:ea typeface="MS Mincho"/>
                          <a:cs typeface="Times New Roman"/>
                        </a:rPr>
                        <a:t>t</a:t>
                      </a:r>
                      <a:r>
                        <a:rPr lang="en-GB" sz="1100" baseline="-25000">
                          <a:effectLst/>
                          <a:latin typeface="Arial"/>
                          <a:ea typeface="MS Mincho"/>
                          <a:cs typeface="Times New Roman"/>
                        </a:rPr>
                        <a:t>modelforecast</a:t>
                      </a:r>
                      <a:endParaRPr lang="en-GB" sz="1100">
                        <a:effectLst/>
                        <a:latin typeface="Arial"/>
                        <a:ea typeface="MS Mincho"/>
                        <a:cs typeface="Times New Roman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  <a:latin typeface="Arial"/>
                          <a:ea typeface="MS Mincho"/>
                          <a:cs typeface="Times New Roman"/>
                        </a:rPr>
                        <a:t> </a:t>
                      </a:r>
                    </a:p>
                  </p:txBody>
                </p:sp>
                <p:grpSp>
                  <p:nvGrpSpPr>
                    <p:cNvPr id="15" name="Groep 256"/>
                    <p:cNvGrpSpPr/>
                    <p:nvPr/>
                  </p:nvGrpSpPr>
                  <p:grpSpPr>
                    <a:xfrm>
                      <a:off x="0" y="0"/>
                      <a:ext cx="5070475" cy="989330"/>
                      <a:chOff x="0" y="0"/>
                      <a:chExt cx="5071110" cy="989330"/>
                    </a:xfrm>
                  </p:grpSpPr>
                  <p:grpSp>
                    <p:nvGrpSpPr>
                      <p:cNvPr id="21" name="Groep 257"/>
                      <p:cNvGrpSpPr/>
                      <p:nvPr/>
                    </p:nvGrpSpPr>
                    <p:grpSpPr>
                      <a:xfrm>
                        <a:off x="0" y="0"/>
                        <a:ext cx="5071110" cy="647700"/>
                        <a:chOff x="0" y="0"/>
                        <a:chExt cx="5071110" cy="647700"/>
                      </a:xfrm>
                    </p:grpSpPr>
                    <p:cxnSp>
                      <p:nvCxnSpPr>
                        <p:cNvPr id="28" name="Rechte verbindingslijn met pijl 258"/>
                        <p:cNvCxnSpPr/>
                        <p:nvPr/>
                      </p:nvCxnSpPr>
                      <p:spPr>
                        <a:xfrm>
                          <a:off x="0" y="642937"/>
                          <a:ext cx="5071110" cy="0"/>
                        </a:xfrm>
                        <a:prstGeom prst="straightConnector1">
                          <a:avLst/>
                        </a:prstGeom>
                        <a:ln w="19050">
                          <a:tailEnd type="stealth" w="lg" len="lg"/>
                        </a:ln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29" name="Rechte verbindingslijn met pijl 259"/>
                        <p:cNvCxnSpPr/>
                        <p:nvPr/>
                      </p:nvCxnSpPr>
                      <p:spPr>
                        <a:xfrm>
                          <a:off x="1751794" y="0"/>
                          <a:ext cx="593090" cy="647700"/>
                        </a:xfrm>
                        <a:prstGeom prst="straightConnector1">
                          <a:avLst/>
                        </a:prstGeom>
                        <a:ln>
                          <a:prstDash val="dash"/>
                          <a:tailEnd type="triangle" w="sm" len="lg"/>
                        </a:ln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</p:grpSp>
                  <p:grpSp>
                    <p:nvGrpSpPr>
                      <p:cNvPr id="22" name="Groep 260"/>
                      <p:cNvGrpSpPr/>
                      <p:nvPr/>
                    </p:nvGrpSpPr>
                    <p:grpSpPr>
                      <a:xfrm>
                        <a:off x="1728896" y="3175"/>
                        <a:ext cx="615987" cy="986155"/>
                        <a:chOff x="-990492" y="3175"/>
                        <a:chExt cx="615987" cy="986155"/>
                      </a:xfrm>
                    </p:grpSpPr>
                    <p:sp>
                      <p:nvSpPr>
                        <p:cNvPr id="23" name="Tekstvak 261"/>
                        <p:cNvSpPr txBox="1"/>
                        <p:nvPr/>
                      </p:nvSpPr>
                      <p:spPr>
                        <a:xfrm>
                          <a:off x="-964816" y="716915"/>
                          <a:ext cx="575481" cy="272415"/>
                        </a:xfrm>
                        <a:prstGeom prst="rect">
                          <a:avLst/>
                        </a:prstGeom>
                        <a:noFill/>
                        <a:ln w="6350">
                          <a:noFill/>
                        </a:ln>
                        <a:effectLst>
                          <a:outerShdw blurRad="50800" dist="50800" dir="5400000" sx="10000" sy="10000" algn="ctr" rotWithShape="0">
                            <a:srgbClr val="000000">
                              <a:alpha val="57000"/>
                            </a:srgbClr>
                          </a:outerShdw>
                        </a:effectLst>
                      </p:spPr>
                      <p:style>
                        <a:lnRef idx="0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dk1"/>
                        </a:fontRef>
                      </p:style>
                      <p:txBody>
                        <a:bodyPr rot="0" spcFirstLastPara="0" vert="horz" wrap="square" lIns="91440" tIns="45720" rIns="91440" bIns="45720" numCol="1" spcCol="0" rtlCol="0" fromWordArt="0" anchor="t" anchorCtr="0" forceAA="0" compatLnSpc="1">
                          <a:prstTxWarp prst="textNoShape">
                            <a:avLst/>
                          </a:prstTxWarp>
                          <a:noAutofit/>
                        </a:bodyPr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GB" sz="1100">
                              <a:effectLst/>
                              <a:latin typeface="Times New Roman"/>
                              <a:ea typeface="MS Mincho"/>
                              <a:cs typeface="Times New Roman"/>
                            </a:rPr>
                            <a:t>δ</a:t>
                          </a:r>
                          <a:r>
                            <a:rPr lang="en-GB" sz="1100" i="1">
                              <a:effectLst/>
                              <a:latin typeface="Arial"/>
                              <a:ea typeface="MS Mincho"/>
                              <a:cs typeface="Times New Roman"/>
                            </a:rPr>
                            <a:t>t</a:t>
                          </a:r>
                          <a:endParaRPr lang="en-GB" sz="1100">
                            <a:effectLst/>
                            <a:latin typeface="Arial"/>
                            <a:ea typeface="MS Mincho"/>
                            <a:cs typeface="Times New Roman"/>
                          </a:endParaRPr>
                        </a:p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GB" sz="1100">
                              <a:effectLst/>
                              <a:latin typeface="Arial"/>
                              <a:ea typeface="MS Mincho"/>
                              <a:cs typeface="Times New Roman"/>
                            </a:rPr>
                            <a:t> </a:t>
                          </a:r>
                        </a:p>
                      </p:txBody>
                    </p:sp>
                    <p:grpSp>
                      <p:nvGrpSpPr>
                        <p:cNvPr id="24" name="Groep 262"/>
                        <p:cNvGrpSpPr/>
                        <p:nvPr/>
                      </p:nvGrpSpPr>
                      <p:grpSpPr>
                        <a:xfrm>
                          <a:off x="-990492" y="3175"/>
                          <a:ext cx="615987" cy="713740"/>
                          <a:chOff x="-1052404" y="3175"/>
                          <a:chExt cx="615987" cy="713740"/>
                        </a:xfrm>
                      </p:grpSpPr>
                      <p:cxnSp>
                        <p:nvCxnSpPr>
                          <p:cNvPr id="25" name="Rechte verbindingslijn met pijl 263"/>
                          <p:cNvCxnSpPr/>
                          <p:nvPr/>
                        </p:nvCxnSpPr>
                        <p:spPr>
                          <a:xfrm>
                            <a:off x="-1052404" y="700405"/>
                            <a:ext cx="615987" cy="0"/>
                          </a:xfrm>
                          <a:prstGeom prst="straightConnector1">
                            <a:avLst/>
                          </a:prstGeom>
                          <a:ln>
                            <a:solidFill>
                              <a:schemeClr val="tx1"/>
                            </a:solidFill>
                            <a:headEnd type="triangle" w="sm" len="med"/>
                            <a:tailEnd type="triangle" w="sm" len="med"/>
                          </a:ln>
                        </p:spPr>
                        <p:style>
                          <a:lnRef idx="1">
                            <a:schemeClr val="accent1"/>
                          </a:lnRef>
                          <a:fillRef idx="0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tx1"/>
                          </a:fontRef>
                        </p:style>
                      </p:cxnSp>
                      <p:cxnSp>
                        <p:nvCxnSpPr>
                          <p:cNvPr id="26" name="Rechte verbindingslijn met pijl 264"/>
                          <p:cNvCxnSpPr/>
                          <p:nvPr/>
                        </p:nvCxnSpPr>
                        <p:spPr>
                          <a:xfrm>
                            <a:off x="-1034441" y="3175"/>
                            <a:ext cx="0" cy="700087"/>
                          </a:xfrm>
                          <a:prstGeom prst="straightConnector1">
                            <a:avLst/>
                          </a:prstGeom>
                          <a:ln>
                            <a:solidFill>
                              <a:schemeClr val="tx1"/>
                            </a:solidFill>
                            <a:prstDash val="sysDot"/>
                            <a:headEnd type="none" w="sm" len="lg"/>
                            <a:tailEnd type="none" w="sm" len="lg"/>
                          </a:ln>
                        </p:spPr>
                        <p:style>
                          <a:lnRef idx="1">
                            <a:schemeClr val="accent1"/>
                          </a:lnRef>
                          <a:fillRef idx="0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tx1"/>
                          </a:fontRef>
                        </p:style>
                      </p:cxnSp>
                      <p:cxnSp>
                        <p:nvCxnSpPr>
                          <p:cNvPr id="27" name="Rechte verbindingslijn met pijl 265"/>
                          <p:cNvCxnSpPr/>
                          <p:nvPr/>
                        </p:nvCxnSpPr>
                        <p:spPr>
                          <a:xfrm>
                            <a:off x="-460230" y="581025"/>
                            <a:ext cx="3347" cy="135890"/>
                          </a:xfrm>
                          <a:prstGeom prst="straightConnector1">
                            <a:avLst/>
                          </a:prstGeom>
                          <a:ln>
                            <a:solidFill>
                              <a:schemeClr val="tx1"/>
                            </a:solidFill>
                            <a:prstDash val="sysDot"/>
                            <a:headEnd type="none" w="sm" len="lg"/>
                            <a:tailEnd type="none" w="sm" len="lg"/>
                          </a:ln>
                        </p:spPr>
                        <p:style>
                          <a:lnRef idx="1">
                            <a:schemeClr val="accent1"/>
                          </a:lnRef>
                          <a:fillRef idx="0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tx1"/>
                          </a:fontRef>
                        </p:style>
                      </p:cxnSp>
                    </p:grpSp>
                  </p:grpSp>
                </p:grpSp>
                <p:grpSp>
                  <p:nvGrpSpPr>
                    <p:cNvPr id="16" name="Groep 266"/>
                    <p:cNvGrpSpPr/>
                    <p:nvPr/>
                  </p:nvGrpSpPr>
                  <p:grpSpPr>
                    <a:xfrm>
                      <a:off x="25400" y="930275"/>
                      <a:ext cx="4551680" cy="291152"/>
                      <a:chOff x="0" y="0"/>
                      <a:chExt cx="4551680" cy="291152"/>
                    </a:xfrm>
                  </p:grpSpPr>
                  <p:sp>
                    <p:nvSpPr>
                      <p:cNvPr id="17" name="Stroomdiagram: Proces 267" hidden="1"/>
                      <p:cNvSpPr/>
                      <p:nvPr/>
                    </p:nvSpPr>
                    <p:spPr>
                      <a:xfrm>
                        <a:off x="0" y="3175"/>
                        <a:ext cx="1664335" cy="287977"/>
                      </a:xfrm>
                      <a:prstGeom prst="flowChartProcess">
                        <a:avLst/>
                      </a:prstGeom>
                      <a:solidFill>
                        <a:schemeClr val="accent3">
                          <a:lumMod val="75000"/>
                          <a:alpha val="49000"/>
                        </a:schemeClr>
                      </a:solidFill>
                      <a:effectLst>
                        <a:outerShdw dist="50800" dir="3000000" algn="ctr" rotWithShape="0">
                          <a:srgbClr val="000000">
                            <a:alpha val="90000"/>
                          </a:srgbClr>
                        </a:outerShdw>
                        <a:reflection endPos="0" dir="5400000" sy="-100000" algn="bl" rotWithShape="0"/>
                        <a:softEdge rad="50800"/>
                      </a:effectLst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ot="0" spcFirstLastPara="0" vert="horz" wrap="square" lIns="91440" tIns="45720" rIns="91440" bIns="45720" numCol="1" spcCol="0" rtlCol="0" fromWordArt="0" anchor="ctr" anchorCtr="0" forceAA="0" compatLnSpc="1">
                        <a:prstTxWarp prst="textNoShape">
                          <a:avLst/>
                        </a:prstTxWarp>
                        <a:noAutofit/>
                      </a:bodyPr>
                      <a:lstStyle/>
                      <a:p>
                        <a:pPr algn="ctr">
                          <a:spcAft>
                            <a:spcPts val="0"/>
                          </a:spcAft>
                        </a:pPr>
                        <a:r>
                          <a:rPr lang="en-GB" sz="1100">
                            <a:effectLst/>
                            <a:latin typeface="Arial"/>
                            <a:ea typeface="MS Mincho"/>
                            <a:cs typeface="Times New Roman"/>
                          </a:rPr>
                          <a:t>measured</a:t>
                        </a:r>
                      </a:p>
                      <a:p>
                        <a:pPr algn="ctr">
                          <a:spcAft>
                            <a:spcPts val="0"/>
                          </a:spcAft>
                        </a:pPr>
                        <a:r>
                          <a:rPr lang="en-GB" sz="1100">
                            <a:effectLst/>
                            <a:latin typeface="Arial"/>
                            <a:ea typeface="MS Mincho"/>
                            <a:cs typeface="Times New Roman"/>
                          </a:rPr>
                          <a:t>cosmic rays</a:t>
                        </a:r>
                      </a:p>
                    </p:txBody>
                  </p:sp>
                  <p:sp>
                    <p:nvSpPr>
                      <p:cNvPr id="18" name="Stroomdiagram: Proces 268"/>
                      <p:cNvSpPr/>
                      <p:nvPr/>
                    </p:nvSpPr>
                    <p:spPr>
                      <a:xfrm>
                        <a:off x="3222625" y="3175"/>
                        <a:ext cx="1329055" cy="287655"/>
                      </a:xfrm>
                      <a:prstGeom prst="flowChartProcess">
                        <a:avLst/>
                      </a:prstGeom>
                      <a:solidFill>
                        <a:schemeClr val="accent3">
                          <a:lumMod val="75000"/>
                          <a:alpha val="49000"/>
                        </a:schemeClr>
                      </a:solidFill>
                      <a:effectLst>
                        <a:outerShdw dist="50800" dir="3000000" algn="ctr" rotWithShape="0">
                          <a:srgbClr val="000000">
                            <a:alpha val="90000"/>
                          </a:srgbClr>
                        </a:outerShdw>
                        <a:reflection endPos="0" dir="5400000" sy="-100000" algn="bl" rotWithShape="0"/>
                        <a:softEdge rad="50800"/>
                      </a:effectLst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ot="0" spcFirstLastPara="0" vert="horz" wrap="square" lIns="91440" tIns="45720" rIns="91440" bIns="45720" numCol="1" spcCol="0" rtlCol="0" fromWordArt="0" anchor="ctr" anchorCtr="0" forceAA="0" compatLnSpc="1">
                        <a:prstTxWarp prst="textNoShape">
                          <a:avLst/>
                        </a:prstTxWarp>
                        <a:noAutofit/>
                      </a:bodyPr>
                      <a:lstStyle/>
                      <a:p>
                        <a:pPr algn="ctr">
                          <a:spcAft>
                            <a:spcPts val="0"/>
                          </a:spcAft>
                        </a:pPr>
                        <a:r>
                          <a:rPr lang="en-GB" sz="1100" dirty="0" smtClean="0">
                            <a:effectLst/>
                            <a:latin typeface="Arial"/>
                            <a:ea typeface="MS Mincho"/>
                            <a:cs typeface="Times New Roman"/>
                          </a:rPr>
                          <a:t>forecast</a:t>
                        </a:r>
                        <a:endParaRPr lang="en-GB" sz="1100" dirty="0">
                          <a:effectLst/>
                          <a:latin typeface="Arial"/>
                          <a:ea typeface="MS Mincho"/>
                          <a:cs typeface="Times New Roman"/>
                        </a:endParaRPr>
                      </a:p>
                    </p:txBody>
                  </p:sp>
                  <p:sp>
                    <p:nvSpPr>
                      <p:cNvPr id="19" name="Stroomdiagram: Proces 269"/>
                      <p:cNvSpPr/>
                      <p:nvPr/>
                    </p:nvSpPr>
                    <p:spPr>
                      <a:xfrm>
                        <a:off x="2317750" y="0"/>
                        <a:ext cx="904875" cy="287655"/>
                      </a:xfrm>
                      <a:prstGeom prst="flowChartProcess">
                        <a:avLst/>
                      </a:prstGeom>
                      <a:solidFill>
                        <a:schemeClr val="accent3">
                          <a:lumMod val="75000"/>
                          <a:alpha val="49000"/>
                        </a:schemeClr>
                      </a:solidFill>
                      <a:effectLst>
                        <a:outerShdw dist="50800" dir="3000000" algn="ctr" rotWithShape="0">
                          <a:srgbClr val="000000">
                            <a:alpha val="90000"/>
                          </a:srgbClr>
                        </a:outerShdw>
                        <a:reflection endPos="0" dir="5400000" sy="-100000" algn="bl" rotWithShape="0"/>
                        <a:softEdge rad="50800"/>
                      </a:effectLst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ot="0" spcFirstLastPara="0" vert="horz" wrap="square" lIns="91440" tIns="45720" rIns="91440" bIns="45720" numCol="1" spcCol="0" rtlCol="0" fromWordArt="0" anchor="ctr" anchorCtr="0" forceAA="0" compatLnSpc="1">
                        <a:prstTxWarp prst="textNoShape">
                          <a:avLst/>
                        </a:prstTxWarp>
                        <a:noAutofit/>
                      </a:bodyPr>
                      <a:lstStyle/>
                      <a:p>
                        <a:pPr algn="ctr">
                          <a:spcAft>
                            <a:spcPts val="0"/>
                          </a:spcAft>
                        </a:pPr>
                        <a:r>
                          <a:rPr lang="en-GB" sz="1100" dirty="0" smtClean="0">
                            <a:effectLst/>
                            <a:latin typeface="Arial"/>
                            <a:ea typeface="MS Mincho"/>
                            <a:cs typeface="Times New Roman"/>
                          </a:rPr>
                          <a:t>simulation</a:t>
                        </a:r>
                        <a:endParaRPr lang="en-GB" sz="1100" dirty="0">
                          <a:effectLst/>
                          <a:latin typeface="Arial"/>
                          <a:ea typeface="MS Mincho"/>
                          <a:cs typeface="Times New Roman"/>
                        </a:endParaRPr>
                      </a:p>
                    </p:txBody>
                  </p:sp>
                  <p:sp>
                    <p:nvSpPr>
                      <p:cNvPr id="20" name="Stroomdiagram: Proces 270"/>
                      <p:cNvSpPr/>
                      <p:nvPr/>
                    </p:nvSpPr>
                    <p:spPr>
                      <a:xfrm>
                        <a:off x="1663700" y="3175"/>
                        <a:ext cx="631680" cy="287977"/>
                      </a:xfrm>
                      <a:prstGeom prst="flowChartProcess">
                        <a:avLst/>
                      </a:prstGeom>
                      <a:solidFill>
                        <a:schemeClr val="accent3">
                          <a:lumMod val="75000"/>
                          <a:alpha val="49000"/>
                        </a:schemeClr>
                      </a:solidFill>
                      <a:effectLst>
                        <a:outerShdw dist="50800" dir="3000000" algn="ctr" rotWithShape="0">
                          <a:srgbClr val="000000">
                            <a:alpha val="90000"/>
                          </a:srgbClr>
                        </a:outerShdw>
                        <a:reflection endPos="0" dir="5400000" sy="-100000" algn="bl" rotWithShape="0"/>
                        <a:softEdge rad="50800"/>
                      </a:effectLst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ot="0" spcFirstLastPara="0" vert="horz" wrap="square" lIns="91440" tIns="45720" rIns="91440" bIns="45720" numCol="1" spcCol="0" rtlCol="0" fromWordArt="0" anchor="ctr" anchorCtr="0" forceAA="0" compatLnSpc="1">
                        <a:prstTxWarp prst="textNoShape">
                          <a:avLst/>
                        </a:prstTxWarp>
                        <a:noAutofit/>
                      </a:bodyPr>
                      <a:lstStyle/>
                      <a:p>
                        <a:pPr algn="ctr">
                          <a:spcAft>
                            <a:spcPts val="0"/>
                          </a:spcAft>
                        </a:pPr>
                        <a:r>
                          <a:rPr lang="en-GB" sz="1100" dirty="0" smtClean="0">
                            <a:effectLst/>
                            <a:latin typeface="Arial"/>
                            <a:ea typeface="MS Mincho"/>
                            <a:cs typeface="Times New Roman"/>
                          </a:rPr>
                          <a:t>delay</a:t>
                        </a:r>
                        <a:endParaRPr lang="en-GB" sz="1100" dirty="0">
                          <a:effectLst/>
                          <a:latin typeface="Arial"/>
                          <a:ea typeface="MS Mincho"/>
                          <a:cs typeface="Times New Roman"/>
                        </a:endParaRPr>
                      </a:p>
                    </p:txBody>
                  </p:sp>
                </p:grpSp>
              </p:grpSp>
            </p:grpSp>
          </p:grpSp>
          <p:sp>
            <p:nvSpPr>
              <p:cNvPr id="9" name="Stroomdiagram: Proces 271"/>
              <p:cNvSpPr/>
              <p:nvPr/>
            </p:nvSpPr>
            <p:spPr>
              <a:xfrm>
                <a:off x="76200" y="1276350"/>
                <a:ext cx="1558925" cy="287596"/>
              </a:xfrm>
              <a:prstGeom prst="flowChartProcess">
                <a:avLst/>
              </a:prstGeom>
              <a:solidFill>
                <a:schemeClr val="accent3">
                  <a:lumMod val="75000"/>
                  <a:alpha val="49000"/>
                </a:schemeClr>
              </a:solidFill>
              <a:effectLst>
                <a:outerShdw dist="50800" dir="3000000" algn="ctr" rotWithShape="0">
                  <a:srgbClr val="000000">
                    <a:alpha val="90000"/>
                  </a:srgbClr>
                </a:outerShdw>
                <a:reflection endPos="0" dir="5400000" sy="-100000" algn="bl" rotWithShape="0"/>
                <a:softEdge rad="508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spcAft>
                    <a:spcPts val="0"/>
                  </a:spcAft>
                </a:pPr>
                <a:r>
                  <a:rPr lang="en-GB" sz="1100" dirty="0" smtClean="0">
                    <a:effectLst/>
                    <a:latin typeface="Arial"/>
                    <a:ea typeface="MS Mincho"/>
                    <a:cs typeface="Times New Roman"/>
                  </a:rPr>
                  <a:t>measurement</a:t>
                </a:r>
                <a:endParaRPr lang="en-GB" sz="1100" dirty="0">
                  <a:effectLst/>
                  <a:latin typeface="Arial"/>
                  <a:ea typeface="MS Mincho"/>
                  <a:cs typeface="Times New Roman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6832956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Forecast quality can only be evaluated if the forecast is accompanied by an uncertainty margin. The quality of a forecast depends on </a:t>
            </a:r>
          </a:p>
          <a:p>
            <a:pPr lvl="1"/>
            <a:r>
              <a:rPr lang="en-GB" dirty="0" smtClean="0"/>
              <a:t>precision of the data, </a:t>
            </a:r>
          </a:p>
          <a:p>
            <a:pPr lvl="1"/>
            <a:r>
              <a:rPr lang="en-GB" dirty="0" smtClean="0"/>
              <a:t>sensitivity of the model system state to the data, </a:t>
            </a:r>
          </a:p>
          <a:p>
            <a:pPr lvl="1"/>
            <a:r>
              <a:rPr lang="en-GB" dirty="0" smtClean="0"/>
              <a:t>precision of the model with its limitations due to the physical description, the chosen mathematical representation, the numerical approximations, and arithmetical round-off.</a:t>
            </a:r>
          </a:p>
          <a:p>
            <a:r>
              <a:rPr lang="en-GB" dirty="0" smtClean="0">
                <a:solidFill>
                  <a:srgbClr val="FF0000"/>
                </a:solidFill>
              </a:rPr>
              <a:t>Modellers and data </a:t>
            </a:r>
            <a:r>
              <a:rPr lang="en-GB" dirty="0" smtClean="0">
                <a:solidFill>
                  <a:srgbClr val="FF0000"/>
                </a:solidFill>
              </a:rPr>
              <a:t>sources </a:t>
            </a:r>
            <a:r>
              <a:rPr lang="en-GB" dirty="0" smtClean="0">
                <a:solidFill>
                  <a:srgbClr val="FF0000"/>
                </a:solidFill>
              </a:rPr>
              <a:t>should therefore provide error estimates on their data</a:t>
            </a:r>
            <a:r>
              <a:rPr lang="en-GB" dirty="0" smtClean="0"/>
              <a:t>. </a:t>
            </a:r>
          </a:p>
          <a:p>
            <a:r>
              <a:rPr lang="en-GB" dirty="0" smtClean="0"/>
              <a:t>If hard to do and/or computationally intensive, suitable estimates can be used.</a:t>
            </a:r>
            <a:endParaRPr lang="en-GB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Dealing with uncertainty</a:t>
            </a:r>
            <a:br>
              <a:rPr lang="en-GB" smtClean="0"/>
            </a:b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1259345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ext Box 13"/>
          <p:cNvSpPr txBox="1">
            <a:spLocks noChangeArrowheads="1"/>
          </p:cNvSpPr>
          <p:nvPr/>
        </p:nvSpPr>
        <p:spPr bwMode="auto">
          <a:xfrm>
            <a:off x="0" y="1844675"/>
            <a:ext cx="55086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GB" sz="2000" b="1">
                <a:latin typeface="Segoe UI Light" pitchFamily="34" charset="0"/>
              </a:rPr>
              <a:t>Key dates</a:t>
            </a:r>
            <a:endParaRPr lang="en-GB" sz="2000" b="1">
              <a:latin typeface="Tahoma" pitchFamily="34" charset="0"/>
            </a:endParaRPr>
          </a:p>
        </p:txBody>
      </p:sp>
      <p:sp>
        <p:nvSpPr>
          <p:cNvPr id="14339" name="Text Box 13"/>
          <p:cNvSpPr txBox="1">
            <a:spLocks noChangeArrowheads="1"/>
          </p:cNvSpPr>
          <p:nvPr/>
        </p:nvSpPr>
        <p:spPr bwMode="auto">
          <a:xfrm>
            <a:off x="0" y="1196975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GB" sz="2400">
                <a:latin typeface="Segoe UI Light" pitchFamily="34" charset="0"/>
              </a:rPr>
              <a:t>2014: fiftieth</a:t>
            </a:r>
            <a:r>
              <a:rPr lang="en-GB"/>
              <a:t> </a:t>
            </a:r>
            <a:r>
              <a:rPr lang="en-GB" sz="2400">
                <a:latin typeface="Segoe UI Light" pitchFamily="34" charset="0"/>
              </a:rPr>
              <a:t>years anniversary</a:t>
            </a:r>
          </a:p>
        </p:txBody>
      </p:sp>
      <p:sp>
        <p:nvSpPr>
          <p:cNvPr id="14340" name="Title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nl-BE" dirty="0" err="1" smtClean="0"/>
              <a:t>Visualization</a:t>
            </a:r>
            <a:r>
              <a:rPr lang="nl-BE" dirty="0" smtClean="0"/>
              <a:t> &amp; post-processing</a:t>
            </a:r>
            <a:endParaRPr lang="en-GB" dirty="0" smtClean="0"/>
          </a:p>
        </p:txBody>
      </p:sp>
      <p:sp>
        <p:nvSpPr>
          <p:cNvPr id="14341" name="Content Placeholder 2"/>
          <p:cNvSpPr>
            <a:spLocks noGrp="1"/>
          </p:cNvSpPr>
          <p:nvPr>
            <p:ph idx="1"/>
          </p:nvPr>
        </p:nvSpPr>
        <p:spPr bwMode="auto">
          <a:xfrm>
            <a:off x="457200" y="1268413"/>
            <a:ext cx="8229600" cy="48577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nl-BE" dirty="0" err="1" smtClean="0"/>
              <a:t>Since</a:t>
            </a:r>
            <a:r>
              <a:rPr lang="nl-BE" dirty="0" smtClean="0"/>
              <a:t> the MCI </a:t>
            </a:r>
            <a:r>
              <a:rPr lang="nl-BE" dirty="0" err="1" smtClean="0"/>
              <a:t>provides</a:t>
            </a:r>
            <a:r>
              <a:rPr lang="nl-BE" dirty="0" smtClean="0"/>
              <a:t> </a:t>
            </a:r>
            <a:r>
              <a:rPr lang="nl-BE" dirty="0" err="1" smtClean="0"/>
              <a:t>standardized</a:t>
            </a:r>
            <a:r>
              <a:rPr lang="nl-BE" dirty="0" smtClean="0"/>
              <a:t> data formats, </a:t>
            </a:r>
            <a:r>
              <a:rPr lang="nl-BE" dirty="0" err="1" smtClean="0"/>
              <a:t>it</a:t>
            </a:r>
            <a:r>
              <a:rPr lang="nl-BE" dirty="0" smtClean="0"/>
              <a:t> must </a:t>
            </a:r>
            <a:r>
              <a:rPr lang="nl-BE" dirty="0" err="1" smtClean="0">
                <a:solidFill>
                  <a:srgbClr val="00B050"/>
                </a:solidFill>
              </a:rPr>
              <a:t>furnish</a:t>
            </a:r>
            <a:r>
              <a:rPr lang="nl-BE" dirty="0" smtClean="0">
                <a:solidFill>
                  <a:srgbClr val="00B050"/>
                </a:solidFill>
              </a:rPr>
              <a:t> the </a:t>
            </a:r>
            <a:r>
              <a:rPr lang="nl-BE" dirty="0" err="1" smtClean="0">
                <a:solidFill>
                  <a:srgbClr val="00B050"/>
                </a:solidFill>
              </a:rPr>
              <a:t>modellers</a:t>
            </a:r>
            <a:r>
              <a:rPr lang="nl-BE" dirty="0" smtClean="0">
                <a:solidFill>
                  <a:srgbClr val="00B050"/>
                </a:solidFill>
              </a:rPr>
              <a:t> </a:t>
            </a:r>
            <a:r>
              <a:rPr lang="nl-BE" dirty="0" err="1" smtClean="0">
                <a:solidFill>
                  <a:srgbClr val="00B050"/>
                </a:solidFill>
              </a:rPr>
              <a:t>with</a:t>
            </a:r>
            <a:r>
              <a:rPr lang="nl-BE" dirty="0" smtClean="0">
                <a:solidFill>
                  <a:srgbClr val="00B050"/>
                </a:solidFill>
              </a:rPr>
              <a:t> the </a:t>
            </a:r>
            <a:r>
              <a:rPr lang="nl-BE" dirty="0" err="1" smtClean="0">
                <a:solidFill>
                  <a:srgbClr val="00B050"/>
                </a:solidFill>
              </a:rPr>
              <a:t>associated</a:t>
            </a:r>
            <a:r>
              <a:rPr lang="nl-BE" dirty="0">
                <a:solidFill>
                  <a:srgbClr val="00B050"/>
                </a:solidFill>
              </a:rPr>
              <a:t> </a:t>
            </a:r>
            <a:r>
              <a:rPr lang="nl-BE" dirty="0" err="1" smtClean="0">
                <a:solidFill>
                  <a:srgbClr val="00B050"/>
                </a:solidFill>
              </a:rPr>
              <a:t>visualization</a:t>
            </a:r>
            <a:r>
              <a:rPr lang="nl-BE" dirty="0" smtClean="0">
                <a:solidFill>
                  <a:srgbClr val="00B050"/>
                </a:solidFill>
              </a:rPr>
              <a:t> </a:t>
            </a:r>
            <a:r>
              <a:rPr lang="nl-BE" dirty="0" err="1">
                <a:solidFill>
                  <a:srgbClr val="00B050"/>
                </a:solidFill>
              </a:rPr>
              <a:t>and</a:t>
            </a:r>
            <a:r>
              <a:rPr lang="nl-BE" dirty="0">
                <a:solidFill>
                  <a:srgbClr val="00B050"/>
                </a:solidFill>
              </a:rPr>
              <a:t> analysis </a:t>
            </a:r>
            <a:r>
              <a:rPr lang="nl-BE" dirty="0" smtClean="0">
                <a:solidFill>
                  <a:srgbClr val="00B050"/>
                </a:solidFill>
              </a:rPr>
              <a:t>tools</a:t>
            </a:r>
            <a:r>
              <a:rPr lang="nl-BE" dirty="0" smtClean="0"/>
              <a:t>. For </a:t>
            </a:r>
            <a:r>
              <a:rPr lang="nl-BE" dirty="0" smtClean="0"/>
              <a:t>complex </a:t>
            </a:r>
            <a:r>
              <a:rPr lang="nl-BE" dirty="0" err="1" smtClean="0"/>
              <a:t>multi</a:t>
            </a:r>
            <a:r>
              <a:rPr lang="nl-BE" dirty="0" smtClean="0"/>
              <a:t>-domain, </a:t>
            </a:r>
            <a:r>
              <a:rPr lang="nl-BE" dirty="0" err="1" smtClean="0"/>
              <a:t>multi-physics</a:t>
            </a:r>
            <a:r>
              <a:rPr lang="nl-BE" dirty="0" smtClean="0"/>
              <a:t> </a:t>
            </a:r>
            <a:r>
              <a:rPr lang="nl-BE" dirty="0" err="1" smtClean="0"/>
              <a:t>simulations</a:t>
            </a:r>
            <a:r>
              <a:rPr lang="nl-BE" dirty="0" smtClean="0"/>
              <a:t>, data </a:t>
            </a:r>
            <a:r>
              <a:rPr lang="nl-BE" dirty="0" err="1" smtClean="0"/>
              <a:t>interpretation</a:t>
            </a:r>
            <a:r>
              <a:rPr lang="nl-BE" dirty="0" smtClean="0"/>
              <a:t> is </a:t>
            </a:r>
            <a:r>
              <a:rPr lang="nl-BE" dirty="0" err="1" smtClean="0"/>
              <a:t>not</a:t>
            </a:r>
            <a:r>
              <a:rPr lang="nl-BE" dirty="0" smtClean="0"/>
              <a:t> </a:t>
            </a:r>
            <a:r>
              <a:rPr lang="nl-BE" dirty="0" err="1" smtClean="0"/>
              <a:t>very</a:t>
            </a:r>
            <a:r>
              <a:rPr lang="nl-BE" dirty="0" smtClean="0"/>
              <a:t> </a:t>
            </a:r>
            <a:r>
              <a:rPr lang="nl-BE" dirty="0" err="1" smtClean="0"/>
              <a:t>straightforward</a:t>
            </a:r>
            <a:r>
              <a:rPr lang="nl-BE" dirty="0" smtClean="0"/>
              <a:t> </a:t>
            </a:r>
            <a:r>
              <a:rPr lang="nl-BE" dirty="0" err="1" smtClean="0"/>
              <a:t>any</a:t>
            </a:r>
            <a:r>
              <a:rPr lang="nl-BE" dirty="0" smtClean="0"/>
              <a:t> more …</a:t>
            </a:r>
          </a:p>
          <a:p>
            <a:endParaRPr lang="nl-BE" dirty="0" smtClean="0"/>
          </a:p>
          <a:p>
            <a:r>
              <a:rPr lang="nl-BE" dirty="0" smtClean="0"/>
              <a:t>The m</a:t>
            </a:r>
            <a:r>
              <a:rPr lang="en-GB" dirty="0" err="1" smtClean="0"/>
              <a:t>etadata</a:t>
            </a:r>
            <a:r>
              <a:rPr lang="en-GB" dirty="0" smtClean="0"/>
              <a:t> </a:t>
            </a:r>
            <a:r>
              <a:rPr lang="en-GB" dirty="0"/>
              <a:t>further allow </a:t>
            </a:r>
            <a:r>
              <a:rPr lang="en-GB" dirty="0" smtClean="0"/>
              <a:t>the visualization </a:t>
            </a:r>
            <a:r>
              <a:rPr lang="en-GB" dirty="0"/>
              <a:t>tools </a:t>
            </a:r>
            <a:r>
              <a:rPr lang="en-GB" dirty="0" smtClean="0"/>
              <a:t>to </a:t>
            </a:r>
            <a:r>
              <a:rPr lang="en-GB" dirty="0"/>
              <a:t>adapt their behaviour to the specific data at hand.</a:t>
            </a:r>
          </a:p>
          <a:p>
            <a:pPr lvl="1"/>
            <a:endParaRPr lang="nl-BE" dirty="0" smtClean="0"/>
          </a:p>
        </p:txBody>
      </p:sp>
    </p:spTree>
    <p:extLst>
      <p:ext uri="{BB962C8B-B14F-4D97-AF65-F5344CB8AC3E}">
        <p14:creationId xmlns:p14="http://schemas.microsoft.com/office/powerpoint/2010/main" val="200318775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Model developers will be the first users of a SMF. They will have to integrate their models into the system, and they will have to test them. The SMF can offer testing facilities, performance reporting tools, to facilitate the effort. </a:t>
            </a:r>
            <a:r>
              <a:rPr lang="en-GB" dirty="0" smtClean="0">
                <a:solidFill>
                  <a:srgbClr val="FF0000"/>
                </a:solidFill>
              </a:rPr>
              <a:t>Give 7</a:t>
            </a:r>
            <a:r>
              <a:rPr lang="en-GB" dirty="0" smtClean="0"/>
              <a:t> – </a:t>
            </a:r>
            <a:r>
              <a:rPr lang="en-GB" dirty="0" smtClean="0">
                <a:solidFill>
                  <a:srgbClr val="00B050"/>
                </a:solidFill>
              </a:rPr>
              <a:t>Take 27</a:t>
            </a:r>
          </a:p>
          <a:p>
            <a:endParaRPr lang="en-GB" dirty="0" smtClean="0"/>
          </a:p>
          <a:p>
            <a:r>
              <a:rPr lang="en-GB" dirty="0" smtClean="0"/>
              <a:t>Modellers should be interested in a SMF as it could help them:</a:t>
            </a:r>
          </a:p>
          <a:p>
            <a:pPr lvl="1"/>
            <a:r>
              <a:rPr lang="en-GB" dirty="0" smtClean="0"/>
              <a:t>To compare their model to others;</a:t>
            </a:r>
          </a:p>
          <a:p>
            <a:pPr lvl="1"/>
            <a:r>
              <a:rPr lang="en-GB" dirty="0" smtClean="0"/>
              <a:t>To obtain the relevant input to run their models, either from data sources or from a coupled model;</a:t>
            </a:r>
          </a:p>
          <a:p>
            <a:pPr lvl="1"/>
            <a:r>
              <a:rPr lang="en-GB" dirty="0" smtClean="0"/>
              <a:t>To demonstrate the usefulness of their model by providing the output of their model as input to another model, possibly a model of a specific space weather effect.</a:t>
            </a:r>
          </a:p>
          <a:p>
            <a:pPr lvl="1"/>
            <a:endParaRPr lang="en-GB" dirty="0" smtClean="0"/>
          </a:p>
          <a:p>
            <a:pPr lvl="0"/>
            <a:r>
              <a:rPr lang="en-GB" dirty="0" smtClean="0"/>
              <a:t>An open shared modelling framework may avoid reinventing the wheel each time.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smtClean="0"/>
              <a:t>Conclusions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1239788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6155220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ext Box 13"/>
          <p:cNvSpPr txBox="1">
            <a:spLocks noChangeArrowheads="1"/>
          </p:cNvSpPr>
          <p:nvPr/>
        </p:nvSpPr>
        <p:spPr bwMode="auto">
          <a:xfrm>
            <a:off x="0" y="1844675"/>
            <a:ext cx="55086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GB" sz="2000" b="1">
                <a:latin typeface="Segoe UI Light" pitchFamily="34" charset="0"/>
              </a:rPr>
              <a:t>Key dates</a:t>
            </a:r>
            <a:endParaRPr lang="en-GB" sz="2000" b="1">
              <a:latin typeface="Tahoma" pitchFamily="34" charset="0"/>
            </a:endParaRPr>
          </a:p>
        </p:txBody>
      </p:sp>
      <p:sp>
        <p:nvSpPr>
          <p:cNvPr id="14339" name="Text Box 13"/>
          <p:cNvSpPr txBox="1">
            <a:spLocks noChangeArrowheads="1"/>
          </p:cNvSpPr>
          <p:nvPr/>
        </p:nvSpPr>
        <p:spPr bwMode="auto">
          <a:xfrm>
            <a:off x="0" y="1196975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GB" sz="2400">
                <a:latin typeface="Segoe UI Light" pitchFamily="34" charset="0"/>
              </a:rPr>
              <a:t>2014: fiftieth</a:t>
            </a:r>
            <a:r>
              <a:rPr lang="en-GB"/>
              <a:t> </a:t>
            </a:r>
            <a:r>
              <a:rPr lang="en-GB" sz="2400">
                <a:latin typeface="Segoe UI Light" pitchFamily="34" charset="0"/>
              </a:rPr>
              <a:t>years anniversary</a:t>
            </a:r>
          </a:p>
        </p:txBody>
      </p:sp>
      <p:sp>
        <p:nvSpPr>
          <p:cNvPr id="14341" name="Content Placeholder 2"/>
          <p:cNvSpPr>
            <a:spLocks noGrp="1"/>
          </p:cNvSpPr>
          <p:nvPr>
            <p:ph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nl-BE" dirty="0" smtClean="0"/>
              <a:t>A SMF </a:t>
            </a:r>
            <a:r>
              <a:rPr lang="nl-BE" dirty="0" smtClean="0"/>
              <a:t>is </a:t>
            </a:r>
            <a:r>
              <a:rPr lang="nl-BE" dirty="0" smtClean="0"/>
              <a:t>a software environment </a:t>
            </a:r>
            <a:r>
              <a:rPr lang="nl-BE" dirty="0" err="1" smtClean="0"/>
              <a:t>that</a:t>
            </a:r>
            <a:r>
              <a:rPr lang="nl-BE" dirty="0" smtClean="0"/>
              <a:t> </a:t>
            </a:r>
            <a:r>
              <a:rPr lang="nl-BE" dirty="0" err="1" smtClean="0"/>
              <a:t>allows</a:t>
            </a:r>
            <a:r>
              <a:rPr lang="nl-BE" dirty="0" smtClean="0"/>
              <a:t> different data sources </a:t>
            </a:r>
            <a:r>
              <a:rPr lang="nl-BE" dirty="0" err="1" smtClean="0"/>
              <a:t>and</a:t>
            </a:r>
            <a:r>
              <a:rPr lang="nl-BE" dirty="0" smtClean="0"/>
              <a:t> </a:t>
            </a:r>
            <a:r>
              <a:rPr lang="nl-BE" dirty="0" err="1" smtClean="0"/>
              <a:t>models</a:t>
            </a:r>
            <a:r>
              <a:rPr lang="nl-BE" dirty="0" smtClean="0"/>
              <a:t> </a:t>
            </a:r>
            <a:r>
              <a:rPr lang="nl-BE" dirty="0" err="1" smtClean="0"/>
              <a:t>to</a:t>
            </a:r>
            <a:r>
              <a:rPr lang="nl-BE" dirty="0" smtClean="0"/>
              <a:t> </a:t>
            </a:r>
            <a:r>
              <a:rPr lang="nl-BE" dirty="0" err="1" smtClean="0"/>
              <a:t>be</a:t>
            </a:r>
            <a:r>
              <a:rPr lang="nl-BE" dirty="0" smtClean="0"/>
              <a:t> </a:t>
            </a:r>
            <a:r>
              <a:rPr lang="nl-BE" dirty="0" err="1" smtClean="0"/>
              <a:t>coupled</a:t>
            </a:r>
            <a:r>
              <a:rPr lang="nl-BE" dirty="0" smtClean="0"/>
              <a:t> </a:t>
            </a:r>
            <a:r>
              <a:rPr lang="nl-BE" dirty="0" err="1" smtClean="0"/>
              <a:t>with</a:t>
            </a:r>
            <a:r>
              <a:rPr lang="nl-BE" dirty="0" smtClean="0"/>
              <a:t> </a:t>
            </a:r>
            <a:r>
              <a:rPr lang="nl-BE" dirty="0" err="1" smtClean="0"/>
              <a:t>each</a:t>
            </a:r>
            <a:r>
              <a:rPr lang="nl-BE" dirty="0" smtClean="0"/>
              <a:t> </a:t>
            </a:r>
            <a:r>
              <a:rPr lang="nl-BE" dirty="0" err="1" smtClean="0"/>
              <a:t>other</a:t>
            </a:r>
            <a:r>
              <a:rPr lang="nl-BE" dirty="0" smtClean="0"/>
              <a:t> </a:t>
            </a:r>
            <a:r>
              <a:rPr lang="nl-BE" dirty="0" err="1" smtClean="0"/>
              <a:t>and</a:t>
            </a:r>
            <a:r>
              <a:rPr lang="nl-BE" dirty="0" smtClean="0"/>
              <a:t> </a:t>
            </a:r>
            <a:r>
              <a:rPr lang="nl-BE" dirty="0" err="1" smtClean="0"/>
              <a:t>executed</a:t>
            </a:r>
            <a:r>
              <a:rPr lang="nl-BE" dirty="0" smtClean="0"/>
              <a:t>.</a:t>
            </a:r>
          </a:p>
          <a:p>
            <a:endParaRPr lang="nl-BE" dirty="0" smtClean="0"/>
          </a:p>
          <a:p>
            <a:r>
              <a:rPr lang="nl-BE" dirty="0" smtClean="0"/>
              <a:t>A SMF </a:t>
            </a:r>
            <a:r>
              <a:rPr lang="nl-BE" dirty="0" err="1" smtClean="0"/>
              <a:t>may</a:t>
            </a:r>
            <a:r>
              <a:rPr lang="nl-BE" dirty="0" smtClean="0"/>
              <a:t> </a:t>
            </a:r>
            <a:r>
              <a:rPr lang="nl-BE" dirty="0" err="1" smtClean="0"/>
              <a:t>consist</a:t>
            </a:r>
            <a:r>
              <a:rPr lang="nl-BE" dirty="0" smtClean="0"/>
              <a:t> </a:t>
            </a:r>
            <a:r>
              <a:rPr lang="nl-BE" dirty="0" smtClean="0"/>
              <a:t>of</a:t>
            </a:r>
          </a:p>
          <a:p>
            <a:pPr lvl="1"/>
            <a:r>
              <a:rPr lang="nl-BE" dirty="0" smtClean="0"/>
              <a:t>Data </a:t>
            </a:r>
            <a:r>
              <a:rPr lang="nl-BE" dirty="0" smtClean="0"/>
              <a:t>sources </a:t>
            </a:r>
            <a:r>
              <a:rPr lang="nl-BE" dirty="0" err="1" smtClean="0"/>
              <a:t>and</a:t>
            </a:r>
            <a:r>
              <a:rPr lang="nl-BE" dirty="0" smtClean="0"/>
              <a:t> </a:t>
            </a:r>
            <a:r>
              <a:rPr lang="nl-BE" dirty="0" err="1" smtClean="0"/>
              <a:t>Models</a:t>
            </a:r>
            <a:endParaRPr lang="nl-BE" dirty="0" smtClean="0"/>
          </a:p>
          <a:p>
            <a:pPr lvl="1"/>
            <a:r>
              <a:rPr lang="en-US" dirty="0" smtClean="0"/>
              <a:t>RTS: Run-Time System</a:t>
            </a:r>
          </a:p>
          <a:p>
            <a:pPr lvl="1"/>
            <a:r>
              <a:rPr lang="en-US" dirty="0" smtClean="0"/>
              <a:t>MCI: Model Coupling Interface</a:t>
            </a:r>
          </a:p>
          <a:p>
            <a:pPr lvl="1"/>
            <a:r>
              <a:rPr lang="en-US" dirty="0" smtClean="0"/>
              <a:t>LOC: Library of Couplers</a:t>
            </a:r>
          </a:p>
          <a:p>
            <a:pPr lvl="1"/>
            <a:r>
              <a:rPr lang="en-US" dirty="0" smtClean="0"/>
              <a:t>FE: Front-end</a:t>
            </a:r>
          </a:p>
          <a:p>
            <a:pPr lvl="1"/>
            <a:r>
              <a:rPr lang="en-US" dirty="0" smtClean="0"/>
              <a:t>DE: Design </a:t>
            </a:r>
            <a:r>
              <a:rPr lang="en-US" dirty="0" smtClean="0"/>
              <a:t>Environment</a:t>
            </a:r>
            <a:endParaRPr lang="en-US" dirty="0" smtClean="0"/>
          </a:p>
        </p:txBody>
      </p:sp>
      <p:sp>
        <p:nvSpPr>
          <p:cNvPr id="14340" name="Title 1"/>
          <p:cNvSpPr>
            <a:spLocks noGrp="1"/>
          </p:cNvSpPr>
          <p:nvPr>
            <p:ph type="title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nl-BE" dirty="0" smtClean="0"/>
              <a:t>SMF </a:t>
            </a:r>
            <a:r>
              <a:rPr lang="nl-BE" dirty="0" err="1" smtClean="0"/>
              <a:t>components</a:t>
            </a:r>
            <a:endParaRPr lang="en-GB" dirty="0" smtClean="0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8" name="Group 57"/>
          <p:cNvGrpSpPr/>
          <p:nvPr/>
        </p:nvGrpSpPr>
        <p:grpSpPr>
          <a:xfrm>
            <a:off x="1619672" y="404664"/>
            <a:ext cx="5809828" cy="5613008"/>
            <a:chOff x="1619672" y="404664"/>
            <a:chExt cx="5809828" cy="5613008"/>
          </a:xfrm>
        </p:grpSpPr>
        <p:sp>
          <p:nvSpPr>
            <p:cNvPr id="57" name="Rectangle 56"/>
            <p:cNvSpPr/>
            <p:nvPr/>
          </p:nvSpPr>
          <p:spPr>
            <a:xfrm>
              <a:off x="1619672" y="404664"/>
              <a:ext cx="5809828" cy="5613008"/>
            </a:xfrm>
            <a:prstGeom prst="rect">
              <a:avLst/>
            </a:prstGeom>
            <a:ln>
              <a:noFill/>
            </a:ln>
            <a:effectLst>
              <a:glow rad="317500">
                <a:schemeClr val="accent1"/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grpSp>
          <p:nvGrpSpPr>
            <p:cNvPr id="4" name="Groep 463"/>
            <p:cNvGrpSpPr/>
            <p:nvPr/>
          </p:nvGrpSpPr>
          <p:grpSpPr>
            <a:xfrm>
              <a:off x="1714500" y="611187"/>
              <a:ext cx="5715000" cy="5406485"/>
              <a:chOff x="0" y="0"/>
              <a:chExt cx="5715000" cy="5543550"/>
            </a:xfrm>
          </p:grpSpPr>
          <p:grpSp>
            <p:nvGrpSpPr>
              <p:cNvPr id="6" name="Groep 464"/>
              <p:cNvGrpSpPr/>
              <p:nvPr/>
            </p:nvGrpSpPr>
            <p:grpSpPr>
              <a:xfrm>
                <a:off x="0" y="571500"/>
                <a:ext cx="1143000" cy="1257300"/>
                <a:chOff x="0" y="0"/>
                <a:chExt cx="1143000" cy="1257300"/>
              </a:xfrm>
            </p:grpSpPr>
            <p:sp>
              <p:nvSpPr>
                <p:cNvPr id="54" name="Lachebekje 465"/>
                <p:cNvSpPr/>
                <p:nvPr/>
              </p:nvSpPr>
              <p:spPr>
                <a:xfrm>
                  <a:off x="114300" y="0"/>
                  <a:ext cx="685800" cy="685800"/>
                </a:xfrm>
                <a:prstGeom prst="smileyFace">
                  <a:avLst/>
                </a:prstGeom>
                <a:solidFill>
                  <a:srgbClr val="EEECE1">
                    <a:lumMod val="90000"/>
                  </a:srgbClr>
                </a:solidFill>
                <a:ln w="25400" cap="flat" cmpd="sng" algn="ctr">
                  <a:solidFill>
                    <a:srgbClr val="F79646">
                      <a:lumMod val="60000"/>
                      <a:lumOff val="40000"/>
                    </a:srgbClr>
                  </a:solidFill>
                  <a:prstDash val="solid"/>
                </a:ln>
                <a:effectLst/>
              </p:spPr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" lastClr="FFFFFF"/>
                    </a:solidFill>
                    <a:effectLst/>
                    <a:uLnTx/>
                    <a:uFillTx/>
                    <a:latin typeface="Calibri"/>
                  </a:endParaRPr>
                </a:p>
              </p:txBody>
            </p:sp>
            <p:sp>
              <p:nvSpPr>
                <p:cNvPr id="55" name="Tekstvak 466"/>
                <p:cNvSpPr txBox="1"/>
                <p:nvPr/>
              </p:nvSpPr>
              <p:spPr>
                <a:xfrm>
                  <a:off x="0" y="800100"/>
                  <a:ext cx="914400" cy="457200"/>
                </a:xfrm>
                <a:prstGeom prst="rect">
                  <a:avLst/>
                </a:prstGeom>
                <a:noFill/>
                <a:ln w="6350">
                  <a:noFill/>
                </a:ln>
                <a:effectLst/>
              </p:spPr>
              <p:txBody>
                <a:bodyPr rot="0" spcFirstLastPara="0" vert="horz" wrap="square" lIns="91440" tIns="45720" rIns="91440" bIns="4572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nl-BE" sz="1100" b="0" i="0" u="none" strike="noStrike" kern="0" cap="none" spc="0" normalizeH="0" baseline="0" noProof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  <a:latin typeface="Arial"/>
                      <a:ea typeface="MS Mincho"/>
                      <a:cs typeface="Times New Roman"/>
                    </a:rPr>
                    <a:t>user</a:t>
                  </a:r>
                  <a:endParaRPr kumimoji="0" lang="en-GB" sz="11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Arial"/>
                    <a:ea typeface="MS Mincho"/>
                    <a:cs typeface="Times New Roman"/>
                  </a:endParaRPr>
                </a:p>
              </p:txBody>
            </p:sp>
            <p:cxnSp>
              <p:nvCxnSpPr>
                <p:cNvPr id="56" name="Gebogen verbindingslijn 467"/>
                <p:cNvCxnSpPr/>
                <p:nvPr/>
              </p:nvCxnSpPr>
              <p:spPr>
                <a:xfrm flipV="1">
                  <a:off x="800100" y="352425"/>
                  <a:ext cx="342900" cy="1"/>
                </a:xfrm>
                <a:prstGeom prst="bentConnector3">
                  <a:avLst/>
                </a:prstGeom>
                <a:noFill/>
                <a:ln w="19050" cap="flat" cmpd="sng" algn="ctr">
                  <a:solidFill>
                    <a:srgbClr val="4F81BD">
                      <a:shade val="95000"/>
                      <a:satMod val="105000"/>
                    </a:srgbClr>
                  </a:solidFill>
                  <a:prstDash val="solid"/>
                </a:ln>
                <a:effectLst/>
              </p:spPr>
            </p:cxnSp>
          </p:grpSp>
          <p:grpSp>
            <p:nvGrpSpPr>
              <p:cNvPr id="7" name="Groep 468"/>
              <p:cNvGrpSpPr/>
              <p:nvPr/>
            </p:nvGrpSpPr>
            <p:grpSpPr>
              <a:xfrm>
                <a:off x="4572000" y="571500"/>
                <a:ext cx="1143000" cy="1257300"/>
                <a:chOff x="0" y="0"/>
                <a:chExt cx="1143000" cy="1257300"/>
              </a:xfrm>
            </p:grpSpPr>
            <p:sp>
              <p:nvSpPr>
                <p:cNvPr id="51" name="Lachebekje 469"/>
                <p:cNvSpPr/>
                <p:nvPr/>
              </p:nvSpPr>
              <p:spPr>
                <a:xfrm>
                  <a:off x="342900" y="0"/>
                  <a:ext cx="685800" cy="685800"/>
                </a:xfrm>
                <a:prstGeom prst="smileyFace">
                  <a:avLst/>
                </a:prstGeom>
                <a:solidFill>
                  <a:srgbClr val="EEECE1">
                    <a:lumMod val="90000"/>
                  </a:srgbClr>
                </a:solidFill>
                <a:ln w="25400" cap="flat" cmpd="sng" algn="ctr">
                  <a:solidFill>
                    <a:srgbClr val="F79646">
                      <a:lumMod val="60000"/>
                      <a:lumOff val="40000"/>
                    </a:srgbClr>
                  </a:solidFill>
                  <a:prstDash val="solid"/>
                </a:ln>
                <a:effectLst/>
              </p:spPr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" lastClr="FFFFFF"/>
                    </a:solidFill>
                    <a:effectLst/>
                    <a:uLnTx/>
                    <a:uFillTx/>
                    <a:latin typeface="Calibri"/>
                  </a:endParaRPr>
                </a:p>
              </p:txBody>
            </p:sp>
            <p:sp>
              <p:nvSpPr>
                <p:cNvPr id="52" name="Tekstvak 470"/>
                <p:cNvSpPr txBox="1"/>
                <p:nvPr/>
              </p:nvSpPr>
              <p:spPr>
                <a:xfrm>
                  <a:off x="228600" y="800100"/>
                  <a:ext cx="914400" cy="457200"/>
                </a:xfrm>
                <a:prstGeom prst="rect">
                  <a:avLst/>
                </a:prstGeom>
                <a:noFill/>
                <a:ln w="6350">
                  <a:noFill/>
                </a:ln>
                <a:effectLst/>
              </p:spPr>
              <p:txBody>
                <a:bodyPr rot="0" spcFirstLastPara="0" vert="horz" wrap="square" lIns="91440" tIns="45720" rIns="91440" bIns="4572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nl-BE" sz="1100" b="0" i="0" u="none" strike="noStrike" kern="0" cap="none" spc="0" normalizeH="0" baseline="0" noProof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  <a:latin typeface="Arial"/>
                      <a:ea typeface="MS Mincho"/>
                      <a:cs typeface="Times New Roman"/>
                    </a:rPr>
                    <a:t>modeller</a:t>
                  </a:r>
                  <a:endParaRPr kumimoji="0" lang="en-GB" sz="11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Arial"/>
                    <a:ea typeface="MS Mincho"/>
                    <a:cs typeface="Times New Roman"/>
                  </a:endParaRPr>
                </a:p>
              </p:txBody>
            </p:sp>
            <p:cxnSp>
              <p:nvCxnSpPr>
                <p:cNvPr id="53" name="Gebogen verbindingslijn 107"/>
                <p:cNvCxnSpPr/>
                <p:nvPr/>
              </p:nvCxnSpPr>
              <p:spPr>
                <a:xfrm>
                  <a:off x="0" y="352425"/>
                  <a:ext cx="342900" cy="0"/>
                </a:xfrm>
                <a:prstGeom prst="straightConnector1">
                  <a:avLst/>
                </a:prstGeom>
                <a:noFill/>
                <a:ln w="19050" cap="flat" cmpd="sng" algn="ctr">
                  <a:solidFill>
                    <a:srgbClr val="4F81BD">
                      <a:shade val="95000"/>
                      <a:satMod val="105000"/>
                    </a:srgbClr>
                  </a:solidFill>
                  <a:prstDash val="solid"/>
                </a:ln>
                <a:effectLst/>
              </p:spPr>
            </p:cxnSp>
          </p:grpSp>
          <p:grpSp>
            <p:nvGrpSpPr>
              <p:cNvPr id="8" name="Groep 472"/>
              <p:cNvGrpSpPr/>
              <p:nvPr/>
            </p:nvGrpSpPr>
            <p:grpSpPr>
              <a:xfrm>
                <a:off x="1028700" y="0"/>
                <a:ext cx="3657600" cy="4689475"/>
                <a:chOff x="0" y="0"/>
                <a:chExt cx="3657600" cy="4689475"/>
              </a:xfrm>
            </p:grpSpPr>
            <p:sp>
              <p:nvSpPr>
                <p:cNvPr id="21" name="Stroomdiagram: Proces 473"/>
                <p:cNvSpPr/>
                <p:nvPr/>
              </p:nvSpPr>
              <p:spPr>
                <a:xfrm>
                  <a:off x="0" y="0"/>
                  <a:ext cx="3657600" cy="4689475"/>
                </a:xfrm>
                <a:prstGeom prst="flowChartProcess">
                  <a:avLst/>
                </a:prstGeom>
                <a:solidFill>
                  <a:srgbClr val="9BBB59">
                    <a:alpha val="49000"/>
                  </a:srgbClr>
                </a:solidFill>
                <a:ln w="25400" cap="flat" cmpd="sng" algn="ctr">
                  <a:solidFill>
                    <a:srgbClr val="4F81BD">
                      <a:shade val="50000"/>
                    </a:srgbClr>
                  </a:solidFill>
                  <a:prstDash val="solid"/>
                </a:ln>
                <a:effectLst>
                  <a:outerShdw dist="50800" dir="3000000" algn="ctr" rotWithShape="0">
                    <a:srgbClr val="000000">
                      <a:alpha val="90000"/>
                    </a:srgbClr>
                  </a:outerShdw>
                  <a:reflection endPos="0" dir="5400000" sy="-100000" algn="bl" rotWithShape="0"/>
                  <a:softEdge rad="50800"/>
                </a:effectLst>
              </p:spPr>
              <p:txBody>
                <a:bodyPr rot="0" spcFirstLastPara="0" vert="horz" wrap="square" lIns="91440" tIns="45720" rIns="91440" bIns="4572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GB" sz="1200" b="0" i="0" u="none" strike="noStrike" kern="0" cap="none" spc="0" normalizeH="0" baseline="0" noProof="0" dirty="0" smtClean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  <a:latin typeface="Arial"/>
                      <a:ea typeface="MS Mincho"/>
                      <a:cs typeface="Times New Roman"/>
                    </a:rPr>
                    <a:t>SMF</a:t>
                  </a:r>
                  <a:endParaRPr kumimoji="0" lang="en-GB" sz="1100" b="0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Arial"/>
                    <a:ea typeface="MS Mincho"/>
                    <a:cs typeface="Times New Roman"/>
                  </a:endParaRPr>
                </a:p>
                <a:p>
                  <a:pPr marL="0" marR="0" lvl="0" indent="0" algn="just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GB" sz="11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  <a:latin typeface="Arial"/>
                      <a:ea typeface="MS Mincho"/>
                      <a:cs typeface="Times New Roman"/>
                    </a:rPr>
                    <a:t> </a:t>
                  </a:r>
                </a:p>
              </p:txBody>
            </p:sp>
            <p:sp>
              <p:nvSpPr>
                <p:cNvPr id="22" name="Stroomdiagram: Proces 474"/>
                <p:cNvSpPr/>
                <p:nvPr/>
              </p:nvSpPr>
              <p:spPr>
                <a:xfrm>
                  <a:off x="114300" y="142875"/>
                  <a:ext cx="800100" cy="1533525"/>
                </a:xfrm>
                <a:prstGeom prst="flowChartProcess">
                  <a:avLst/>
                </a:prstGeom>
                <a:solidFill>
                  <a:srgbClr val="4F81BD">
                    <a:alpha val="49000"/>
                  </a:srgbClr>
                </a:solidFill>
                <a:ln w="25400" cap="flat" cmpd="sng" algn="ctr">
                  <a:noFill/>
                  <a:prstDash val="solid"/>
                </a:ln>
                <a:effectLst>
                  <a:outerShdw dist="50800" dir="3000000" algn="ctr" rotWithShape="0">
                    <a:srgbClr val="000000">
                      <a:alpha val="90000"/>
                    </a:srgbClr>
                  </a:outerShdw>
                  <a:reflection endPos="0" dir="5400000" sy="-100000" algn="bl" rotWithShape="0"/>
                  <a:softEdge rad="50800"/>
                </a:effectLst>
              </p:spPr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nl-BE" sz="1000" b="0" i="0" u="none" strike="noStrike" kern="0" cap="none" spc="0" normalizeH="0" baseline="0" noProof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  <a:latin typeface="Arial"/>
                      <a:ea typeface="MS Mincho"/>
                      <a:cs typeface="Times New Roman"/>
                    </a:rPr>
                    <a:t>Front end</a:t>
                  </a:r>
                  <a:endParaRPr kumimoji="0" lang="en-GB" sz="11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Arial"/>
                    <a:ea typeface="MS Mincho"/>
                    <a:cs typeface="Times New Roman"/>
                  </a:endParaRPr>
                </a:p>
              </p:txBody>
            </p:sp>
            <p:sp>
              <p:nvSpPr>
                <p:cNvPr id="23" name="Stroomdiagram: Proces 475"/>
                <p:cNvSpPr/>
                <p:nvPr/>
              </p:nvSpPr>
              <p:spPr>
                <a:xfrm>
                  <a:off x="2743200" y="142875"/>
                  <a:ext cx="800100" cy="1533525"/>
                </a:xfrm>
                <a:prstGeom prst="flowChartProcess">
                  <a:avLst/>
                </a:prstGeom>
                <a:solidFill>
                  <a:srgbClr val="4F81BD">
                    <a:alpha val="49000"/>
                  </a:srgbClr>
                </a:solidFill>
                <a:ln w="25400" cap="flat" cmpd="sng" algn="ctr">
                  <a:noFill/>
                  <a:prstDash val="solid"/>
                </a:ln>
                <a:effectLst>
                  <a:outerShdw dist="50800" dir="3000000" algn="ctr" rotWithShape="0">
                    <a:srgbClr val="000000">
                      <a:alpha val="90000"/>
                    </a:srgbClr>
                  </a:outerShdw>
                  <a:reflection endPos="0" dir="5400000" sy="-100000" algn="bl" rotWithShape="0"/>
                  <a:softEdge rad="50800"/>
                </a:effectLst>
              </p:spPr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nl-BE" sz="1000" b="0" i="0" u="none" strike="noStrike" kern="0" cap="none" spc="0" normalizeH="0" baseline="0" noProof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  <a:latin typeface="Arial"/>
                      <a:ea typeface="MS Mincho"/>
                      <a:cs typeface="Times New Roman"/>
                    </a:rPr>
                    <a:t>Develop-ment environ-ment</a:t>
                  </a:r>
                  <a:endParaRPr kumimoji="0" lang="en-GB" sz="11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Arial"/>
                    <a:ea typeface="MS Mincho"/>
                    <a:cs typeface="Times New Roman"/>
                  </a:endParaRPr>
                </a:p>
              </p:txBody>
            </p:sp>
            <p:sp>
              <p:nvSpPr>
                <p:cNvPr id="24" name="Stroomdiagram: Proces 476"/>
                <p:cNvSpPr/>
                <p:nvPr/>
              </p:nvSpPr>
              <p:spPr>
                <a:xfrm>
                  <a:off x="2743200" y="1943100"/>
                  <a:ext cx="800100" cy="1533525"/>
                </a:xfrm>
                <a:prstGeom prst="flowChartProcess">
                  <a:avLst/>
                </a:prstGeom>
                <a:solidFill>
                  <a:srgbClr val="4F81BD">
                    <a:alpha val="49000"/>
                  </a:srgbClr>
                </a:solidFill>
                <a:ln w="25400" cap="flat" cmpd="sng" algn="ctr">
                  <a:noFill/>
                  <a:prstDash val="solid"/>
                </a:ln>
                <a:effectLst>
                  <a:outerShdw dist="50800" dir="3000000" algn="ctr" rotWithShape="0">
                    <a:srgbClr val="000000">
                      <a:alpha val="90000"/>
                    </a:srgbClr>
                  </a:outerShdw>
                  <a:reflection endPos="0" dir="5400000" sy="-100000" algn="bl" rotWithShape="0"/>
                  <a:softEdge rad="50800"/>
                </a:effectLst>
              </p:spPr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nl-BE" sz="1000" b="0" i="0" u="none" strike="noStrike" kern="0" cap="none" spc="0" normalizeH="0" baseline="0" noProof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  <a:latin typeface="Arial"/>
                      <a:ea typeface="MS Mincho"/>
                      <a:cs typeface="Times New Roman"/>
                    </a:rPr>
                    <a:t>Models and data</a:t>
                  </a:r>
                  <a:endParaRPr kumimoji="0" lang="en-GB" sz="11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Arial"/>
                    <a:ea typeface="MS Mincho"/>
                    <a:cs typeface="Times New Roman"/>
                  </a:endParaRPr>
                </a:p>
              </p:txBody>
            </p:sp>
            <p:sp>
              <p:nvSpPr>
                <p:cNvPr id="25" name="Stroomdiagram: Proces 477"/>
                <p:cNvSpPr/>
                <p:nvPr/>
              </p:nvSpPr>
              <p:spPr>
                <a:xfrm>
                  <a:off x="1866900" y="1943100"/>
                  <a:ext cx="800100" cy="1533525"/>
                </a:xfrm>
                <a:prstGeom prst="flowChartProcess">
                  <a:avLst/>
                </a:prstGeom>
                <a:solidFill>
                  <a:srgbClr val="4F81BD">
                    <a:alpha val="49000"/>
                  </a:srgbClr>
                </a:solidFill>
                <a:ln w="25400" cap="flat" cmpd="sng" algn="ctr">
                  <a:noFill/>
                  <a:prstDash val="solid"/>
                </a:ln>
                <a:effectLst>
                  <a:outerShdw dist="50800" dir="3000000" algn="ctr" rotWithShape="0">
                    <a:srgbClr val="000000">
                      <a:alpha val="90000"/>
                    </a:srgbClr>
                  </a:outerShdw>
                  <a:reflection endPos="0" dir="5400000" sy="-100000" algn="bl" rotWithShape="0"/>
                  <a:softEdge rad="50800"/>
                </a:effectLst>
              </p:spPr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nl-BE" sz="1000" b="0" i="0" u="none" strike="noStrike" kern="0" cap="none" spc="0" normalizeH="0" baseline="0" noProof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  <a:latin typeface="Arial"/>
                      <a:ea typeface="MS Mincho"/>
                      <a:cs typeface="Times New Roman"/>
                    </a:rPr>
                    <a:t>Library of Couplers</a:t>
                  </a:r>
                  <a:endParaRPr kumimoji="0" lang="en-GB" sz="11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Arial"/>
                    <a:ea typeface="MS Mincho"/>
                    <a:cs typeface="Times New Roman"/>
                  </a:endParaRPr>
                </a:p>
              </p:txBody>
            </p:sp>
            <p:sp>
              <p:nvSpPr>
                <p:cNvPr id="26" name="Stroomdiagram: Proces 478"/>
                <p:cNvSpPr/>
                <p:nvPr/>
              </p:nvSpPr>
              <p:spPr>
                <a:xfrm>
                  <a:off x="990600" y="1943100"/>
                  <a:ext cx="800100" cy="1533525"/>
                </a:xfrm>
                <a:prstGeom prst="flowChartProcess">
                  <a:avLst/>
                </a:prstGeom>
                <a:solidFill>
                  <a:srgbClr val="4F81BD">
                    <a:alpha val="49000"/>
                  </a:srgbClr>
                </a:solidFill>
                <a:ln w="25400" cap="flat" cmpd="sng" algn="ctr">
                  <a:noFill/>
                  <a:prstDash val="solid"/>
                </a:ln>
                <a:effectLst>
                  <a:outerShdw dist="50800" dir="3000000" algn="ctr" rotWithShape="0">
                    <a:srgbClr val="000000">
                      <a:alpha val="90000"/>
                    </a:srgbClr>
                  </a:outerShdw>
                  <a:reflection endPos="0" dir="5400000" sy="-100000" algn="bl" rotWithShape="0"/>
                  <a:softEdge rad="50800"/>
                </a:effectLst>
              </p:spPr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nl-BE" sz="1000" b="0" i="0" u="none" strike="noStrike" kern="0" cap="none" spc="0" normalizeH="0" baseline="0" noProof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  <a:latin typeface="Arial"/>
                      <a:ea typeface="MS Mincho"/>
                      <a:cs typeface="Times New Roman"/>
                    </a:rPr>
                    <a:t>Model Coupling Interface</a:t>
                  </a:r>
                  <a:endParaRPr kumimoji="0" lang="en-GB" sz="11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Arial"/>
                    <a:ea typeface="MS Mincho"/>
                    <a:cs typeface="Times New Roman"/>
                  </a:endParaRPr>
                </a:p>
              </p:txBody>
            </p:sp>
            <p:sp>
              <p:nvSpPr>
                <p:cNvPr id="27" name="Stroomdiagram: Proces 479"/>
                <p:cNvSpPr/>
                <p:nvPr/>
              </p:nvSpPr>
              <p:spPr>
                <a:xfrm>
                  <a:off x="114300" y="1943100"/>
                  <a:ext cx="800100" cy="1533525"/>
                </a:xfrm>
                <a:prstGeom prst="flowChartProcess">
                  <a:avLst/>
                </a:prstGeom>
                <a:solidFill>
                  <a:srgbClr val="4F81BD">
                    <a:alpha val="49000"/>
                  </a:srgbClr>
                </a:solidFill>
                <a:ln w="25400" cap="flat" cmpd="sng" algn="ctr">
                  <a:noFill/>
                  <a:prstDash val="solid"/>
                </a:ln>
                <a:effectLst>
                  <a:outerShdw dist="50800" dir="3000000" algn="ctr" rotWithShape="0">
                    <a:srgbClr val="000000">
                      <a:alpha val="90000"/>
                    </a:srgbClr>
                  </a:outerShdw>
                  <a:reflection endPos="0" dir="5400000" sy="-100000" algn="bl" rotWithShape="0"/>
                  <a:softEdge rad="50800"/>
                </a:effectLst>
              </p:spPr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nl-BE" sz="1000" b="0" i="0" u="none" strike="noStrike" kern="0" cap="none" spc="0" normalizeH="0" baseline="0" noProof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  <a:latin typeface="Arial"/>
                      <a:ea typeface="MS Mincho"/>
                      <a:cs typeface="Times New Roman"/>
                    </a:rPr>
                    <a:t>Coupled models</a:t>
                  </a:r>
                  <a:endParaRPr kumimoji="0" lang="en-GB" sz="11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Arial"/>
                    <a:ea typeface="MS Mincho"/>
                    <a:cs typeface="Times New Roman"/>
                  </a:endParaRPr>
                </a:p>
              </p:txBody>
            </p:sp>
            <p:sp>
              <p:nvSpPr>
                <p:cNvPr id="28" name="Stroomdiagram: Proces 480"/>
                <p:cNvSpPr/>
                <p:nvPr/>
              </p:nvSpPr>
              <p:spPr>
                <a:xfrm>
                  <a:off x="133350" y="3771900"/>
                  <a:ext cx="3409950" cy="800100"/>
                </a:xfrm>
                <a:prstGeom prst="flowChartProcess">
                  <a:avLst/>
                </a:prstGeom>
                <a:solidFill>
                  <a:srgbClr val="4F81BD">
                    <a:alpha val="49000"/>
                  </a:srgbClr>
                </a:solidFill>
                <a:ln w="25400" cap="flat" cmpd="sng" algn="ctr">
                  <a:noFill/>
                  <a:prstDash val="solid"/>
                </a:ln>
                <a:effectLst>
                  <a:outerShdw dist="50800" dir="3000000" algn="ctr" rotWithShape="0">
                    <a:srgbClr val="000000">
                      <a:alpha val="90000"/>
                    </a:srgbClr>
                  </a:outerShdw>
                  <a:reflection endPos="0" dir="5400000" sy="-100000" algn="bl" rotWithShape="0"/>
                  <a:softEdge rad="50800"/>
                </a:effectLst>
              </p:spPr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nl-BE" sz="1000" b="0" i="0" u="none" strike="noStrike" kern="0" cap="none" spc="0" normalizeH="0" baseline="0" noProof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  <a:latin typeface="Arial"/>
                      <a:ea typeface="MS Mincho"/>
                      <a:cs typeface="Times New Roman"/>
                    </a:rPr>
                    <a:t>Run-time system</a:t>
                  </a:r>
                  <a:endParaRPr kumimoji="0" lang="en-GB" sz="11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Arial"/>
                    <a:ea typeface="MS Mincho"/>
                    <a:cs typeface="Times New Roman"/>
                  </a:endParaRPr>
                </a:p>
              </p:txBody>
            </p:sp>
            <p:cxnSp>
              <p:nvCxnSpPr>
                <p:cNvPr id="29" name="Gebogen verbindingslijn 481"/>
                <p:cNvCxnSpPr/>
                <p:nvPr/>
              </p:nvCxnSpPr>
              <p:spPr>
                <a:xfrm rot="5400000" flipH="1" flipV="1">
                  <a:off x="376237" y="1804988"/>
                  <a:ext cx="313371" cy="2"/>
                </a:xfrm>
                <a:prstGeom prst="bentConnector3">
                  <a:avLst/>
                </a:prstGeom>
                <a:noFill/>
                <a:ln w="19050" cap="flat" cmpd="sng" algn="ctr">
                  <a:solidFill>
                    <a:srgbClr val="4F81BD">
                      <a:shade val="95000"/>
                      <a:satMod val="105000"/>
                    </a:srgbClr>
                  </a:solidFill>
                  <a:prstDash val="solid"/>
                </a:ln>
                <a:effectLst/>
              </p:spPr>
            </p:cxnSp>
            <p:cxnSp>
              <p:nvCxnSpPr>
                <p:cNvPr id="30" name="Gebogen verbindingslijn 482"/>
                <p:cNvCxnSpPr/>
                <p:nvPr/>
              </p:nvCxnSpPr>
              <p:spPr>
                <a:xfrm rot="5400000" flipH="1" flipV="1">
                  <a:off x="3033712" y="1804988"/>
                  <a:ext cx="313371" cy="2"/>
                </a:xfrm>
                <a:prstGeom prst="bentConnector3">
                  <a:avLst/>
                </a:prstGeom>
                <a:noFill/>
                <a:ln w="19050" cap="flat" cmpd="sng" algn="ctr">
                  <a:solidFill>
                    <a:srgbClr val="4F81BD">
                      <a:shade val="95000"/>
                      <a:satMod val="105000"/>
                    </a:srgbClr>
                  </a:solidFill>
                  <a:prstDash val="solid"/>
                </a:ln>
                <a:effectLst/>
              </p:spPr>
            </p:cxnSp>
            <p:cxnSp>
              <p:nvCxnSpPr>
                <p:cNvPr id="31" name="Gebogen verbindingslijn 483"/>
                <p:cNvCxnSpPr/>
                <p:nvPr/>
              </p:nvCxnSpPr>
              <p:spPr>
                <a:xfrm rot="5400000" flipH="1" flipV="1">
                  <a:off x="2181225" y="1857376"/>
                  <a:ext cx="198120" cy="0"/>
                </a:xfrm>
                <a:prstGeom prst="bentConnector3">
                  <a:avLst/>
                </a:prstGeom>
                <a:noFill/>
                <a:ln w="19050" cap="flat" cmpd="sng" algn="ctr">
                  <a:solidFill>
                    <a:srgbClr val="4F81BD">
                      <a:shade val="95000"/>
                      <a:satMod val="105000"/>
                    </a:srgbClr>
                  </a:solidFill>
                  <a:prstDash val="solid"/>
                </a:ln>
                <a:effectLst/>
              </p:spPr>
            </p:cxnSp>
            <p:cxnSp>
              <p:nvCxnSpPr>
                <p:cNvPr id="32" name="Gebogen verbindingslijn 484"/>
                <p:cNvCxnSpPr/>
                <p:nvPr/>
              </p:nvCxnSpPr>
              <p:spPr>
                <a:xfrm rot="5400000" flipH="1" flipV="1">
                  <a:off x="1338262" y="1857376"/>
                  <a:ext cx="198121" cy="2"/>
                </a:xfrm>
                <a:prstGeom prst="bentConnector3">
                  <a:avLst/>
                </a:prstGeom>
                <a:noFill/>
                <a:ln w="19050" cap="flat" cmpd="sng" algn="ctr">
                  <a:solidFill>
                    <a:srgbClr val="4F81BD">
                      <a:shade val="95000"/>
                      <a:satMod val="105000"/>
                    </a:srgbClr>
                  </a:solidFill>
                  <a:prstDash val="solid"/>
                </a:ln>
                <a:effectLst/>
              </p:spPr>
            </p:cxnSp>
            <p:cxnSp>
              <p:nvCxnSpPr>
                <p:cNvPr id="33" name="Gebogen verbindingslijn 114"/>
                <p:cNvCxnSpPr/>
                <p:nvPr/>
              </p:nvCxnSpPr>
              <p:spPr>
                <a:xfrm flipH="1">
                  <a:off x="1438275" y="1762125"/>
                  <a:ext cx="1753553" cy="1269"/>
                </a:xfrm>
                <a:prstGeom prst="straightConnector1">
                  <a:avLst/>
                </a:prstGeom>
                <a:noFill/>
                <a:ln w="19050" cap="flat" cmpd="sng" algn="ctr">
                  <a:solidFill>
                    <a:srgbClr val="4F81BD">
                      <a:shade val="95000"/>
                      <a:satMod val="105000"/>
                    </a:srgbClr>
                  </a:solidFill>
                  <a:prstDash val="solid"/>
                </a:ln>
                <a:effectLst/>
              </p:spPr>
            </p:cxnSp>
          </p:grpSp>
          <p:grpSp>
            <p:nvGrpSpPr>
              <p:cNvPr id="10" name="Groep 511"/>
              <p:cNvGrpSpPr/>
              <p:nvPr/>
            </p:nvGrpSpPr>
            <p:grpSpPr>
              <a:xfrm>
                <a:off x="2495550" y="4514850"/>
                <a:ext cx="1609725" cy="1028700"/>
                <a:chOff x="0" y="0"/>
                <a:chExt cx="1609725" cy="1028700"/>
              </a:xfrm>
            </p:grpSpPr>
            <p:sp>
              <p:nvSpPr>
                <p:cNvPr id="11" name="Lachebekje 512"/>
                <p:cNvSpPr/>
                <p:nvPr/>
              </p:nvSpPr>
              <p:spPr>
                <a:xfrm>
                  <a:off x="0" y="342900"/>
                  <a:ext cx="685800" cy="685800"/>
                </a:xfrm>
                <a:prstGeom prst="smileyFace">
                  <a:avLst/>
                </a:prstGeom>
                <a:solidFill>
                  <a:srgbClr val="EEECE1">
                    <a:lumMod val="90000"/>
                  </a:srgbClr>
                </a:solidFill>
                <a:ln w="25400" cap="flat" cmpd="sng" algn="ctr">
                  <a:solidFill>
                    <a:srgbClr val="F79646">
                      <a:lumMod val="60000"/>
                      <a:lumOff val="40000"/>
                    </a:srgbClr>
                  </a:solidFill>
                  <a:prstDash val="solid"/>
                </a:ln>
                <a:effectLst/>
              </p:spPr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" lastClr="FFFFFF"/>
                    </a:solidFill>
                    <a:effectLst/>
                    <a:uLnTx/>
                    <a:uFillTx/>
                    <a:latin typeface="Calibri"/>
                  </a:endParaRPr>
                </a:p>
              </p:txBody>
            </p:sp>
            <p:sp>
              <p:nvSpPr>
                <p:cNvPr id="12" name="Tekstvak 513"/>
                <p:cNvSpPr txBox="1"/>
                <p:nvPr/>
              </p:nvSpPr>
              <p:spPr>
                <a:xfrm>
                  <a:off x="742950" y="509587"/>
                  <a:ext cx="866775" cy="457200"/>
                </a:xfrm>
                <a:prstGeom prst="rect">
                  <a:avLst/>
                </a:prstGeom>
                <a:noFill/>
                <a:ln w="6350">
                  <a:noFill/>
                </a:ln>
                <a:effectLst/>
              </p:spPr>
              <p:txBody>
                <a:bodyPr rot="0" spcFirstLastPara="0" vert="horz" wrap="square" lIns="91440" tIns="45720" rIns="91440" bIns="4572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nl-BE" sz="1100" b="0" i="0" u="none" strike="noStrike" kern="0" cap="none" spc="0" normalizeH="0" baseline="0" noProof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  <a:latin typeface="Arial"/>
                      <a:ea typeface="MS Mincho"/>
                      <a:cs typeface="Times New Roman"/>
                    </a:rPr>
                    <a:t>operator</a:t>
                  </a:r>
                  <a:endParaRPr kumimoji="0" lang="en-GB" sz="11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Arial"/>
                    <a:ea typeface="MS Mincho"/>
                    <a:cs typeface="Times New Roman"/>
                  </a:endParaRPr>
                </a:p>
              </p:txBody>
            </p:sp>
            <p:cxnSp>
              <p:nvCxnSpPr>
                <p:cNvPr id="13" name="Gebogen verbindingslijn 107"/>
                <p:cNvCxnSpPr/>
                <p:nvPr/>
              </p:nvCxnSpPr>
              <p:spPr>
                <a:xfrm flipV="1">
                  <a:off x="338138" y="0"/>
                  <a:ext cx="0" cy="342900"/>
                </a:xfrm>
                <a:prstGeom prst="straightConnector1">
                  <a:avLst/>
                </a:prstGeom>
                <a:noFill/>
                <a:ln w="19050" cap="flat" cmpd="sng" algn="ctr">
                  <a:solidFill>
                    <a:srgbClr val="4F81BD">
                      <a:shade val="95000"/>
                      <a:satMod val="105000"/>
                    </a:srgbClr>
                  </a:solidFill>
                  <a:prstDash val="solid"/>
                </a:ln>
                <a:effectLst/>
              </p:spPr>
            </p:cxnSp>
          </p:grpSp>
        </p:grpSp>
      </p:grp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ext Box 13"/>
          <p:cNvSpPr txBox="1">
            <a:spLocks noChangeArrowheads="1"/>
          </p:cNvSpPr>
          <p:nvPr/>
        </p:nvSpPr>
        <p:spPr bwMode="auto">
          <a:xfrm>
            <a:off x="0" y="1844675"/>
            <a:ext cx="55086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GB" sz="2000" b="1">
                <a:latin typeface="Segoe UI Light" pitchFamily="34" charset="0"/>
              </a:rPr>
              <a:t>Key dates</a:t>
            </a:r>
            <a:endParaRPr lang="en-GB" sz="2000" b="1">
              <a:latin typeface="Tahoma" pitchFamily="34" charset="0"/>
            </a:endParaRPr>
          </a:p>
        </p:txBody>
      </p:sp>
      <p:sp>
        <p:nvSpPr>
          <p:cNvPr id="14339" name="Text Box 13"/>
          <p:cNvSpPr txBox="1">
            <a:spLocks noChangeArrowheads="1"/>
          </p:cNvSpPr>
          <p:nvPr/>
        </p:nvSpPr>
        <p:spPr bwMode="auto">
          <a:xfrm>
            <a:off x="0" y="1196975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GB" sz="2400">
                <a:latin typeface="Segoe UI Light" pitchFamily="34" charset="0"/>
              </a:rPr>
              <a:t>2014: fiftieth</a:t>
            </a:r>
            <a:r>
              <a:rPr lang="en-GB"/>
              <a:t> </a:t>
            </a:r>
            <a:r>
              <a:rPr lang="en-GB" sz="2400">
                <a:latin typeface="Segoe UI Light" pitchFamily="34" charset="0"/>
              </a:rPr>
              <a:t>years anniversary</a:t>
            </a:r>
          </a:p>
        </p:txBody>
      </p:sp>
      <p:sp>
        <p:nvSpPr>
          <p:cNvPr id="14340" name="Title 1"/>
          <p:cNvSpPr>
            <a:spLocks noGrp="1"/>
          </p:cNvSpPr>
          <p:nvPr>
            <p:ph type="title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nl-BE" dirty="0" err="1" smtClean="0"/>
              <a:t>Coupling</a:t>
            </a:r>
            <a:r>
              <a:rPr lang="nl-BE" dirty="0" smtClean="0"/>
              <a:t> data </a:t>
            </a:r>
            <a:r>
              <a:rPr lang="nl-BE" dirty="0" err="1" smtClean="0"/>
              <a:t>and</a:t>
            </a:r>
            <a:r>
              <a:rPr lang="nl-BE" dirty="0" smtClean="0"/>
              <a:t> </a:t>
            </a:r>
            <a:r>
              <a:rPr lang="nl-BE" dirty="0" err="1" smtClean="0"/>
              <a:t>models</a:t>
            </a:r>
            <a:endParaRPr lang="en-GB" dirty="0" smtClean="0"/>
          </a:p>
        </p:txBody>
      </p:sp>
      <p:sp>
        <p:nvSpPr>
          <p:cNvPr id="14341" name="Content Placeholder 2"/>
          <p:cNvSpPr>
            <a:spLocks noGrp="1"/>
          </p:cNvSpPr>
          <p:nvPr>
            <p:ph sz="half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GB" dirty="0"/>
              <a:t>Conceptually, there is no </a:t>
            </a:r>
            <a:r>
              <a:rPr lang="en-GB" dirty="0" smtClean="0"/>
              <a:t>difference </a:t>
            </a:r>
            <a:r>
              <a:rPr lang="en-GB" dirty="0"/>
              <a:t>between </a:t>
            </a:r>
            <a:r>
              <a:rPr lang="en-GB" dirty="0" smtClean="0"/>
              <a:t>coupling </a:t>
            </a:r>
          </a:p>
          <a:p>
            <a:pPr lvl="1"/>
            <a:r>
              <a:rPr lang="en-GB" dirty="0"/>
              <a:t>r</a:t>
            </a:r>
            <a:r>
              <a:rPr lang="en-GB" dirty="0" smtClean="0"/>
              <a:t>eal-time d</a:t>
            </a:r>
            <a:r>
              <a:rPr lang="en-GB" dirty="0" smtClean="0"/>
              <a:t>ata sources </a:t>
            </a:r>
          </a:p>
          <a:p>
            <a:pPr lvl="1"/>
            <a:r>
              <a:rPr lang="en-GB" dirty="0" smtClean="0"/>
              <a:t>archived data sources</a:t>
            </a:r>
          </a:p>
          <a:p>
            <a:pPr lvl="1"/>
            <a:r>
              <a:rPr lang="en-GB" dirty="0" smtClean="0"/>
              <a:t>computational tasks within one model</a:t>
            </a:r>
          </a:p>
          <a:p>
            <a:pPr lvl="1"/>
            <a:r>
              <a:rPr lang="en-GB" dirty="0" smtClean="0"/>
              <a:t>computational tasks of different models</a:t>
            </a:r>
          </a:p>
          <a:p>
            <a:pPr lvl="1"/>
            <a:r>
              <a:rPr lang="en-GB" dirty="0" smtClean="0"/>
              <a:t>...</a:t>
            </a:r>
            <a:endParaRPr lang="en-GB" dirty="0" smtClean="0"/>
          </a:p>
          <a:p>
            <a:r>
              <a:rPr lang="en-GB" dirty="0" smtClean="0"/>
              <a:t>The MCI </a:t>
            </a:r>
            <a:r>
              <a:rPr lang="en-GB" dirty="0"/>
              <a:t>should be applicable to </a:t>
            </a:r>
            <a:r>
              <a:rPr lang="en-GB" dirty="0" smtClean="0"/>
              <a:t>all these situations. </a:t>
            </a:r>
            <a:endParaRPr lang="en-GB" dirty="0" smtClean="0"/>
          </a:p>
          <a:p>
            <a:r>
              <a:rPr lang="en-GB" dirty="0" smtClean="0">
                <a:solidFill>
                  <a:srgbClr val="00B050"/>
                </a:solidFill>
              </a:rPr>
              <a:t>The modeller only has to worry about the MCI and should no longer think about I/O.</a:t>
            </a:r>
            <a:endParaRPr lang="en-GB" dirty="0">
              <a:solidFill>
                <a:srgbClr val="00B050"/>
              </a:solidFill>
            </a:endParaRPr>
          </a:p>
          <a:p>
            <a:pPr lvl="1"/>
            <a:endParaRPr lang="en-GB" dirty="0" smtClean="0"/>
          </a:p>
          <a:p>
            <a:pPr lvl="1"/>
            <a:endParaRPr lang="en-GB" dirty="0"/>
          </a:p>
        </p:txBody>
      </p:sp>
      <p:grpSp>
        <p:nvGrpSpPr>
          <p:cNvPr id="100" name="Groep 137"/>
          <p:cNvGrpSpPr/>
          <p:nvPr/>
        </p:nvGrpSpPr>
        <p:grpSpPr>
          <a:xfrm>
            <a:off x="4788024" y="1844675"/>
            <a:ext cx="3826190" cy="3488055"/>
            <a:chOff x="0" y="0"/>
            <a:chExt cx="4118400" cy="3988800"/>
          </a:xfrm>
        </p:grpSpPr>
        <p:grpSp>
          <p:nvGrpSpPr>
            <p:cNvPr id="101" name="Groep 138"/>
            <p:cNvGrpSpPr/>
            <p:nvPr/>
          </p:nvGrpSpPr>
          <p:grpSpPr>
            <a:xfrm>
              <a:off x="2289600" y="0"/>
              <a:ext cx="1828800" cy="1353600"/>
              <a:chOff x="0" y="0"/>
              <a:chExt cx="1828800" cy="1353600"/>
            </a:xfrm>
          </p:grpSpPr>
          <p:sp>
            <p:nvSpPr>
              <p:cNvPr id="116" name="Afgeronde rechthoek 164"/>
              <p:cNvSpPr/>
              <p:nvPr/>
            </p:nvSpPr>
            <p:spPr>
              <a:xfrm>
                <a:off x="0" y="0"/>
                <a:ext cx="1828800" cy="1353600"/>
              </a:xfrm>
              <a:prstGeom prst="roundRect">
                <a:avLst/>
              </a:prstGeom>
              <a:solidFill>
                <a:srgbClr val="92D050">
                  <a:alpha val="54000"/>
                </a:srgbClr>
              </a:solidFill>
              <a:ln>
                <a:noFill/>
              </a:ln>
              <a:effectLst>
                <a:outerShdw blurRad="50800" dist="50800" dir="3000000" algn="ctr" rotWithShape="0">
                  <a:srgbClr val="000000">
                    <a:alpha val="63000"/>
                  </a:srgbClr>
                </a:outerShdw>
                <a:softEdge rad="508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>
                  <a:spcAft>
                    <a:spcPts val="0"/>
                  </a:spcAft>
                </a:pPr>
                <a:r>
                  <a:rPr lang="en-GB" sz="1100">
                    <a:effectLst/>
                    <a:latin typeface="Arial"/>
                    <a:ea typeface="MS Mincho"/>
                    <a:cs typeface="Times New Roman"/>
                  </a:rPr>
                  <a:t>Model A</a:t>
                </a:r>
              </a:p>
            </p:txBody>
          </p:sp>
          <p:sp>
            <p:nvSpPr>
              <p:cNvPr id="117" name="Stroomdiagram: Proces 165"/>
              <p:cNvSpPr/>
              <p:nvPr/>
            </p:nvSpPr>
            <p:spPr>
              <a:xfrm>
                <a:off x="338400" y="331200"/>
                <a:ext cx="1143000" cy="677545"/>
              </a:xfrm>
              <a:prstGeom prst="flowChartProcess">
                <a:avLst/>
              </a:prstGeom>
              <a:solidFill>
                <a:schemeClr val="accent1">
                  <a:alpha val="49000"/>
                </a:schemeClr>
              </a:solidFill>
              <a:effectLst>
                <a:outerShdw dist="50800" dir="3000000" algn="ctr" rotWithShape="0">
                  <a:srgbClr val="000000">
                    <a:alpha val="90000"/>
                  </a:srgbClr>
                </a:outerShdw>
                <a:reflection endPos="0" dir="5400000" sy="-100000" algn="bl" rotWithShape="0"/>
                <a:softEdge rad="508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spcAft>
                    <a:spcPts val="0"/>
                  </a:spcAft>
                </a:pPr>
                <a:r>
                  <a:rPr lang="en-GB" sz="1100" dirty="0" smtClean="0">
                    <a:effectLst/>
                    <a:latin typeface="Arial"/>
                    <a:ea typeface="MS Mincho"/>
                    <a:cs typeface="Times New Roman"/>
                  </a:rPr>
                  <a:t>Data A</a:t>
                </a:r>
                <a:endParaRPr lang="en-GB" sz="1100" dirty="0">
                  <a:effectLst/>
                  <a:latin typeface="Arial"/>
                  <a:ea typeface="MS Mincho"/>
                  <a:cs typeface="Times New Roman"/>
                </a:endParaRPr>
              </a:p>
            </p:txBody>
          </p:sp>
        </p:grpSp>
        <p:grpSp>
          <p:nvGrpSpPr>
            <p:cNvPr id="102" name="Groep 166"/>
            <p:cNvGrpSpPr/>
            <p:nvPr/>
          </p:nvGrpSpPr>
          <p:grpSpPr>
            <a:xfrm>
              <a:off x="0" y="331200"/>
              <a:ext cx="1828800" cy="3428630"/>
              <a:chOff x="0" y="0"/>
              <a:chExt cx="1828800" cy="3428630"/>
            </a:xfrm>
          </p:grpSpPr>
          <p:sp>
            <p:nvSpPr>
              <p:cNvPr id="110" name="Afgeronde rechthoek 167"/>
              <p:cNvSpPr/>
              <p:nvPr/>
            </p:nvSpPr>
            <p:spPr>
              <a:xfrm>
                <a:off x="0" y="0"/>
                <a:ext cx="1828800" cy="3428630"/>
              </a:xfrm>
              <a:prstGeom prst="roundRect">
                <a:avLst/>
              </a:prstGeom>
              <a:solidFill>
                <a:srgbClr val="92D050">
                  <a:alpha val="54000"/>
                </a:srgbClr>
              </a:solidFill>
              <a:ln>
                <a:noFill/>
              </a:ln>
              <a:effectLst>
                <a:outerShdw blurRad="50800" dist="50800" dir="3000000" algn="ctr" rotWithShape="0">
                  <a:srgbClr val="000000">
                    <a:alpha val="63000"/>
                  </a:srgbClr>
                </a:outerShdw>
                <a:softEdge rad="508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>
                  <a:spcAft>
                    <a:spcPts val="0"/>
                  </a:spcAft>
                </a:pPr>
                <a:r>
                  <a:rPr lang="en-GB" sz="1100">
                    <a:effectLst/>
                    <a:latin typeface="Arial"/>
                    <a:ea typeface="MS Mincho"/>
                    <a:cs typeface="Times New Roman"/>
                  </a:rPr>
                  <a:t>Model B</a:t>
                </a:r>
              </a:p>
            </p:txBody>
          </p:sp>
          <p:sp>
            <p:nvSpPr>
              <p:cNvPr id="111" name="Stroomdiagram: Proces 168"/>
              <p:cNvSpPr/>
              <p:nvPr/>
            </p:nvSpPr>
            <p:spPr>
              <a:xfrm>
                <a:off x="345600" y="1368000"/>
                <a:ext cx="1143000" cy="688340"/>
              </a:xfrm>
              <a:prstGeom prst="flowChartProcess">
                <a:avLst/>
              </a:prstGeom>
              <a:solidFill>
                <a:schemeClr val="accent1">
                  <a:alpha val="49000"/>
                </a:schemeClr>
              </a:solidFill>
              <a:effectLst>
                <a:outerShdw dist="50800" dir="3000000" algn="ctr" rotWithShape="0">
                  <a:srgbClr val="000000">
                    <a:alpha val="90000"/>
                  </a:srgbClr>
                </a:outerShdw>
                <a:reflection endPos="0" dir="5400000" sy="-100000" algn="bl" rotWithShape="0"/>
                <a:softEdge rad="508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spcAft>
                    <a:spcPts val="0"/>
                  </a:spcAft>
                </a:pPr>
                <a:r>
                  <a:rPr lang="en-GB" sz="1100">
                    <a:effectLst/>
                    <a:latin typeface="Arial"/>
                    <a:ea typeface="MS Mincho"/>
                    <a:cs typeface="Times New Roman"/>
                  </a:rPr>
                  <a:t>Model B</a:t>
                </a:r>
              </a:p>
              <a:p>
                <a:pPr algn="ctr">
                  <a:spcAft>
                    <a:spcPts val="0"/>
                  </a:spcAft>
                </a:pPr>
                <a:r>
                  <a:rPr lang="en-GB" sz="1100">
                    <a:effectLst/>
                    <a:latin typeface="Arial"/>
                    <a:ea typeface="MS Mincho"/>
                    <a:cs typeface="Times New Roman"/>
                  </a:rPr>
                  <a:t>Subdomain 2</a:t>
                </a:r>
              </a:p>
            </p:txBody>
          </p:sp>
          <p:sp>
            <p:nvSpPr>
              <p:cNvPr id="112" name="Stroomdiagram: Proces 169"/>
              <p:cNvSpPr/>
              <p:nvPr/>
            </p:nvSpPr>
            <p:spPr>
              <a:xfrm>
                <a:off x="345600" y="338400"/>
                <a:ext cx="1143000" cy="688975"/>
              </a:xfrm>
              <a:prstGeom prst="flowChartProcess">
                <a:avLst/>
              </a:prstGeom>
              <a:solidFill>
                <a:schemeClr val="accent1">
                  <a:alpha val="49000"/>
                </a:schemeClr>
              </a:solidFill>
              <a:effectLst>
                <a:outerShdw dist="50800" dir="3000000" algn="ctr" rotWithShape="0">
                  <a:srgbClr val="000000">
                    <a:alpha val="90000"/>
                  </a:srgbClr>
                </a:outerShdw>
                <a:reflection endPos="0" dir="5400000" sy="-100000" algn="bl" rotWithShape="0"/>
                <a:softEdge rad="508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spcAft>
                    <a:spcPts val="0"/>
                  </a:spcAft>
                </a:pPr>
                <a:r>
                  <a:rPr lang="en-GB" sz="1100">
                    <a:effectLst/>
                    <a:latin typeface="Arial"/>
                    <a:ea typeface="MS Mincho"/>
                    <a:cs typeface="Times New Roman"/>
                  </a:rPr>
                  <a:t>Model B</a:t>
                </a:r>
              </a:p>
              <a:p>
                <a:pPr algn="ctr">
                  <a:spcAft>
                    <a:spcPts val="0"/>
                  </a:spcAft>
                </a:pPr>
                <a:r>
                  <a:rPr lang="en-GB" sz="1100">
                    <a:effectLst/>
                    <a:latin typeface="Arial"/>
                    <a:ea typeface="MS Mincho"/>
                    <a:cs typeface="Times New Roman"/>
                  </a:rPr>
                  <a:t>Subdomain 1</a:t>
                </a:r>
              </a:p>
            </p:txBody>
          </p:sp>
          <p:cxnSp>
            <p:nvCxnSpPr>
              <p:cNvPr id="113" name="Rechte verbindingslijn met pijl 170"/>
              <p:cNvCxnSpPr/>
              <p:nvPr/>
            </p:nvCxnSpPr>
            <p:spPr>
              <a:xfrm>
                <a:off x="914400" y="1022400"/>
                <a:ext cx="0" cy="463500"/>
              </a:xfrm>
              <a:prstGeom prst="straightConnector1">
                <a:avLst/>
              </a:prstGeom>
              <a:ln w="19050">
                <a:headEnd type="none" w="lg" len="lg"/>
                <a:tailEnd type="stealth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14" name="Stroomdiagram: Proces 171"/>
              <p:cNvSpPr/>
              <p:nvPr/>
            </p:nvSpPr>
            <p:spPr>
              <a:xfrm>
                <a:off x="345600" y="2404800"/>
                <a:ext cx="1143000" cy="688340"/>
              </a:xfrm>
              <a:prstGeom prst="flowChartProcess">
                <a:avLst/>
              </a:prstGeom>
              <a:solidFill>
                <a:schemeClr val="accent1">
                  <a:alpha val="49000"/>
                </a:schemeClr>
              </a:solidFill>
              <a:effectLst>
                <a:outerShdw dist="50800" dir="3000000" algn="ctr" rotWithShape="0">
                  <a:srgbClr val="000000">
                    <a:alpha val="90000"/>
                  </a:srgbClr>
                </a:outerShdw>
                <a:reflection endPos="0" dir="5400000" sy="-100000" algn="bl" rotWithShape="0"/>
                <a:softEdge rad="508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spcAft>
                    <a:spcPts val="0"/>
                  </a:spcAft>
                </a:pPr>
                <a:r>
                  <a:rPr lang="en-GB" sz="1100">
                    <a:effectLst/>
                    <a:latin typeface="Arial"/>
                    <a:ea typeface="MS Mincho"/>
                    <a:cs typeface="Times New Roman"/>
                  </a:rPr>
                  <a:t>Model B</a:t>
                </a:r>
              </a:p>
              <a:p>
                <a:pPr algn="ctr">
                  <a:spcAft>
                    <a:spcPts val="0"/>
                  </a:spcAft>
                </a:pPr>
                <a:r>
                  <a:rPr lang="en-GB" sz="1100">
                    <a:effectLst/>
                    <a:latin typeface="Arial"/>
                    <a:ea typeface="MS Mincho"/>
                    <a:cs typeface="Times New Roman"/>
                  </a:rPr>
                  <a:t>Subdomain 3</a:t>
                </a:r>
              </a:p>
            </p:txBody>
          </p:sp>
          <p:cxnSp>
            <p:nvCxnSpPr>
              <p:cNvPr id="115" name="Rechte verbindingslijn met pijl 172"/>
              <p:cNvCxnSpPr/>
              <p:nvPr/>
            </p:nvCxnSpPr>
            <p:spPr>
              <a:xfrm>
                <a:off x="928800" y="2059200"/>
                <a:ext cx="0" cy="463500"/>
              </a:xfrm>
              <a:prstGeom prst="straightConnector1">
                <a:avLst/>
              </a:prstGeom>
              <a:ln w="19050">
                <a:headEnd type="none" w="lg" len="lg"/>
                <a:tailEnd type="stealth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03" name="Groep 173"/>
            <p:cNvGrpSpPr/>
            <p:nvPr/>
          </p:nvGrpSpPr>
          <p:grpSpPr>
            <a:xfrm>
              <a:off x="2289600" y="1598400"/>
              <a:ext cx="1828800" cy="2390400"/>
              <a:chOff x="0" y="0"/>
              <a:chExt cx="1828800" cy="2390400"/>
            </a:xfrm>
          </p:grpSpPr>
          <p:sp>
            <p:nvSpPr>
              <p:cNvPr id="106" name="Afgeronde rechthoek 174"/>
              <p:cNvSpPr/>
              <p:nvPr/>
            </p:nvSpPr>
            <p:spPr>
              <a:xfrm>
                <a:off x="0" y="0"/>
                <a:ext cx="1828800" cy="2390400"/>
              </a:xfrm>
              <a:prstGeom prst="roundRect">
                <a:avLst/>
              </a:prstGeom>
              <a:solidFill>
                <a:srgbClr val="92D050">
                  <a:alpha val="54000"/>
                </a:srgbClr>
              </a:solidFill>
              <a:ln>
                <a:noFill/>
              </a:ln>
              <a:effectLst>
                <a:outerShdw blurRad="50800" dist="50800" dir="3000000" algn="ctr" rotWithShape="0">
                  <a:srgbClr val="000000">
                    <a:alpha val="63000"/>
                  </a:srgbClr>
                </a:outerShdw>
                <a:softEdge rad="508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>
                  <a:spcAft>
                    <a:spcPts val="0"/>
                  </a:spcAft>
                </a:pPr>
                <a:r>
                  <a:rPr lang="en-GB" sz="1100">
                    <a:effectLst/>
                    <a:latin typeface="Arial"/>
                    <a:ea typeface="MS Mincho"/>
                    <a:cs typeface="Times New Roman"/>
                  </a:rPr>
                  <a:t>Model C</a:t>
                </a:r>
              </a:p>
            </p:txBody>
          </p:sp>
          <p:sp>
            <p:nvSpPr>
              <p:cNvPr id="107" name="Stroomdiagram: Proces 175"/>
              <p:cNvSpPr/>
              <p:nvPr/>
            </p:nvSpPr>
            <p:spPr>
              <a:xfrm>
                <a:off x="345600" y="338400"/>
                <a:ext cx="1143000" cy="677545"/>
              </a:xfrm>
              <a:prstGeom prst="flowChartProcess">
                <a:avLst/>
              </a:prstGeom>
              <a:solidFill>
                <a:schemeClr val="accent1">
                  <a:alpha val="49000"/>
                </a:schemeClr>
              </a:solidFill>
              <a:effectLst>
                <a:outerShdw dist="50800" dir="3000000" algn="ctr" rotWithShape="0">
                  <a:srgbClr val="000000">
                    <a:alpha val="90000"/>
                  </a:srgbClr>
                </a:outerShdw>
                <a:reflection endPos="0" dir="5400000" sy="-100000" algn="bl" rotWithShape="0"/>
                <a:softEdge rad="508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spcAft>
                    <a:spcPts val="0"/>
                  </a:spcAft>
                </a:pPr>
                <a:r>
                  <a:rPr lang="en-GB" sz="1100">
                    <a:effectLst/>
                    <a:latin typeface="Arial"/>
                    <a:ea typeface="MS Mincho"/>
                    <a:cs typeface="Times New Roman"/>
                  </a:rPr>
                  <a:t>Model C</a:t>
                </a:r>
              </a:p>
              <a:p>
                <a:pPr algn="ctr">
                  <a:spcAft>
                    <a:spcPts val="0"/>
                  </a:spcAft>
                </a:pPr>
                <a:r>
                  <a:rPr lang="en-GB" sz="1100">
                    <a:effectLst/>
                    <a:latin typeface="Arial"/>
                    <a:ea typeface="MS Mincho"/>
                    <a:cs typeface="Times New Roman"/>
                  </a:rPr>
                  <a:t>Subdomain 1</a:t>
                </a:r>
              </a:p>
            </p:txBody>
          </p:sp>
          <p:sp>
            <p:nvSpPr>
              <p:cNvPr id="108" name="Stroomdiagram: Proces 176"/>
              <p:cNvSpPr/>
              <p:nvPr/>
            </p:nvSpPr>
            <p:spPr>
              <a:xfrm>
                <a:off x="345600" y="1360800"/>
                <a:ext cx="1143000" cy="677545"/>
              </a:xfrm>
              <a:prstGeom prst="flowChartProcess">
                <a:avLst/>
              </a:prstGeom>
              <a:solidFill>
                <a:schemeClr val="accent1">
                  <a:alpha val="49000"/>
                </a:schemeClr>
              </a:solidFill>
              <a:effectLst>
                <a:outerShdw dist="50800" dir="3000000" algn="ctr" rotWithShape="0">
                  <a:srgbClr val="000000">
                    <a:alpha val="90000"/>
                  </a:srgbClr>
                </a:outerShdw>
                <a:reflection endPos="0" dir="5400000" sy="-100000" algn="bl" rotWithShape="0"/>
                <a:softEdge rad="508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spcAft>
                    <a:spcPts val="0"/>
                  </a:spcAft>
                </a:pPr>
                <a:r>
                  <a:rPr lang="en-GB" sz="1100">
                    <a:effectLst/>
                    <a:latin typeface="Arial"/>
                    <a:ea typeface="MS Mincho"/>
                    <a:cs typeface="Times New Roman"/>
                  </a:rPr>
                  <a:t>Model C</a:t>
                </a:r>
              </a:p>
              <a:p>
                <a:pPr algn="ctr">
                  <a:spcAft>
                    <a:spcPts val="0"/>
                  </a:spcAft>
                </a:pPr>
                <a:r>
                  <a:rPr lang="en-GB" sz="1100">
                    <a:effectLst/>
                    <a:latin typeface="Arial"/>
                    <a:ea typeface="MS Mincho"/>
                    <a:cs typeface="Times New Roman"/>
                  </a:rPr>
                  <a:t>Subdomain 2</a:t>
                </a:r>
              </a:p>
            </p:txBody>
          </p:sp>
          <p:cxnSp>
            <p:nvCxnSpPr>
              <p:cNvPr id="109" name="Rechte verbindingslijn met pijl 177"/>
              <p:cNvCxnSpPr/>
              <p:nvPr/>
            </p:nvCxnSpPr>
            <p:spPr>
              <a:xfrm>
                <a:off x="914400" y="1015200"/>
                <a:ext cx="0" cy="462915"/>
              </a:xfrm>
              <a:prstGeom prst="straightConnector1">
                <a:avLst/>
              </a:prstGeom>
              <a:ln w="19050">
                <a:headEnd type="stealth" w="lg" len="lg"/>
                <a:tailEnd type="stealth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104" name="Rechte verbindingslijn met pijl 178"/>
            <p:cNvCxnSpPr/>
            <p:nvPr/>
          </p:nvCxnSpPr>
          <p:spPr>
            <a:xfrm flipH="1">
              <a:off x="1483200" y="669600"/>
              <a:ext cx="1125000" cy="339145"/>
            </a:xfrm>
            <a:prstGeom prst="straightConnector1">
              <a:avLst/>
            </a:prstGeom>
            <a:ln w="19050">
              <a:headEnd type="none" w="lg" len="lg"/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5" name="Rechte verbindingslijn met pijl 179"/>
            <p:cNvCxnSpPr/>
            <p:nvPr/>
          </p:nvCxnSpPr>
          <p:spPr>
            <a:xfrm flipV="1">
              <a:off x="1490400" y="2268000"/>
              <a:ext cx="1146600" cy="802835"/>
            </a:xfrm>
            <a:prstGeom prst="straightConnector1">
              <a:avLst/>
            </a:prstGeom>
            <a:ln w="19050">
              <a:headEnd type="none" w="lg" len="lg"/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419490541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ext Box 13"/>
          <p:cNvSpPr txBox="1">
            <a:spLocks noChangeArrowheads="1"/>
          </p:cNvSpPr>
          <p:nvPr/>
        </p:nvSpPr>
        <p:spPr bwMode="auto">
          <a:xfrm>
            <a:off x="0" y="1844675"/>
            <a:ext cx="55086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GB" sz="2000" b="1">
                <a:latin typeface="Segoe UI Light" pitchFamily="34" charset="0"/>
              </a:rPr>
              <a:t>Key dates</a:t>
            </a:r>
            <a:endParaRPr lang="en-GB" sz="2000" b="1">
              <a:latin typeface="Tahoma" pitchFamily="34" charset="0"/>
            </a:endParaRPr>
          </a:p>
        </p:txBody>
      </p:sp>
      <p:sp>
        <p:nvSpPr>
          <p:cNvPr id="14339" name="Text Box 13"/>
          <p:cNvSpPr txBox="1">
            <a:spLocks noChangeArrowheads="1"/>
          </p:cNvSpPr>
          <p:nvPr/>
        </p:nvSpPr>
        <p:spPr bwMode="auto">
          <a:xfrm>
            <a:off x="0" y="1196975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GB" sz="2400">
                <a:latin typeface="Segoe UI Light" pitchFamily="34" charset="0"/>
              </a:rPr>
              <a:t>2014: fiftieth</a:t>
            </a:r>
            <a:r>
              <a:rPr lang="en-GB"/>
              <a:t> </a:t>
            </a:r>
            <a:r>
              <a:rPr lang="en-GB" sz="2400">
                <a:latin typeface="Segoe UI Light" pitchFamily="34" charset="0"/>
              </a:rPr>
              <a:t>years anniversary</a:t>
            </a:r>
          </a:p>
        </p:txBody>
      </p:sp>
      <p:sp>
        <p:nvSpPr>
          <p:cNvPr id="14341" name="Content Placeholder 2"/>
          <p:cNvSpPr>
            <a:spLocks noGrp="1"/>
          </p:cNvSpPr>
          <p:nvPr>
            <p:ph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GB" dirty="0" smtClean="0"/>
              <a:t>Communicating </a:t>
            </a:r>
            <a:r>
              <a:rPr lang="en-GB" dirty="0" smtClean="0"/>
              <a:t>models must </a:t>
            </a:r>
            <a:r>
              <a:rPr lang="en-GB" dirty="0" smtClean="0"/>
              <a:t>know </a:t>
            </a:r>
            <a:r>
              <a:rPr lang="en-GB" dirty="0"/>
              <a:t>the </a:t>
            </a:r>
            <a:r>
              <a:rPr lang="en-GB" dirty="0" smtClean="0"/>
              <a:t>format and meaning of the data imported/exported: </a:t>
            </a:r>
            <a:r>
              <a:rPr lang="en-GB" dirty="0" smtClean="0"/>
              <a:t>they must use the </a:t>
            </a:r>
            <a:r>
              <a:rPr lang="en-GB" dirty="0"/>
              <a:t>same "</a:t>
            </a:r>
            <a:r>
              <a:rPr lang="en-GB" dirty="0" smtClean="0"/>
              <a:t>vocabulary</a:t>
            </a:r>
            <a:r>
              <a:rPr lang="en-GB" dirty="0" smtClean="0"/>
              <a:t>”.</a:t>
            </a:r>
          </a:p>
          <a:p>
            <a:r>
              <a:rPr lang="nl-BE" dirty="0" err="1" smtClean="0"/>
              <a:t>Current</a:t>
            </a:r>
            <a:r>
              <a:rPr lang="nl-BE" dirty="0" smtClean="0"/>
              <a:t> </a:t>
            </a:r>
            <a:r>
              <a:rPr lang="nl-BE" dirty="0" err="1" smtClean="0"/>
              <a:t>SMFs</a:t>
            </a:r>
            <a:r>
              <a:rPr lang="nl-BE" dirty="0" smtClean="0"/>
              <a:t> </a:t>
            </a:r>
            <a:r>
              <a:rPr lang="nl-BE" dirty="0" err="1" smtClean="0"/>
              <a:t>use</a:t>
            </a:r>
            <a:r>
              <a:rPr lang="nl-BE" dirty="0" smtClean="0"/>
              <a:t> </a:t>
            </a:r>
            <a:r>
              <a:rPr lang="nl-BE" dirty="0" err="1" smtClean="0"/>
              <a:t>two</a:t>
            </a:r>
            <a:r>
              <a:rPr lang="nl-BE" dirty="0" smtClean="0"/>
              <a:t> approaches :</a:t>
            </a:r>
          </a:p>
          <a:p>
            <a:pPr lvl="1"/>
            <a:r>
              <a:rPr lang="nl-BE" dirty="0" smtClean="0"/>
              <a:t>A </a:t>
            </a:r>
            <a:r>
              <a:rPr lang="nl-BE" i="1" dirty="0" err="1" smtClean="0"/>
              <a:t>fast</a:t>
            </a:r>
            <a:r>
              <a:rPr lang="nl-BE" dirty="0" smtClean="0"/>
              <a:t> </a:t>
            </a:r>
            <a:r>
              <a:rPr lang="nl-BE" dirty="0" err="1" smtClean="0"/>
              <a:t>one</a:t>
            </a:r>
            <a:r>
              <a:rPr lang="nl-BE" dirty="0" smtClean="0"/>
              <a:t> : limit </a:t>
            </a:r>
            <a:r>
              <a:rPr lang="nl-BE" dirty="0" err="1" smtClean="0"/>
              <a:t>models</a:t>
            </a:r>
            <a:r>
              <a:rPr lang="nl-BE" dirty="0" smtClean="0"/>
              <a:t> </a:t>
            </a:r>
            <a:r>
              <a:rPr lang="nl-BE" dirty="0" err="1" smtClean="0"/>
              <a:t>to</a:t>
            </a:r>
            <a:r>
              <a:rPr lang="nl-BE" dirty="0" smtClean="0"/>
              <a:t> </a:t>
            </a:r>
            <a:r>
              <a:rPr lang="en-GB" dirty="0" smtClean="0"/>
              <a:t>data structure </a:t>
            </a:r>
            <a:r>
              <a:rPr lang="en-GB" dirty="0"/>
              <a:t>predefined </a:t>
            </a:r>
            <a:r>
              <a:rPr lang="en-GB" dirty="0" smtClean="0"/>
              <a:t>by the SMF.</a:t>
            </a:r>
          </a:p>
          <a:p>
            <a:pPr lvl="2"/>
            <a:r>
              <a:rPr lang="en-GB" dirty="0" smtClean="0"/>
              <a:t>E.g. ESMF </a:t>
            </a:r>
            <a:r>
              <a:rPr lang="en-GB" dirty="0"/>
              <a:t>offers </a:t>
            </a:r>
            <a:r>
              <a:rPr lang="en-GB" dirty="0" smtClean="0"/>
              <a:t>mesh </a:t>
            </a:r>
            <a:r>
              <a:rPr lang="en-GB" dirty="0"/>
              <a:t>data </a:t>
            </a:r>
            <a:r>
              <a:rPr lang="en-GB" dirty="0" smtClean="0"/>
              <a:t>structures + mesh libraries</a:t>
            </a:r>
          </a:p>
          <a:p>
            <a:pPr lvl="1"/>
            <a:r>
              <a:rPr lang="en-GB" dirty="0" smtClean="0"/>
              <a:t>A </a:t>
            </a:r>
            <a:r>
              <a:rPr lang="en-GB" i="1" dirty="0" smtClean="0"/>
              <a:t>general</a:t>
            </a:r>
            <a:r>
              <a:rPr lang="en-GB" dirty="0" smtClean="0"/>
              <a:t> one : to allow any kind of data structure to be exchanged, the SMF must offer a tool to describe the data structure + a dictionary to describe the metadata</a:t>
            </a:r>
          </a:p>
          <a:p>
            <a:pPr lvl="2"/>
            <a:r>
              <a:rPr lang="en-GB" dirty="0" smtClean="0"/>
              <a:t>E.g. HLA </a:t>
            </a:r>
            <a:r>
              <a:rPr lang="en-GB" dirty="0" smtClean="0"/>
              <a:t>uses </a:t>
            </a:r>
            <a:r>
              <a:rPr lang="en-GB" dirty="0"/>
              <a:t>an object-oriented </a:t>
            </a:r>
            <a:r>
              <a:rPr lang="en-GB" dirty="0" smtClean="0"/>
              <a:t>data description</a:t>
            </a:r>
          </a:p>
          <a:p>
            <a:pPr lvl="2"/>
            <a:r>
              <a:rPr lang="en-GB" dirty="0" smtClean="0"/>
              <a:t>E.g. </a:t>
            </a:r>
            <a:r>
              <a:rPr lang="en-GB" dirty="0" err="1" smtClean="0"/>
              <a:t>VOTable</a:t>
            </a:r>
            <a:r>
              <a:rPr lang="en-GB" dirty="0" smtClean="0"/>
              <a:t> is a format based on XML, representing </a:t>
            </a:r>
            <a:r>
              <a:rPr lang="en-GB" dirty="0"/>
              <a:t>data as a set of </a:t>
            </a:r>
            <a:r>
              <a:rPr lang="en-GB" dirty="0" smtClean="0"/>
              <a:t>tables, with big-data </a:t>
            </a:r>
            <a:r>
              <a:rPr lang="en-GB" dirty="0"/>
              <a:t>and grid </a:t>
            </a:r>
            <a:r>
              <a:rPr lang="en-GB" dirty="0" smtClean="0"/>
              <a:t>computing features</a:t>
            </a:r>
            <a:endParaRPr lang="en-GB" dirty="0" smtClean="0"/>
          </a:p>
          <a:p>
            <a:r>
              <a:rPr lang="en-GB" dirty="0">
                <a:solidFill>
                  <a:srgbClr val="FF0000"/>
                </a:solidFill>
              </a:rPr>
              <a:t>The </a:t>
            </a:r>
            <a:r>
              <a:rPr lang="nl-BE" dirty="0" err="1">
                <a:solidFill>
                  <a:srgbClr val="FF0000"/>
                </a:solidFill>
              </a:rPr>
              <a:t>modeller</a:t>
            </a:r>
            <a:r>
              <a:rPr lang="nl-BE" dirty="0">
                <a:solidFill>
                  <a:srgbClr val="FF0000"/>
                </a:solidFill>
              </a:rPr>
              <a:t> </a:t>
            </a:r>
            <a:r>
              <a:rPr lang="nl-BE" dirty="0" err="1">
                <a:solidFill>
                  <a:srgbClr val="FF0000"/>
                </a:solidFill>
              </a:rPr>
              <a:t>should</a:t>
            </a:r>
            <a:r>
              <a:rPr lang="nl-BE" dirty="0">
                <a:solidFill>
                  <a:srgbClr val="FF0000"/>
                </a:solidFill>
              </a:rPr>
              <a:t> </a:t>
            </a:r>
            <a:endParaRPr lang="nl-BE" dirty="0" smtClean="0">
              <a:solidFill>
                <a:srgbClr val="FF0000"/>
              </a:solidFill>
            </a:endParaRPr>
          </a:p>
          <a:p>
            <a:pPr lvl="1"/>
            <a:r>
              <a:rPr lang="nl-BE" dirty="0" err="1" smtClean="0">
                <a:solidFill>
                  <a:srgbClr val="FF0000"/>
                </a:solidFill>
              </a:rPr>
              <a:t>provide</a:t>
            </a:r>
            <a:r>
              <a:rPr lang="nl-BE" dirty="0" smtClean="0">
                <a:solidFill>
                  <a:srgbClr val="FF0000"/>
                </a:solidFill>
              </a:rPr>
              <a:t> </a:t>
            </a:r>
            <a:r>
              <a:rPr lang="nl-BE" dirty="0">
                <a:solidFill>
                  <a:srgbClr val="FF0000"/>
                </a:solidFill>
              </a:rPr>
              <a:t>a </a:t>
            </a:r>
            <a:r>
              <a:rPr lang="nl-BE" dirty="0" err="1">
                <a:solidFill>
                  <a:srgbClr val="FF0000"/>
                </a:solidFill>
              </a:rPr>
              <a:t>description</a:t>
            </a:r>
            <a:r>
              <a:rPr lang="nl-BE" dirty="0">
                <a:solidFill>
                  <a:srgbClr val="FF0000"/>
                </a:solidFill>
              </a:rPr>
              <a:t> of the format </a:t>
            </a:r>
            <a:r>
              <a:rPr lang="nl-BE" dirty="0" err="1">
                <a:solidFill>
                  <a:srgbClr val="FF0000"/>
                </a:solidFill>
              </a:rPr>
              <a:t>and</a:t>
            </a:r>
            <a:r>
              <a:rPr lang="nl-BE" dirty="0">
                <a:solidFill>
                  <a:srgbClr val="FF0000"/>
                </a:solidFill>
              </a:rPr>
              <a:t> </a:t>
            </a:r>
            <a:r>
              <a:rPr lang="nl-BE" dirty="0" err="1" smtClean="0">
                <a:solidFill>
                  <a:srgbClr val="FF0000"/>
                </a:solidFill>
              </a:rPr>
              <a:t>meaning</a:t>
            </a:r>
            <a:r>
              <a:rPr lang="nl-BE" dirty="0" smtClean="0">
                <a:solidFill>
                  <a:srgbClr val="FF0000"/>
                </a:solidFill>
              </a:rPr>
              <a:t> </a:t>
            </a:r>
            <a:r>
              <a:rPr lang="nl-BE" dirty="0">
                <a:solidFill>
                  <a:srgbClr val="FF0000"/>
                </a:solidFill>
              </a:rPr>
              <a:t>of </a:t>
            </a:r>
            <a:r>
              <a:rPr lang="nl-BE" dirty="0" smtClean="0">
                <a:solidFill>
                  <a:srgbClr val="FF0000"/>
                </a:solidFill>
              </a:rPr>
              <a:t>the data.</a:t>
            </a:r>
          </a:p>
          <a:p>
            <a:pPr lvl="1"/>
            <a:r>
              <a:rPr lang="nl-BE" dirty="0" err="1" smtClean="0">
                <a:solidFill>
                  <a:srgbClr val="FF0000"/>
                </a:solidFill>
              </a:rPr>
              <a:t>use</a:t>
            </a:r>
            <a:r>
              <a:rPr lang="nl-BE" dirty="0" smtClean="0">
                <a:solidFill>
                  <a:srgbClr val="FF0000"/>
                </a:solidFill>
              </a:rPr>
              <a:t> </a:t>
            </a:r>
            <a:r>
              <a:rPr lang="nl-BE" dirty="0">
                <a:solidFill>
                  <a:srgbClr val="FF0000"/>
                </a:solidFill>
              </a:rPr>
              <a:t>the MCI </a:t>
            </a:r>
            <a:r>
              <a:rPr lang="nl-BE" dirty="0" err="1">
                <a:solidFill>
                  <a:srgbClr val="FF0000"/>
                </a:solidFill>
              </a:rPr>
              <a:t>to</a:t>
            </a:r>
            <a:r>
              <a:rPr lang="nl-BE" dirty="0">
                <a:solidFill>
                  <a:srgbClr val="FF0000"/>
                </a:solidFill>
              </a:rPr>
              <a:t> </a:t>
            </a:r>
            <a:r>
              <a:rPr lang="nl-BE" dirty="0" err="1" smtClean="0">
                <a:solidFill>
                  <a:srgbClr val="FF0000"/>
                </a:solidFill>
              </a:rPr>
              <a:t>perform</a:t>
            </a:r>
            <a:r>
              <a:rPr lang="nl-BE" dirty="0" smtClean="0">
                <a:solidFill>
                  <a:srgbClr val="FF0000"/>
                </a:solidFill>
              </a:rPr>
              <a:t> </a:t>
            </a:r>
            <a:r>
              <a:rPr lang="nl-BE" dirty="0" err="1">
                <a:solidFill>
                  <a:srgbClr val="FF0000"/>
                </a:solidFill>
              </a:rPr>
              <a:t>all</a:t>
            </a:r>
            <a:r>
              <a:rPr lang="nl-BE" dirty="0">
                <a:solidFill>
                  <a:srgbClr val="FF0000"/>
                </a:solidFill>
              </a:rPr>
              <a:t> </a:t>
            </a:r>
            <a:r>
              <a:rPr lang="nl-BE" dirty="0" smtClean="0">
                <a:solidFill>
                  <a:srgbClr val="FF0000"/>
                </a:solidFill>
              </a:rPr>
              <a:t>import/export </a:t>
            </a:r>
            <a:r>
              <a:rPr lang="nl-BE" dirty="0">
                <a:solidFill>
                  <a:srgbClr val="FF0000"/>
                </a:solidFill>
              </a:rPr>
              <a:t>operations.</a:t>
            </a:r>
          </a:p>
          <a:p>
            <a:pPr lvl="2"/>
            <a:endParaRPr lang="en-GB" dirty="0"/>
          </a:p>
        </p:txBody>
      </p:sp>
      <p:sp>
        <p:nvSpPr>
          <p:cNvPr id="14340" name="Title 1"/>
          <p:cNvSpPr>
            <a:spLocks noGrp="1"/>
          </p:cNvSpPr>
          <p:nvPr>
            <p:ph type="title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nl-BE" dirty="0" err="1" smtClean="0"/>
              <a:t>Sharing</a:t>
            </a:r>
            <a:r>
              <a:rPr lang="nl-BE" dirty="0" smtClean="0"/>
              <a:t> data </a:t>
            </a:r>
            <a:r>
              <a:rPr lang="nl-BE" dirty="0" err="1" smtClean="0"/>
              <a:t>between</a:t>
            </a:r>
            <a:r>
              <a:rPr lang="nl-BE" dirty="0" smtClean="0"/>
              <a:t> models</a:t>
            </a:r>
            <a:endParaRPr lang="en-GB" dirty="0" smtClean="0"/>
          </a:p>
        </p:txBody>
      </p:sp>
    </p:spTree>
    <p:extLst>
      <p:ext uri="{BB962C8B-B14F-4D97-AF65-F5344CB8AC3E}">
        <p14:creationId xmlns:p14="http://schemas.microsoft.com/office/powerpoint/2010/main" val="177814515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The SMF should facilitate writing data descriptions</a:t>
            </a:r>
            <a:endParaRPr lang="en-GB" dirty="0" smtClean="0"/>
          </a:p>
          <a:p>
            <a:pPr lvl="1"/>
            <a:r>
              <a:rPr lang="en-GB" dirty="0"/>
              <a:t>b</a:t>
            </a:r>
            <a:r>
              <a:rPr lang="en-GB" dirty="0" smtClean="0"/>
              <a:t>y offering </a:t>
            </a:r>
            <a:r>
              <a:rPr lang="en-GB" dirty="0">
                <a:solidFill>
                  <a:srgbClr val="00B050"/>
                </a:solidFill>
              </a:rPr>
              <a:t>assistance </a:t>
            </a:r>
            <a:r>
              <a:rPr lang="en-GB" dirty="0" smtClean="0">
                <a:solidFill>
                  <a:srgbClr val="00B050"/>
                </a:solidFill>
              </a:rPr>
              <a:t>in writing standardized data descriptions</a:t>
            </a:r>
            <a:r>
              <a:rPr lang="en-GB" dirty="0" smtClean="0"/>
              <a:t>. </a:t>
            </a:r>
          </a:p>
          <a:p>
            <a:pPr lvl="2"/>
            <a:r>
              <a:rPr lang="en-GB" dirty="0"/>
              <a:t>“Federation development and execution process” (FEDEP, IEEE 1526.3-2003, IEEE 1730-2010 standard), defined in HLA terminology, but generally applicable.</a:t>
            </a:r>
          </a:p>
          <a:p>
            <a:pPr lvl="1"/>
            <a:r>
              <a:rPr lang="en-GB" dirty="0" smtClean="0">
                <a:solidFill>
                  <a:srgbClr val="00B050"/>
                </a:solidFill>
              </a:rPr>
              <a:t>b</a:t>
            </a:r>
            <a:r>
              <a:rPr lang="en-GB" dirty="0" smtClean="0">
                <a:solidFill>
                  <a:srgbClr val="00B050"/>
                </a:solidFill>
              </a:rPr>
              <a:t>y giving the modeller a </a:t>
            </a:r>
            <a:r>
              <a:rPr lang="en-GB" dirty="0" smtClean="0">
                <a:solidFill>
                  <a:srgbClr val="00B050"/>
                </a:solidFill>
              </a:rPr>
              <a:t>broad set </a:t>
            </a:r>
            <a:r>
              <a:rPr lang="en-GB" dirty="0">
                <a:solidFill>
                  <a:srgbClr val="00B050"/>
                </a:solidFill>
              </a:rPr>
              <a:t>of standard data representations </a:t>
            </a:r>
            <a:r>
              <a:rPr lang="en-GB" dirty="0"/>
              <a:t>to/from which each model </a:t>
            </a:r>
            <a:r>
              <a:rPr lang="en-GB" dirty="0" smtClean="0"/>
              <a:t>should </a:t>
            </a:r>
            <a:r>
              <a:rPr lang="en-GB" dirty="0"/>
              <a:t>convert </a:t>
            </a:r>
            <a:r>
              <a:rPr lang="en-GB" dirty="0" smtClean="0"/>
              <a:t>its shared </a:t>
            </a:r>
            <a:r>
              <a:rPr lang="en-GB" dirty="0"/>
              <a:t>data</a:t>
            </a:r>
            <a:r>
              <a:rPr lang="en-GB" dirty="0" smtClean="0"/>
              <a:t>.</a:t>
            </a:r>
          </a:p>
          <a:p>
            <a:pPr lvl="1"/>
            <a:endParaRPr lang="nl-BE" dirty="0"/>
          </a:p>
          <a:p>
            <a:r>
              <a:rPr lang="en-GB" dirty="0" smtClean="0"/>
              <a:t>Metadata can, e.g., use the </a:t>
            </a:r>
            <a:r>
              <a:rPr lang="en-GB" dirty="0"/>
              <a:t>SPASE Data Model to describe </a:t>
            </a:r>
            <a:r>
              <a:rPr lang="en-GB" dirty="0" smtClean="0"/>
              <a:t>data </a:t>
            </a:r>
            <a:endParaRPr lang="en-GB" dirty="0"/>
          </a:p>
          <a:p>
            <a:pPr lvl="1"/>
            <a:r>
              <a:rPr lang="en-GB" dirty="0"/>
              <a:t>access to resource descriptions stored in web registries of products, so as to query them to retrieve the data a user needs. </a:t>
            </a:r>
          </a:p>
          <a:p>
            <a:pPr lvl="1"/>
            <a:r>
              <a:rPr lang="en-GB" dirty="0" smtClean="0"/>
              <a:t>Interoperability with Virtual Observatories. </a:t>
            </a:r>
            <a:endParaRPr lang="en-GB" dirty="0" smtClean="0"/>
          </a:p>
          <a:p>
            <a:pPr lvl="1"/>
            <a:endParaRPr lang="en-GB" dirty="0" smtClean="0"/>
          </a:p>
          <a:p>
            <a:endParaRPr lang="en-GB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err="1" smtClean="0"/>
              <a:t>Writing</a:t>
            </a:r>
            <a:r>
              <a:rPr lang="nl-BE" dirty="0" smtClean="0"/>
              <a:t> data </a:t>
            </a:r>
            <a:r>
              <a:rPr lang="nl-BE" dirty="0" err="1" smtClean="0"/>
              <a:t>descriptions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4225820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ext Box 13"/>
          <p:cNvSpPr txBox="1">
            <a:spLocks noChangeArrowheads="1"/>
          </p:cNvSpPr>
          <p:nvPr/>
        </p:nvSpPr>
        <p:spPr bwMode="auto">
          <a:xfrm>
            <a:off x="0" y="1844675"/>
            <a:ext cx="55086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GB" sz="2000" b="1">
                <a:latin typeface="Segoe UI Light" pitchFamily="34" charset="0"/>
              </a:rPr>
              <a:t>Key dates</a:t>
            </a:r>
            <a:endParaRPr lang="en-GB" sz="2000" b="1">
              <a:latin typeface="Tahoma" pitchFamily="34" charset="0"/>
            </a:endParaRPr>
          </a:p>
        </p:txBody>
      </p:sp>
      <p:sp>
        <p:nvSpPr>
          <p:cNvPr id="14339" name="Text Box 13"/>
          <p:cNvSpPr txBox="1">
            <a:spLocks noChangeArrowheads="1"/>
          </p:cNvSpPr>
          <p:nvPr/>
        </p:nvSpPr>
        <p:spPr bwMode="auto">
          <a:xfrm>
            <a:off x="0" y="1196975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GB" sz="2400">
                <a:latin typeface="Segoe UI Light" pitchFamily="34" charset="0"/>
              </a:rPr>
              <a:t>2014: fiftieth</a:t>
            </a:r>
            <a:r>
              <a:rPr lang="en-GB"/>
              <a:t> </a:t>
            </a:r>
            <a:r>
              <a:rPr lang="en-GB" sz="2400">
                <a:latin typeface="Segoe UI Light" pitchFamily="34" charset="0"/>
              </a:rPr>
              <a:t>years anniversary</a:t>
            </a:r>
          </a:p>
        </p:txBody>
      </p:sp>
      <p:sp>
        <p:nvSpPr>
          <p:cNvPr id="14341" name="Content Placeholder 2"/>
          <p:cNvSpPr>
            <a:spLocks noGrp="1"/>
          </p:cNvSpPr>
          <p:nvPr>
            <p:ph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GB" dirty="0" smtClean="0"/>
              <a:t>The </a:t>
            </a:r>
            <a:r>
              <a:rPr lang="en-GB" dirty="0"/>
              <a:t>data </a:t>
            </a:r>
            <a:r>
              <a:rPr lang="en-GB" dirty="0" smtClean="0"/>
              <a:t>exchange format and its meaning in practice always need to be well-documented. </a:t>
            </a:r>
            <a:r>
              <a:rPr lang="en-GB" dirty="0" smtClean="0">
                <a:solidFill>
                  <a:srgbClr val="00B050"/>
                </a:solidFill>
              </a:rPr>
              <a:t>The MCI-imposed format description therefore does not really </a:t>
            </a:r>
            <a:r>
              <a:rPr lang="en-GB" dirty="0" smtClean="0">
                <a:solidFill>
                  <a:srgbClr val="00B050"/>
                </a:solidFill>
              </a:rPr>
              <a:t>constitute extra work </a:t>
            </a:r>
            <a:r>
              <a:rPr lang="en-GB" dirty="0" smtClean="0"/>
              <a:t>(at least not for a new model; it may be some work for porting an existing model).</a:t>
            </a:r>
          </a:p>
          <a:p>
            <a:endParaRPr lang="en-GB" dirty="0" smtClean="0"/>
          </a:p>
          <a:p>
            <a:r>
              <a:rPr lang="en-GB" dirty="0" smtClean="0"/>
              <a:t>In </a:t>
            </a:r>
            <a:r>
              <a:rPr lang="en-GB" dirty="0"/>
              <a:t>some cases, </a:t>
            </a:r>
            <a:r>
              <a:rPr lang="en-GB" dirty="0" smtClean="0">
                <a:solidFill>
                  <a:srgbClr val="00B050"/>
                </a:solidFill>
              </a:rPr>
              <a:t>the </a:t>
            </a:r>
            <a:r>
              <a:rPr lang="en-GB" dirty="0" smtClean="0">
                <a:solidFill>
                  <a:srgbClr val="00B050"/>
                </a:solidFill>
              </a:rPr>
              <a:t>modeller can benefit from functionality </a:t>
            </a:r>
            <a:r>
              <a:rPr lang="en-GB" dirty="0" smtClean="0">
                <a:solidFill>
                  <a:srgbClr val="00B050"/>
                </a:solidFill>
              </a:rPr>
              <a:t>in </a:t>
            </a:r>
            <a:r>
              <a:rPr lang="en-GB" dirty="0">
                <a:solidFill>
                  <a:srgbClr val="00B050"/>
                </a:solidFill>
              </a:rPr>
              <a:t>the </a:t>
            </a:r>
            <a:r>
              <a:rPr lang="en-GB" dirty="0" smtClean="0">
                <a:solidFill>
                  <a:srgbClr val="00B050"/>
                </a:solidFill>
              </a:rPr>
              <a:t>MCI and LOC</a:t>
            </a:r>
            <a:r>
              <a:rPr lang="en-GB" dirty="0" smtClean="0"/>
              <a:t>, e.g. interpolation in block-structured meshes</a:t>
            </a:r>
            <a:r>
              <a:rPr lang="en-GB" dirty="0" smtClean="0"/>
              <a:t>.</a:t>
            </a:r>
          </a:p>
          <a:p>
            <a:endParaRPr lang="en-GB" dirty="0" smtClean="0"/>
          </a:p>
          <a:p>
            <a:r>
              <a:rPr lang="en-GB" dirty="0" smtClean="0"/>
              <a:t>A </a:t>
            </a:r>
            <a:r>
              <a:rPr lang="en-GB" dirty="0" smtClean="0">
                <a:solidFill>
                  <a:srgbClr val="00B050"/>
                </a:solidFill>
              </a:rPr>
              <a:t>combined approach limiting the effort </a:t>
            </a:r>
            <a:r>
              <a:rPr lang="en-GB" dirty="0" smtClean="0"/>
              <a:t>is possible :</a:t>
            </a:r>
            <a:endParaRPr lang="en-GB" dirty="0"/>
          </a:p>
          <a:p>
            <a:pPr lvl="1"/>
            <a:r>
              <a:rPr lang="en-GB" dirty="0"/>
              <a:t>For new models, use MCI for </a:t>
            </a:r>
            <a:r>
              <a:rPr lang="en-GB" dirty="0" smtClean="0"/>
              <a:t>all communication. </a:t>
            </a:r>
            <a:endParaRPr lang="en-GB" dirty="0"/>
          </a:p>
          <a:p>
            <a:pPr lvl="1"/>
            <a:r>
              <a:rPr lang="en-GB" dirty="0"/>
              <a:t>For rapid inclusion of an existing model, continue with </a:t>
            </a:r>
            <a:r>
              <a:rPr lang="en-GB" dirty="0" smtClean="0"/>
              <a:t>existing internal </a:t>
            </a:r>
            <a:r>
              <a:rPr lang="en-GB" dirty="0"/>
              <a:t>communication structure, and use MCI only for the data exchange with other models.</a:t>
            </a:r>
          </a:p>
          <a:p>
            <a:endParaRPr lang="en-GB" dirty="0"/>
          </a:p>
        </p:txBody>
      </p:sp>
      <p:sp>
        <p:nvSpPr>
          <p:cNvPr id="14340" name="Title 1"/>
          <p:cNvSpPr>
            <a:spLocks noGrp="1"/>
          </p:cNvSpPr>
          <p:nvPr>
            <p:ph type="title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nl-BE" dirty="0" err="1" smtClean="0"/>
              <a:t>Coupling</a:t>
            </a:r>
            <a:endParaRPr lang="en-GB" dirty="0" smtClean="0"/>
          </a:p>
        </p:txBody>
      </p:sp>
    </p:spTree>
    <p:extLst>
      <p:ext uri="{BB962C8B-B14F-4D97-AF65-F5344CB8AC3E}">
        <p14:creationId xmlns:p14="http://schemas.microsoft.com/office/powerpoint/2010/main" val="314367457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The </a:t>
            </a:r>
            <a:r>
              <a:rPr lang="en-GB" dirty="0" smtClean="0"/>
              <a:t>MCI </a:t>
            </a:r>
            <a:r>
              <a:rPr lang="en-GB" dirty="0" smtClean="0"/>
              <a:t>must </a:t>
            </a:r>
            <a:r>
              <a:rPr lang="en-GB" dirty="0"/>
              <a:t>provide an open </a:t>
            </a:r>
            <a:r>
              <a:rPr lang="en-GB" dirty="0" smtClean="0"/>
              <a:t>mechanism to include future models and their data structures. </a:t>
            </a:r>
            <a:endParaRPr lang="en-GB" dirty="0"/>
          </a:p>
          <a:p>
            <a:r>
              <a:rPr lang="en-GB" dirty="0" smtClean="0"/>
              <a:t>To allow communication, there must be couplers that translate the data between different formats and meanings.</a:t>
            </a:r>
          </a:p>
          <a:p>
            <a:r>
              <a:rPr lang="en-GB" dirty="0" smtClean="0"/>
              <a:t>This determines </a:t>
            </a:r>
            <a:r>
              <a:rPr lang="en-GB" dirty="0" smtClean="0"/>
              <a:t>what </a:t>
            </a:r>
            <a:r>
              <a:rPr lang="en-GB" dirty="0"/>
              <a:t>attributes </a:t>
            </a:r>
            <a:r>
              <a:rPr lang="en-GB" dirty="0" smtClean="0"/>
              <a:t>must be associated </a:t>
            </a:r>
            <a:r>
              <a:rPr lang="en-GB" dirty="0"/>
              <a:t>with </a:t>
            </a:r>
            <a:r>
              <a:rPr lang="en-GB" dirty="0" smtClean="0"/>
              <a:t>data</a:t>
            </a:r>
            <a:r>
              <a:rPr lang="en-GB" dirty="0"/>
              <a:t>. </a:t>
            </a:r>
            <a:endParaRPr lang="en-GB" dirty="0" smtClean="0"/>
          </a:p>
          <a:p>
            <a:pPr lvl="1"/>
            <a:r>
              <a:rPr lang="en-GB" dirty="0" smtClean="0"/>
              <a:t>Attribute = “units”</a:t>
            </a:r>
          </a:p>
          <a:p>
            <a:pPr lvl="1"/>
            <a:r>
              <a:rPr lang="en-GB" dirty="0" smtClean="0"/>
              <a:t>Coupler = “unit conversion”</a:t>
            </a:r>
          </a:p>
          <a:p>
            <a:r>
              <a:rPr lang="en-GB" dirty="0">
                <a:solidFill>
                  <a:srgbClr val="00B050"/>
                </a:solidFill>
              </a:rPr>
              <a:t>The modeller will </a:t>
            </a:r>
            <a:r>
              <a:rPr lang="en-GB" dirty="0" smtClean="0">
                <a:solidFill>
                  <a:srgbClr val="00B050"/>
                </a:solidFill>
              </a:rPr>
              <a:t>benefit from building in </a:t>
            </a:r>
            <a:r>
              <a:rPr lang="en-GB" dirty="0" smtClean="0">
                <a:solidFill>
                  <a:srgbClr val="00B050"/>
                </a:solidFill>
              </a:rPr>
              <a:t>as much functionality </a:t>
            </a:r>
            <a:r>
              <a:rPr lang="en-GB" dirty="0">
                <a:solidFill>
                  <a:srgbClr val="00B050"/>
                </a:solidFill>
              </a:rPr>
              <a:t>into the </a:t>
            </a:r>
            <a:r>
              <a:rPr lang="en-GB" dirty="0" smtClean="0">
                <a:solidFill>
                  <a:srgbClr val="00B050"/>
                </a:solidFill>
              </a:rPr>
              <a:t>LOC </a:t>
            </a:r>
            <a:r>
              <a:rPr lang="en-GB" dirty="0" smtClean="0">
                <a:solidFill>
                  <a:srgbClr val="00B050"/>
                </a:solidFill>
              </a:rPr>
              <a:t>as possible</a:t>
            </a:r>
            <a:r>
              <a:rPr lang="en-GB" dirty="0" smtClean="0"/>
              <a:t>. This promotes </a:t>
            </a:r>
            <a:r>
              <a:rPr lang="en-GB" dirty="0"/>
              <a:t>code </a:t>
            </a:r>
            <a:r>
              <a:rPr lang="en-GB" dirty="0" smtClean="0"/>
              <a:t>reuse; LOC routines can </a:t>
            </a:r>
            <a:r>
              <a:rPr lang="en-GB" dirty="0"/>
              <a:t>be optimized once and for all</a:t>
            </a:r>
            <a:r>
              <a:rPr lang="en-GB" dirty="0" smtClean="0"/>
              <a:t>. </a:t>
            </a:r>
            <a:endParaRPr lang="en-GB" dirty="0"/>
          </a:p>
          <a:p>
            <a:endParaRPr lang="en-GB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Model </a:t>
            </a:r>
            <a:r>
              <a:rPr lang="en-GB" dirty="0" smtClean="0"/>
              <a:t>couplers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4554045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10681</TotalTime>
  <Words>2337</Words>
  <Application>Microsoft Office PowerPoint</Application>
  <PresentationFormat>On-screen Show (4:3)</PresentationFormat>
  <Paragraphs>253</Paragraphs>
  <Slides>25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7" baseType="lpstr">
      <vt:lpstr>Default Design</vt:lpstr>
      <vt:lpstr>Image</vt:lpstr>
      <vt:lpstr>Why would a modeller take the trouble to comply with a shared modelling framework?</vt:lpstr>
      <vt:lpstr>Introduction</vt:lpstr>
      <vt:lpstr>SMF components</vt:lpstr>
      <vt:lpstr>PowerPoint Presentation</vt:lpstr>
      <vt:lpstr>Coupling data and models</vt:lpstr>
      <vt:lpstr>Sharing data between models</vt:lpstr>
      <vt:lpstr>Writing data descriptions</vt:lpstr>
      <vt:lpstr>Coupling</vt:lpstr>
      <vt:lpstr>Model couplers</vt:lpstr>
      <vt:lpstr>Coupling operations</vt:lpstr>
      <vt:lpstr>Direct or indirect coupling</vt:lpstr>
      <vt:lpstr>Configuration</vt:lpstr>
      <vt:lpstr>Promoting modularity</vt:lpstr>
      <vt:lpstr>Modelling uncertainty</vt:lpstr>
      <vt:lpstr>Model availability</vt:lpstr>
      <vt:lpstr>Platforms</vt:lpstr>
      <vt:lpstr>Centralized or distributed system?</vt:lpstr>
      <vt:lpstr>SMF performance</vt:lpstr>
      <vt:lpstr>Debugging and performance</vt:lpstr>
      <vt:lpstr>Usage statistics</vt:lpstr>
      <vt:lpstr>Forecasting quality</vt:lpstr>
      <vt:lpstr>Dealing with uncertainty </vt:lpstr>
      <vt:lpstr>Visualization &amp; post-processing</vt:lpstr>
      <vt:lpstr>Conclusions</vt:lpstr>
      <vt:lpstr>PowerPoint Presentation</vt:lpstr>
    </vt:vector>
  </TitlesOfParts>
  <Company>B.usoc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stephief</dc:creator>
  <cp:lastModifiedBy>johandk</cp:lastModifiedBy>
  <cp:revision>275</cp:revision>
  <cp:lastPrinted>2012-09-10T06:50:05Z</cp:lastPrinted>
  <dcterms:created xsi:type="dcterms:W3CDTF">2006-01-12T10:53:51Z</dcterms:created>
  <dcterms:modified xsi:type="dcterms:W3CDTF">2013-11-19T14:43:20Z</dcterms:modified>
</cp:coreProperties>
</file>