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0"/>
  </p:notesMasterIdLst>
  <p:sldIdLst>
    <p:sldId id="256" r:id="rId2"/>
    <p:sldId id="448" r:id="rId3"/>
    <p:sldId id="451" r:id="rId4"/>
    <p:sldId id="449" r:id="rId5"/>
    <p:sldId id="452" r:id="rId6"/>
    <p:sldId id="453" r:id="rId7"/>
    <p:sldId id="258" r:id="rId8"/>
    <p:sldId id="432" r:id="rId9"/>
    <p:sldId id="438" r:id="rId10"/>
    <p:sldId id="436" r:id="rId11"/>
    <p:sldId id="456" r:id="rId12"/>
    <p:sldId id="457" r:id="rId13"/>
    <p:sldId id="458" r:id="rId14"/>
    <p:sldId id="482" r:id="rId15"/>
    <p:sldId id="489" r:id="rId16"/>
    <p:sldId id="490" r:id="rId17"/>
    <p:sldId id="491" r:id="rId18"/>
    <p:sldId id="483" r:id="rId19"/>
    <p:sldId id="476" r:id="rId20"/>
    <p:sldId id="493" r:id="rId21"/>
    <p:sldId id="492" r:id="rId22"/>
    <p:sldId id="472" r:id="rId23"/>
    <p:sldId id="473" r:id="rId24"/>
    <p:sldId id="467" r:id="rId25"/>
    <p:sldId id="486" r:id="rId26"/>
    <p:sldId id="474" r:id="rId27"/>
    <p:sldId id="335" r:id="rId28"/>
    <p:sldId id="344" r:id="rId29"/>
  </p:sldIdLst>
  <p:sldSz cx="9906000" cy="6858000" type="A4"/>
  <p:notesSz cx="31380113" cy="51206400"/>
  <p:defaultTextStyle>
    <a:defPPr>
      <a:defRPr lang="en-US"/>
    </a:defPPr>
    <a:lvl1pPr algn="l" rtl="0" fontAlgn="base">
      <a:spcBef>
        <a:spcPct val="20000"/>
      </a:spcBef>
      <a:spcAft>
        <a:spcPct val="0"/>
      </a:spcAft>
      <a:buChar char="•"/>
      <a:defRPr sz="2000" kern="1200">
        <a:solidFill>
          <a:srgbClr val="0D0070"/>
        </a:solidFill>
        <a:latin typeface="Courier New" pitchFamily="49" charset="0"/>
        <a:ea typeface="+mn-ea"/>
        <a:cs typeface="+mn-cs"/>
      </a:defRPr>
    </a:lvl1pPr>
    <a:lvl2pPr marL="457200" algn="l" rtl="0" fontAlgn="base">
      <a:spcBef>
        <a:spcPct val="20000"/>
      </a:spcBef>
      <a:spcAft>
        <a:spcPct val="0"/>
      </a:spcAft>
      <a:buChar char="•"/>
      <a:defRPr sz="2000" kern="1200">
        <a:solidFill>
          <a:srgbClr val="0D0070"/>
        </a:solidFill>
        <a:latin typeface="Courier New" pitchFamily="49" charset="0"/>
        <a:ea typeface="+mn-ea"/>
        <a:cs typeface="+mn-cs"/>
      </a:defRPr>
    </a:lvl2pPr>
    <a:lvl3pPr marL="914400" algn="l" rtl="0" fontAlgn="base">
      <a:spcBef>
        <a:spcPct val="20000"/>
      </a:spcBef>
      <a:spcAft>
        <a:spcPct val="0"/>
      </a:spcAft>
      <a:buChar char="•"/>
      <a:defRPr sz="2000" kern="1200">
        <a:solidFill>
          <a:srgbClr val="0D0070"/>
        </a:solidFill>
        <a:latin typeface="Courier New" pitchFamily="49" charset="0"/>
        <a:ea typeface="+mn-ea"/>
        <a:cs typeface="+mn-cs"/>
      </a:defRPr>
    </a:lvl3pPr>
    <a:lvl4pPr marL="1371600" algn="l" rtl="0" fontAlgn="base">
      <a:spcBef>
        <a:spcPct val="20000"/>
      </a:spcBef>
      <a:spcAft>
        <a:spcPct val="0"/>
      </a:spcAft>
      <a:buChar char="•"/>
      <a:defRPr sz="2000" kern="1200">
        <a:solidFill>
          <a:srgbClr val="0D0070"/>
        </a:solidFill>
        <a:latin typeface="Courier New" pitchFamily="49" charset="0"/>
        <a:ea typeface="+mn-ea"/>
        <a:cs typeface="+mn-cs"/>
      </a:defRPr>
    </a:lvl4pPr>
    <a:lvl5pPr marL="1828800" algn="l" rtl="0" fontAlgn="base">
      <a:spcBef>
        <a:spcPct val="20000"/>
      </a:spcBef>
      <a:spcAft>
        <a:spcPct val="0"/>
      </a:spcAft>
      <a:buChar char="•"/>
      <a:defRPr sz="2000" kern="1200">
        <a:solidFill>
          <a:srgbClr val="0D0070"/>
        </a:solidFill>
        <a:latin typeface="Courier New" pitchFamily="49" charset="0"/>
        <a:ea typeface="+mn-ea"/>
        <a:cs typeface="+mn-cs"/>
      </a:defRPr>
    </a:lvl5pPr>
    <a:lvl6pPr marL="2286000" algn="l" defTabSz="914400" rtl="0" eaLnBrk="1" latinLnBrk="0" hangingPunct="1">
      <a:defRPr sz="2000" kern="1200">
        <a:solidFill>
          <a:srgbClr val="0D0070"/>
        </a:solidFill>
        <a:latin typeface="Courier New" pitchFamily="49" charset="0"/>
        <a:ea typeface="+mn-ea"/>
        <a:cs typeface="+mn-cs"/>
      </a:defRPr>
    </a:lvl6pPr>
    <a:lvl7pPr marL="2743200" algn="l" defTabSz="914400" rtl="0" eaLnBrk="1" latinLnBrk="0" hangingPunct="1">
      <a:defRPr sz="2000" kern="1200">
        <a:solidFill>
          <a:srgbClr val="0D0070"/>
        </a:solidFill>
        <a:latin typeface="Courier New" pitchFamily="49" charset="0"/>
        <a:ea typeface="+mn-ea"/>
        <a:cs typeface="+mn-cs"/>
      </a:defRPr>
    </a:lvl7pPr>
    <a:lvl8pPr marL="3200400" algn="l" defTabSz="914400" rtl="0" eaLnBrk="1" latinLnBrk="0" hangingPunct="1">
      <a:defRPr sz="2000" kern="1200">
        <a:solidFill>
          <a:srgbClr val="0D0070"/>
        </a:solidFill>
        <a:latin typeface="Courier New" pitchFamily="49" charset="0"/>
        <a:ea typeface="+mn-ea"/>
        <a:cs typeface="+mn-cs"/>
      </a:defRPr>
    </a:lvl8pPr>
    <a:lvl9pPr marL="3657600" algn="l" defTabSz="914400" rtl="0" eaLnBrk="1" latinLnBrk="0" hangingPunct="1">
      <a:defRPr sz="2000" kern="1200">
        <a:solidFill>
          <a:srgbClr val="0D0070"/>
        </a:solidFill>
        <a:latin typeface="Courier New" pitchFamily="4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1C00E8"/>
    <a:srgbClr val="08D408"/>
    <a:srgbClr val="FD0701"/>
    <a:srgbClr val="8BCACF"/>
    <a:srgbClr val="C5FFFF"/>
    <a:srgbClr val="0D007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73" autoAdjust="0"/>
    <p:restoredTop sz="99005" autoAdjust="0"/>
  </p:normalViewPr>
  <p:slideViewPr>
    <p:cSldViewPr>
      <p:cViewPr varScale="1">
        <p:scale>
          <a:sx n="113" d="100"/>
          <a:sy n="113" d="100"/>
        </p:scale>
        <p:origin x="-1164" y="-114"/>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13598525"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200">
                <a:solidFill>
                  <a:schemeClr val="tx1"/>
                </a:solidFill>
                <a:latin typeface="Arial" pitchFamily="34" charset="0"/>
              </a:defRPr>
            </a:lvl1pPr>
          </a:lstStyle>
          <a:p>
            <a:endParaRPr lang="en-US" altLang="en-US"/>
          </a:p>
        </p:txBody>
      </p:sp>
      <p:sp>
        <p:nvSpPr>
          <p:cNvPr id="22531" name="Rectangle 3"/>
          <p:cNvSpPr>
            <a:spLocks noGrp="1" noChangeArrowheads="1"/>
          </p:cNvSpPr>
          <p:nvPr>
            <p:ph type="dt" idx="1"/>
          </p:nvPr>
        </p:nvSpPr>
        <p:spPr bwMode="auto">
          <a:xfrm>
            <a:off x="17775238" y="0"/>
            <a:ext cx="13596937"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200">
                <a:solidFill>
                  <a:schemeClr val="tx1"/>
                </a:solidFill>
                <a:latin typeface="Arial" pitchFamily="34" charset="0"/>
              </a:defRPr>
            </a:lvl1pPr>
          </a:lstStyle>
          <a:p>
            <a:endParaRPr lang="en-US" altLang="en-US"/>
          </a:p>
        </p:txBody>
      </p:sp>
      <p:sp>
        <p:nvSpPr>
          <p:cNvPr id="22532" name="Rectangle 4"/>
          <p:cNvSpPr>
            <a:spLocks noGrp="1" noRot="1" noChangeAspect="1" noChangeArrowheads="1" noTextEdit="1"/>
          </p:cNvSpPr>
          <p:nvPr>
            <p:ph type="sldImg" idx="2"/>
          </p:nvPr>
        </p:nvSpPr>
        <p:spPr bwMode="auto">
          <a:xfrm>
            <a:off x="476250" y="4213225"/>
            <a:ext cx="30429200" cy="210677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3138488" y="26684288"/>
            <a:ext cx="25103137" cy="2528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534" name="Rectangle 6"/>
          <p:cNvSpPr>
            <a:spLocks noGrp="1" noChangeArrowheads="1"/>
          </p:cNvSpPr>
          <p:nvPr>
            <p:ph type="ftr" sz="quarter" idx="4"/>
          </p:nvPr>
        </p:nvSpPr>
        <p:spPr bwMode="auto">
          <a:xfrm>
            <a:off x="0" y="53359050"/>
            <a:ext cx="135985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FontTx/>
              <a:buNone/>
              <a:defRPr sz="1200">
                <a:solidFill>
                  <a:schemeClr val="tx1"/>
                </a:solidFill>
                <a:latin typeface="Arial" pitchFamily="34" charset="0"/>
              </a:defRPr>
            </a:lvl1pPr>
          </a:lstStyle>
          <a:p>
            <a:endParaRPr lang="en-US" altLang="en-US"/>
          </a:p>
        </p:txBody>
      </p:sp>
      <p:sp>
        <p:nvSpPr>
          <p:cNvPr id="22535" name="Rectangle 7"/>
          <p:cNvSpPr>
            <a:spLocks noGrp="1" noChangeArrowheads="1"/>
          </p:cNvSpPr>
          <p:nvPr>
            <p:ph type="sldNum" sz="quarter" idx="5"/>
          </p:nvPr>
        </p:nvSpPr>
        <p:spPr bwMode="auto">
          <a:xfrm>
            <a:off x="17775238" y="53359050"/>
            <a:ext cx="13596937"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FontTx/>
              <a:buNone/>
              <a:defRPr sz="1200">
                <a:solidFill>
                  <a:schemeClr val="tx1"/>
                </a:solidFill>
                <a:latin typeface="Arial" pitchFamily="34" charset="0"/>
              </a:defRPr>
            </a:lvl1pPr>
          </a:lstStyle>
          <a:p>
            <a:fld id="{05C3BBEC-E1CC-483A-B38E-381786B5D1C4}" type="slidenum">
              <a:rPr lang="en-US" altLang="en-US"/>
              <a:pPr/>
              <a:t>‹#›</a:t>
            </a:fld>
            <a:endParaRPr lang="en-US" altLang="en-US"/>
          </a:p>
        </p:txBody>
      </p:sp>
    </p:spTree>
    <p:extLst>
      <p:ext uri="{BB962C8B-B14F-4D97-AF65-F5344CB8AC3E}">
        <p14:creationId xmlns:p14="http://schemas.microsoft.com/office/powerpoint/2010/main" val="33682235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C4594D-9F0F-4367-9126-6176B2F30051}" type="slidenum">
              <a:rPr lang="en-US" altLang="en-US"/>
              <a:pPr/>
              <a:t>0</a:t>
            </a:fld>
            <a:endParaRPr lang="en-US" alt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211CD8-14F5-4C85-B36A-244558A7E6B0}" type="slidenum">
              <a:rPr lang="en-US" altLang="en-US"/>
              <a:pPr/>
              <a:t>17</a:t>
            </a:fld>
            <a:endParaRPr lang="en-US" alt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211CD8-14F5-4C85-B36A-244558A7E6B0}" type="slidenum">
              <a:rPr lang="en-US" altLang="en-US"/>
              <a:pPr/>
              <a:t>18</a:t>
            </a:fld>
            <a:endParaRPr lang="en-US" alt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211CD8-14F5-4C85-B36A-244558A7E6B0}" type="slidenum">
              <a:rPr lang="en-US" altLang="en-US"/>
              <a:pPr/>
              <a:t>24</a:t>
            </a:fld>
            <a:endParaRPr lang="en-US" alt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211CD8-14F5-4C85-B36A-244558A7E6B0}" type="slidenum">
              <a:rPr lang="en-US" altLang="en-US"/>
              <a:pPr/>
              <a:t>25</a:t>
            </a:fld>
            <a:endParaRPr lang="en-US" alt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424DD6-9E5A-4472-AB8A-96D48EA6E485}" type="slidenum">
              <a:rPr lang="en-US" altLang="en-US"/>
              <a:pPr/>
              <a:t>26</a:t>
            </a:fld>
            <a:endParaRPr lang="en-US" altLang="en-US"/>
          </a:p>
        </p:txBody>
      </p:sp>
      <p:sp>
        <p:nvSpPr>
          <p:cNvPr id="226306" name="Rectangle 2"/>
          <p:cNvSpPr txBox="1">
            <a:spLocks noGrp="1" noRot="1" noChangeAspect="1" noChangeArrowheads="1" noTextEdit="1"/>
          </p:cNvSpPr>
          <p:nvPr>
            <p:ph type="sldImg"/>
          </p:nvPr>
        </p:nvSpPr>
        <p:spPr>
          <a:xfrm>
            <a:off x="476250" y="4213225"/>
            <a:ext cx="30430788" cy="21067713"/>
          </a:xfrm>
          <a:ln/>
        </p:spPr>
      </p:sp>
      <p:sp>
        <p:nvSpPr>
          <p:cNvPr id="226307" name="Rectangle 3"/>
          <p:cNvSpPr txBox="1">
            <a:spLocks noGrp="1" noChangeArrowheads="1"/>
          </p:cNvSpPr>
          <p:nvPr>
            <p:ph type="body" idx="1"/>
          </p:nvPr>
        </p:nvSpPr>
        <p:spPr>
          <a:xfrm>
            <a:off x="3138488" y="26684288"/>
            <a:ext cx="25103137" cy="24734837"/>
          </a:xfrm>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3E869A-E3A4-4DE1-8A23-B041B405229B}" type="slidenum">
              <a:rPr lang="en-US" altLang="en-US"/>
              <a:pPr/>
              <a:t>27</a:t>
            </a:fld>
            <a:endParaRPr lang="en-US" altLang="en-US"/>
          </a:p>
        </p:txBody>
      </p:sp>
      <p:sp>
        <p:nvSpPr>
          <p:cNvPr id="244738" name="Rectangle 2"/>
          <p:cNvSpPr>
            <a:spLocks noGrp="1" noRot="1" noChangeAspect="1" noChangeArrowheads="1" noTextEdit="1"/>
          </p:cNvSpPr>
          <p:nvPr>
            <p:ph type="sldImg"/>
          </p:nvPr>
        </p:nvSpPr>
        <p:spPr>
          <a:xfrm>
            <a:off x="479425" y="4213225"/>
            <a:ext cx="30414913" cy="21056600"/>
          </a:xfrm>
          <a:ln/>
        </p:spPr>
      </p:sp>
      <p:sp>
        <p:nvSpPr>
          <p:cNvPr id="244739" name="Rectangle 3"/>
          <p:cNvSpPr>
            <a:spLocks noGrp="1" noChangeArrowheads="1"/>
          </p:cNvSpPr>
          <p:nvPr>
            <p:ph type="body" idx="1"/>
          </p:nvPr>
        </p:nvSpPr>
        <p:spPr>
          <a:xfrm>
            <a:off x="3138488" y="26684288"/>
            <a:ext cx="25096787" cy="25271412"/>
          </a:xfrm>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BEF113-06AA-44E9-A868-486A01D12C41}" type="slidenum">
              <a:rPr lang="en-US" altLang="en-US"/>
              <a:pPr/>
              <a:t>6</a:t>
            </a:fld>
            <a:endParaRPr lang="en-US" alt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CA75BD-41EB-4990-9EAA-9DC4B336E19B}" type="slidenum">
              <a:rPr lang="en-US" altLang="en-US"/>
              <a:pPr/>
              <a:t>7</a:t>
            </a:fld>
            <a:endParaRPr lang="en-US" altLang="en-US"/>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5871C-EDAD-4CEF-AE83-A6D461BFB55A}" type="slidenum">
              <a:rPr lang="en-US" altLang="en-US"/>
              <a:pPr/>
              <a:t>8</a:t>
            </a:fld>
            <a:endParaRPr lang="en-US" alt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211CD8-14F5-4C85-B36A-244558A7E6B0}" type="slidenum">
              <a:rPr lang="en-US" altLang="en-US"/>
              <a:pPr/>
              <a:t>9</a:t>
            </a:fld>
            <a:endParaRPr lang="en-US" alt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211CD8-14F5-4C85-B36A-244558A7E6B0}" type="slidenum">
              <a:rPr lang="en-US" altLang="en-US"/>
              <a:pPr/>
              <a:t>10</a:t>
            </a:fld>
            <a:endParaRPr lang="en-US" alt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211CD8-14F5-4C85-B36A-244558A7E6B0}" type="slidenum">
              <a:rPr lang="en-US" altLang="en-US"/>
              <a:pPr/>
              <a:t>11</a:t>
            </a:fld>
            <a:endParaRPr lang="en-US" alt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211CD8-14F5-4C85-B36A-244558A7E6B0}" type="slidenum">
              <a:rPr lang="en-US" altLang="en-US"/>
              <a:pPr/>
              <a:t>12</a:t>
            </a:fld>
            <a:endParaRPr lang="en-US" alt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211CD8-14F5-4C85-B36A-244558A7E6B0}" type="slidenum">
              <a:rPr lang="en-US" altLang="en-US"/>
              <a:pPr/>
              <a:t>13</a:t>
            </a:fld>
            <a:endParaRPr lang="en-US" alt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6576" y="980728"/>
            <a:ext cx="8420100" cy="1584176"/>
          </a:xfrm>
        </p:spPr>
        <p:txBody>
          <a:bodyPr/>
          <a:lstStyle>
            <a:lvl1pPr algn="ctr">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136576" y="3068960"/>
            <a:ext cx="8424936" cy="266429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a:xfrm>
            <a:off x="1136576" y="6309320"/>
            <a:ext cx="2246188" cy="339725"/>
          </a:xfrm>
        </p:spPr>
        <p:txBody>
          <a:bodyPr/>
          <a:lstStyle>
            <a:lvl1pPr>
              <a:defRPr/>
            </a:lvl1pPr>
          </a:lstStyle>
          <a:p>
            <a:r>
              <a:rPr lang="en-US" altLang="en-US" smtClean="0"/>
              <a:t>18-22 November 2013</a:t>
            </a:r>
            <a:endParaRPr lang="en-US" altLang="en-US" dirty="0" smtClean="0"/>
          </a:p>
        </p:txBody>
      </p:sp>
      <p:sp>
        <p:nvSpPr>
          <p:cNvPr id="5" name="Footer Placeholder 4"/>
          <p:cNvSpPr>
            <a:spLocks noGrp="1"/>
          </p:cNvSpPr>
          <p:nvPr>
            <p:ph type="ftr" sz="quarter" idx="11"/>
          </p:nvPr>
        </p:nvSpPr>
        <p:spPr/>
        <p:txBody>
          <a:bodyPr/>
          <a:lstStyle>
            <a:lvl1pPr>
              <a:defRPr/>
            </a:lvl1pPr>
          </a:lstStyle>
          <a:p>
            <a:r>
              <a:rPr lang="en-US" altLang="en-US" smtClean="0"/>
              <a:t>ESWW10, Antwerp</a:t>
            </a:r>
            <a:endParaRPr lang="en-US" altLang="en-US" dirty="0"/>
          </a:p>
        </p:txBody>
      </p:sp>
      <p:sp>
        <p:nvSpPr>
          <p:cNvPr id="6" name="Slide Number Placeholder 5"/>
          <p:cNvSpPr>
            <a:spLocks noGrp="1"/>
          </p:cNvSpPr>
          <p:nvPr>
            <p:ph type="sldNum" sz="quarter" idx="12"/>
          </p:nvPr>
        </p:nvSpPr>
        <p:spPr/>
        <p:txBody>
          <a:bodyPr/>
          <a:lstStyle>
            <a:lvl1pPr>
              <a:defRPr/>
            </a:lvl1pPr>
          </a:lstStyle>
          <a:p>
            <a:fld id="{852C0D12-7B68-465F-9335-40D64ACA3D0F}" type="slidenum">
              <a:rPr lang="en-US" altLang="en-US"/>
              <a:pPr/>
              <a:t>‹#›</a:t>
            </a:fld>
            <a:endParaRPr lang="en-US" altLang="en-US"/>
          </a:p>
        </p:txBody>
      </p:sp>
    </p:spTree>
    <p:extLst>
      <p:ext uri="{BB962C8B-B14F-4D97-AF65-F5344CB8AC3E}">
        <p14:creationId xmlns:p14="http://schemas.microsoft.com/office/powerpoint/2010/main" val="322069807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US" altLang="en-US" smtClean="0"/>
              <a:t>18-22 November 2013</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ESWW10, Antwerp</a:t>
            </a:r>
            <a:endParaRPr lang="en-US" altLang="en-US" dirty="0"/>
          </a:p>
        </p:txBody>
      </p:sp>
      <p:sp>
        <p:nvSpPr>
          <p:cNvPr id="6" name="Slide Number Placeholder 5"/>
          <p:cNvSpPr>
            <a:spLocks noGrp="1"/>
          </p:cNvSpPr>
          <p:nvPr>
            <p:ph type="sldNum" sz="quarter" idx="12"/>
          </p:nvPr>
        </p:nvSpPr>
        <p:spPr/>
        <p:txBody>
          <a:bodyPr/>
          <a:lstStyle>
            <a:lvl1pPr>
              <a:defRPr/>
            </a:lvl1pPr>
          </a:lstStyle>
          <a:p>
            <a:fld id="{B4708DE9-7A6F-4EDD-AFDF-8EADEFB904F2}" type="slidenum">
              <a:rPr lang="en-US" altLang="en-US"/>
              <a:pPr/>
              <a:t>‹#›</a:t>
            </a:fld>
            <a:endParaRPr lang="en-US" altLang="en-US"/>
          </a:p>
        </p:txBody>
      </p:sp>
    </p:spTree>
    <p:extLst>
      <p:ext uri="{BB962C8B-B14F-4D97-AF65-F5344CB8AC3E}">
        <p14:creationId xmlns:p14="http://schemas.microsoft.com/office/powerpoint/2010/main" val="43127109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1136577" y="1196975"/>
            <a:ext cx="4104456" cy="5040313"/>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5457056" y="1196752"/>
            <a:ext cx="4104457" cy="5040313"/>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lvl1pPr>
              <a:defRPr/>
            </a:lvl1pPr>
          </a:lstStyle>
          <a:p>
            <a:r>
              <a:rPr lang="en-US" altLang="en-US" smtClean="0"/>
              <a:t>18-22 November 2013</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ESWW10, Antwerp</a:t>
            </a:r>
            <a:endParaRPr lang="en-US" altLang="en-US"/>
          </a:p>
        </p:txBody>
      </p:sp>
      <p:sp>
        <p:nvSpPr>
          <p:cNvPr id="7" name="Slide Number Placeholder 6"/>
          <p:cNvSpPr>
            <a:spLocks noGrp="1"/>
          </p:cNvSpPr>
          <p:nvPr>
            <p:ph type="sldNum" sz="quarter" idx="12"/>
          </p:nvPr>
        </p:nvSpPr>
        <p:spPr/>
        <p:txBody>
          <a:bodyPr/>
          <a:lstStyle>
            <a:lvl1pPr>
              <a:defRPr/>
            </a:lvl1pPr>
          </a:lstStyle>
          <a:p>
            <a:fld id="{582B5FC9-5646-4DCD-8120-780EAAFB561B}" type="slidenum">
              <a:rPr lang="en-US" altLang="en-US"/>
              <a:pPr/>
              <a:t>‹#›</a:t>
            </a:fld>
            <a:endParaRPr lang="en-US" altLang="en-US"/>
          </a:p>
        </p:txBody>
      </p:sp>
    </p:spTree>
    <p:extLst>
      <p:ext uri="{BB962C8B-B14F-4D97-AF65-F5344CB8AC3E}">
        <p14:creationId xmlns:p14="http://schemas.microsoft.com/office/powerpoint/2010/main" val="229434943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73654" y="115889"/>
            <a:ext cx="8915400" cy="5619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73654" y="836614"/>
            <a:ext cx="8915400" cy="2624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873654" y="3613150"/>
            <a:ext cx="8915400" cy="2624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96012" y="6356351"/>
            <a:ext cx="2311400" cy="365125"/>
          </a:xfrm>
        </p:spPr>
        <p:txBody>
          <a:bodyPr/>
          <a:lstStyle>
            <a:lvl1pPr>
              <a:defRPr/>
            </a:lvl1pPr>
          </a:lstStyle>
          <a:p>
            <a:r>
              <a:rPr lang="en-US" altLang="en-US"/>
              <a:t>21/01/2011</a:t>
            </a:r>
          </a:p>
        </p:txBody>
      </p:sp>
      <p:sp>
        <p:nvSpPr>
          <p:cNvPr id="6" name="Footer Placeholder 5"/>
          <p:cNvSpPr>
            <a:spLocks noGrp="1"/>
          </p:cNvSpPr>
          <p:nvPr>
            <p:ph type="ftr" sz="quarter" idx="11"/>
          </p:nvPr>
        </p:nvSpPr>
        <p:spPr>
          <a:xfrm>
            <a:off x="3766344" y="6356351"/>
            <a:ext cx="3136900" cy="365125"/>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7477654" y="6356351"/>
            <a:ext cx="2311400" cy="365125"/>
          </a:xfrm>
        </p:spPr>
        <p:txBody>
          <a:bodyPr/>
          <a:lstStyle>
            <a:lvl1pPr>
              <a:defRPr smtClean="0"/>
            </a:lvl1pPr>
          </a:lstStyle>
          <a:p>
            <a:pPr>
              <a:defRPr/>
            </a:pPr>
            <a:fld id="{E33E2E38-4563-429E-80F2-D86F3B422C65}" type="slidenum">
              <a:rPr lang="en-US"/>
              <a:pPr>
                <a:defRPr/>
              </a:pPr>
              <a:t>‹#›</a:t>
            </a:fld>
            <a:endParaRPr lang="en-US"/>
          </a:p>
        </p:txBody>
      </p:sp>
    </p:spTree>
    <p:extLst>
      <p:ext uri="{BB962C8B-B14F-4D97-AF65-F5344CB8AC3E}">
        <p14:creationId xmlns:p14="http://schemas.microsoft.com/office/powerpoint/2010/main" val="268232952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t="-4000" b="-4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36576" y="188913"/>
            <a:ext cx="8424936"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dirty="0" smtClean="0"/>
              <a:t>Click to edit Master title style</a:t>
            </a:r>
          </a:p>
        </p:txBody>
      </p:sp>
      <p:sp>
        <p:nvSpPr>
          <p:cNvPr id="1027" name="Rectangle 3"/>
          <p:cNvSpPr>
            <a:spLocks noGrp="1" noChangeArrowheads="1"/>
          </p:cNvSpPr>
          <p:nvPr>
            <p:ph type="body" idx="1"/>
          </p:nvPr>
        </p:nvSpPr>
        <p:spPr bwMode="auto">
          <a:xfrm>
            <a:off x="1136576" y="1196975"/>
            <a:ext cx="8424936"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
        <p:nvSpPr>
          <p:cNvPr id="1028" name="Rectangle 4"/>
          <p:cNvSpPr>
            <a:spLocks noGrp="1" noChangeArrowheads="1"/>
          </p:cNvSpPr>
          <p:nvPr>
            <p:ph type="dt" sz="half" idx="2"/>
          </p:nvPr>
        </p:nvSpPr>
        <p:spPr bwMode="auto">
          <a:xfrm>
            <a:off x="1122636" y="6309320"/>
            <a:ext cx="224618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accent4">
                    <a:lumMod val="20000"/>
                    <a:lumOff val="80000"/>
                  </a:schemeClr>
                </a:solidFill>
                <a:latin typeface="Century Schoolbook" panose="02040604050505020304" pitchFamily="18" charset="0"/>
              </a:defRPr>
            </a:lvl1pPr>
          </a:lstStyle>
          <a:p>
            <a:r>
              <a:rPr lang="en-US" altLang="en-US" dirty="0" smtClean="0"/>
              <a:t>18-22 November 2013</a:t>
            </a:r>
            <a:endParaRPr lang="en-US" altLang="en-US" dirty="0"/>
          </a:p>
        </p:txBody>
      </p:sp>
      <p:sp>
        <p:nvSpPr>
          <p:cNvPr id="1029" name="Rectangle 5"/>
          <p:cNvSpPr>
            <a:spLocks noGrp="1" noChangeArrowheads="1"/>
          </p:cNvSpPr>
          <p:nvPr>
            <p:ph type="ftr" sz="quarter" idx="3"/>
          </p:nvPr>
        </p:nvSpPr>
        <p:spPr bwMode="auto">
          <a:xfrm>
            <a:off x="3688308" y="6309320"/>
            <a:ext cx="320890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accent4">
                    <a:lumMod val="20000"/>
                    <a:lumOff val="80000"/>
                  </a:schemeClr>
                </a:solidFill>
                <a:latin typeface="Century Schoolbook" panose="02040604050505020304" pitchFamily="18" charset="0"/>
              </a:defRPr>
            </a:lvl1pPr>
          </a:lstStyle>
          <a:p>
            <a:r>
              <a:rPr lang="en-US" altLang="en-US" dirty="0" smtClean="0"/>
              <a:t>ESWW10, Antwerp</a:t>
            </a:r>
            <a:endParaRPr lang="en-US" altLang="en-US" dirty="0"/>
          </a:p>
        </p:txBody>
      </p:sp>
      <p:sp>
        <p:nvSpPr>
          <p:cNvPr id="1030" name="Rectangle 6"/>
          <p:cNvSpPr>
            <a:spLocks noGrp="1" noChangeArrowheads="1"/>
          </p:cNvSpPr>
          <p:nvPr>
            <p:ph type="sldNum" sz="quarter" idx="4"/>
          </p:nvPr>
        </p:nvSpPr>
        <p:spPr bwMode="auto">
          <a:xfrm>
            <a:off x="7171308" y="6309320"/>
            <a:ext cx="2390204"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accent4">
                    <a:lumMod val="20000"/>
                    <a:lumOff val="80000"/>
                  </a:schemeClr>
                </a:solidFill>
                <a:latin typeface="Century Schoolbook" panose="02040604050505020304" pitchFamily="18" charset="0"/>
              </a:defRPr>
            </a:lvl1pPr>
          </a:lstStyle>
          <a:p>
            <a:fld id="{8E6CE300-5003-42A7-B3FB-AFB88FC13A2D}"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Lst>
  <p:transition>
    <p:fade/>
  </p:transition>
  <p:timing>
    <p:tnLst>
      <p:par>
        <p:cTn id="1" dur="indefinite" restart="never" nodeType="tmRoot"/>
      </p:par>
    </p:tnLst>
  </p:timing>
  <p:hf hdr="0"/>
  <p:txStyles>
    <p:titleStyle>
      <a:lvl1pPr algn="l" rtl="0" fontAlgn="base">
        <a:spcBef>
          <a:spcPct val="0"/>
        </a:spcBef>
        <a:spcAft>
          <a:spcPct val="0"/>
        </a:spcAft>
        <a:defRPr sz="3200" b="1" baseline="0">
          <a:solidFill>
            <a:schemeClr val="accent4">
              <a:lumMod val="20000"/>
              <a:lumOff val="80000"/>
            </a:schemeClr>
          </a:solidFill>
          <a:latin typeface="+mj-lt"/>
          <a:ea typeface="+mj-ea"/>
          <a:cs typeface="+mj-cs"/>
        </a:defRPr>
      </a:lvl1pPr>
      <a:lvl2pPr algn="l" rtl="0" fontAlgn="base">
        <a:spcBef>
          <a:spcPct val="0"/>
        </a:spcBef>
        <a:spcAft>
          <a:spcPct val="0"/>
        </a:spcAft>
        <a:defRPr sz="3200" b="1">
          <a:solidFill>
            <a:srgbClr val="8E9EB9"/>
          </a:solidFill>
          <a:latin typeface="Courier New" pitchFamily="49" charset="0"/>
        </a:defRPr>
      </a:lvl2pPr>
      <a:lvl3pPr algn="l" rtl="0" fontAlgn="base">
        <a:spcBef>
          <a:spcPct val="0"/>
        </a:spcBef>
        <a:spcAft>
          <a:spcPct val="0"/>
        </a:spcAft>
        <a:defRPr sz="3200" b="1">
          <a:solidFill>
            <a:srgbClr val="8E9EB9"/>
          </a:solidFill>
          <a:latin typeface="Courier New" pitchFamily="49" charset="0"/>
        </a:defRPr>
      </a:lvl3pPr>
      <a:lvl4pPr algn="l" rtl="0" fontAlgn="base">
        <a:spcBef>
          <a:spcPct val="0"/>
        </a:spcBef>
        <a:spcAft>
          <a:spcPct val="0"/>
        </a:spcAft>
        <a:defRPr sz="3200" b="1">
          <a:solidFill>
            <a:srgbClr val="8E9EB9"/>
          </a:solidFill>
          <a:latin typeface="Courier New" pitchFamily="49" charset="0"/>
        </a:defRPr>
      </a:lvl4pPr>
      <a:lvl5pPr algn="l" rtl="0" fontAlgn="base">
        <a:spcBef>
          <a:spcPct val="0"/>
        </a:spcBef>
        <a:spcAft>
          <a:spcPct val="0"/>
        </a:spcAft>
        <a:defRPr sz="3200" b="1">
          <a:solidFill>
            <a:srgbClr val="8E9EB9"/>
          </a:solidFill>
          <a:latin typeface="Courier New" pitchFamily="49" charset="0"/>
        </a:defRPr>
      </a:lvl5pPr>
      <a:lvl6pPr marL="457200" algn="l" rtl="0" fontAlgn="base">
        <a:spcBef>
          <a:spcPct val="0"/>
        </a:spcBef>
        <a:spcAft>
          <a:spcPct val="0"/>
        </a:spcAft>
        <a:defRPr sz="3200" b="1">
          <a:solidFill>
            <a:srgbClr val="8E9EB9"/>
          </a:solidFill>
          <a:latin typeface="Courier New" pitchFamily="49" charset="0"/>
        </a:defRPr>
      </a:lvl6pPr>
      <a:lvl7pPr marL="914400" algn="l" rtl="0" fontAlgn="base">
        <a:spcBef>
          <a:spcPct val="0"/>
        </a:spcBef>
        <a:spcAft>
          <a:spcPct val="0"/>
        </a:spcAft>
        <a:defRPr sz="3200" b="1">
          <a:solidFill>
            <a:srgbClr val="8E9EB9"/>
          </a:solidFill>
          <a:latin typeface="Courier New" pitchFamily="49" charset="0"/>
        </a:defRPr>
      </a:lvl7pPr>
      <a:lvl8pPr marL="1371600" algn="l" rtl="0" fontAlgn="base">
        <a:spcBef>
          <a:spcPct val="0"/>
        </a:spcBef>
        <a:spcAft>
          <a:spcPct val="0"/>
        </a:spcAft>
        <a:defRPr sz="3200" b="1">
          <a:solidFill>
            <a:srgbClr val="8E9EB9"/>
          </a:solidFill>
          <a:latin typeface="Courier New" pitchFamily="49" charset="0"/>
        </a:defRPr>
      </a:lvl8pPr>
      <a:lvl9pPr marL="1828800" algn="l" rtl="0" fontAlgn="base">
        <a:spcBef>
          <a:spcPct val="0"/>
        </a:spcBef>
        <a:spcAft>
          <a:spcPct val="0"/>
        </a:spcAft>
        <a:defRPr sz="3200" b="1">
          <a:solidFill>
            <a:srgbClr val="8E9EB9"/>
          </a:solidFill>
          <a:latin typeface="Courier New" pitchFamily="49" charset="0"/>
        </a:defRPr>
      </a:lvl9pPr>
    </p:titleStyle>
    <p:bodyStyle>
      <a:lvl1pPr marL="342900" indent="-342900" algn="l" rtl="0" fontAlgn="base">
        <a:spcBef>
          <a:spcPct val="20000"/>
        </a:spcBef>
        <a:spcAft>
          <a:spcPct val="0"/>
        </a:spcAft>
        <a:buChar char="•"/>
        <a:defRPr sz="2000" b="0" baseline="0">
          <a:solidFill>
            <a:schemeClr val="accent4">
              <a:lumMod val="20000"/>
              <a:lumOff val="80000"/>
            </a:schemeClr>
          </a:solidFill>
          <a:latin typeface="+mn-lt"/>
          <a:ea typeface="+mn-ea"/>
          <a:cs typeface="+mn-cs"/>
        </a:defRPr>
      </a:lvl1pPr>
      <a:lvl2pPr marL="742950" indent="-285750" algn="l" rtl="0" fontAlgn="base">
        <a:spcBef>
          <a:spcPct val="20000"/>
        </a:spcBef>
        <a:spcAft>
          <a:spcPct val="0"/>
        </a:spcAft>
        <a:buChar char="–"/>
        <a:defRPr sz="2000" b="0" baseline="0">
          <a:solidFill>
            <a:schemeClr val="accent4">
              <a:lumMod val="20000"/>
              <a:lumOff val="80000"/>
            </a:schemeClr>
          </a:solidFill>
          <a:latin typeface="+mn-lt"/>
        </a:defRPr>
      </a:lvl2pPr>
      <a:lvl3pPr marL="1143000" indent="-228600" algn="l" rtl="0" fontAlgn="base">
        <a:spcBef>
          <a:spcPct val="20000"/>
        </a:spcBef>
        <a:spcAft>
          <a:spcPct val="0"/>
        </a:spcAft>
        <a:buChar char="•"/>
        <a:defRPr sz="2000" b="0" baseline="0">
          <a:solidFill>
            <a:schemeClr val="accent4">
              <a:lumMod val="20000"/>
              <a:lumOff val="80000"/>
            </a:schemeClr>
          </a:solidFill>
          <a:latin typeface="+mn-lt"/>
        </a:defRPr>
      </a:lvl3pPr>
      <a:lvl4pPr marL="1600200" indent="-228600" algn="l" rtl="0" fontAlgn="base">
        <a:spcBef>
          <a:spcPct val="20000"/>
        </a:spcBef>
        <a:spcAft>
          <a:spcPct val="0"/>
        </a:spcAft>
        <a:buChar char="–"/>
        <a:defRPr sz="2000" b="0" baseline="0">
          <a:solidFill>
            <a:schemeClr val="accent4">
              <a:lumMod val="20000"/>
              <a:lumOff val="80000"/>
            </a:schemeClr>
          </a:solidFill>
          <a:latin typeface="+mn-lt"/>
        </a:defRPr>
      </a:lvl4pPr>
      <a:lvl5pPr marL="2057400" indent="-228600" algn="l" rtl="0" fontAlgn="base">
        <a:spcBef>
          <a:spcPct val="20000"/>
        </a:spcBef>
        <a:spcAft>
          <a:spcPct val="0"/>
        </a:spcAft>
        <a:buChar char="»"/>
        <a:defRPr sz="2000" b="0" baseline="0">
          <a:solidFill>
            <a:schemeClr val="accent4">
              <a:lumMod val="20000"/>
              <a:lumOff val="80000"/>
            </a:schemeClr>
          </a:solidFill>
          <a:latin typeface="+mn-lt"/>
        </a:defRPr>
      </a:lvl5pPr>
      <a:lvl6pPr marL="2514600" indent="-228600" algn="l" rtl="0" fontAlgn="base">
        <a:spcBef>
          <a:spcPct val="20000"/>
        </a:spcBef>
        <a:spcAft>
          <a:spcPct val="0"/>
        </a:spcAft>
        <a:buChar char="»"/>
        <a:defRPr sz="2000" b="1">
          <a:solidFill>
            <a:srgbClr val="0D0070"/>
          </a:solidFill>
          <a:latin typeface="+mn-lt"/>
        </a:defRPr>
      </a:lvl6pPr>
      <a:lvl7pPr marL="2971800" indent="-228600" algn="l" rtl="0" fontAlgn="base">
        <a:spcBef>
          <a:spcPct val="20000"/>
        </a:spcBef>
        <a:spcAft>
          <a:spcPct val="0"/>
        </a:spcAft>
        <a:buChar char="»"/>
        <a:defRPr sz="2000" b="1">
          <a:solidFill>
            <a:srgbClr val="0D0070"/>
          </a:solidFill>
          <a:latin typeface="+mn-lt"/>
        </a:defRPr>
      </a:lvl7pPr>
      <a:lvl8pPr marL="3429000" indent="-228600" algn="l" rtl="0" fontAlgn="base">
        <a:spcBef>
          <a:spcPct val="20000"/>
        </a:spcBef>
        <a:spcAft>
          <a:spcPct val="0"/>
        </a:spcAft>
        <a:buChar char="»"/>
        <a:defRPr sz="2000" b="1">
          <a:solidFill>
            <a:srgbClr val="0D0070"/>
          </a:solidFill>
          <a:latin typeface="+mn-lt"/>
        </a:defRPr>
      </a:lvl8pPr>
      <a:lvl9pPr marL="3886200" indent="-228600" algn="l" rtl="0" fontAlgn="base">
        <a:spcBef>
          <a:spcPct val="20000"/>
        </a:spcBef>
        <a:spcAft>
          <a:spcPct val="0"/>
        </a:spcAft>
        <a:buChar char="»"/>
        <a:defRPr sz="2000" b="1">
          <a:solidFill>
            <a:srgbClr val="0D007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g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3.xml"/><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10.png"/><Relationship Id="rId7" Type="http://schemas.openxmlformats.org/officeDocument/2006/relationships/image" Target="../media/image58.gi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lstStyle/>
          <a:p>
            <a:r>
              <a:rPr lang="en-GB" b="0" dirty="0"/>
              <a:t/>
            </a:r>
            <a:br>
              <a:rPr lang="en-GB" b="0" dirty="0"/>
            </a:br>
            <a:r>
              <a:rPr lang="en-GB" b="0" dirty="0"/>
              <a:t> </a:t>
            </a:r>
            <a:r>
              <a:rPr lang="en-GB" dirty="0"/>
              <a:t>A generic description </a:t>
            </a:r>
            <a:r>
              <a:rPr lang="en-GB" dirty="0" smtClean="0"/>
              <a:t/>
            </a:r>
            <a:br>
              <a:rPr lang="en-GB" dirty="0" smtClean="0"/>
            </a:br>
            <a:r>
              <a:rPr lang="en-GB" dirty="0" smtClean="0"/>
              <a:t>of </a:t>
            </a:r>
            <a:r>
              <a:rPr lang="en-GB" dirty="0"/>
              <a:t>planetary aurora </a:t>
            </a:r>
            <a:endParaRPr lang="en-GB" altLang="en-US" dirty="0"/>
          </a:p>
        </p:txBody>
      </p:sp>
      <p:sp>
        <p:nvSpPr>
          <p:cNvPr id="39939" name="Rectangle 3"/>
          <p:cNvSpPr>
            <a:spLocks noGrp="1" noChangeArrowheads="1"/>
          </p:cNvSpPr>
          <p:nvPr>
            <p:ph type="subTitle" idx="1"/>
          </p:nvPr>
        </p:nvSpPr>
        <p:spPr>
          <a:effectLst>
            <a:glow rad="88900">
              <a:schemeClr val="accent4">
                <a:lumMod val="50000"/>
                <a:alpha val="33000"/>
              </a:schemeClr>
            </a:glow>
            <a:softEdge rad="12700"/>
          </a:effectLst>
        </p:spPr>
        <p:txBody>
          <a:bodyPr/>
          <a:lstStyle/>
          <a:p>
            <a:pPr>
              <a:lnSpc>
                <a:spcPct val="90000"/>
              </a:lnSpc>
            </a:pPr>
            <a:r>
              <a:rPr lang="en-GB" altLang="en-US" sz="1800" dirty="0"/>
              <a:t>J. De </a:t>
            </a:r>
            <a:r>
              <a:rPr lang="en-GB" altLang="en-US" sz="1800" dirty="0" smtClean="0"/>
              <a:t>Keyser, R. </a:t>
            </a:r>
            <a:r>
              <a:rPr lang="en-GB" altLang="en-US" sz="1800" dirty="0" err="1" smtClean="0"/>
              <a:t>Maggiolo</a:t>
            </a:r>
            <a:r>
              <a:rPr lang="en-GB" altLang="en-US" sz="1800" dirty="0" smtClean="0"/>
              <a:t>, and L. </a:t>
            </a:r>
            <a:r>
              <a:rPr lang="en-GB" altLang="en-US" sz="1800" dirty="0" err="1" smtClean="0"/>
              <a:t>Maes</a:t>
            </a:r>
            <a:endParaRPr lang="en-GB" altLang="en-US" sz="1800" dirty="0"/>
          </a:p>
          <a:p>
            <a:pPr>
              <a:lnSpc>
                <a:spcPct val="90000"/>
              </a:lnSpc>
            </a:pPr>
            <a:endParaRPr lang="en-GB" altLang="en-US" sz="1800" dirty="0"/>
          </a:p>
          <a:p>
            <a:pPr>
              <a:lnSpc>
                <a:spcPct val="90000"/>
              </a:lnSpc>
            </a:pPr>
            <a:r>
              <a:rPr lang="en-GB" altLang="en-US" sz="1800" i="1" dirty="0" smtClean="0"/>
              <a:t>Belgian </a:t>
            </a:r>
            <a:r>
              <a:rPr lang="en-GB" altLang="en-US" sz="1800" i="1" dirty="0"/>
              <a:t>Institute for Space Aeronomy, Brussels, Belgium</a:t>
            </a:r>
          </a:p>
          <a:p>
            <a:pPr>
              <a:lnSpc>
                <a:spcPct val="90000"/>
              </a:lnSpc>
            </a:pPr>
            <a:endParaRPr lang="en-GB" altLang="en-US" sz="1800" i="1" dirty="0"/>
          </a:p>
          <a:p>
            <a:pPr>
              <a:lnSpc>
                <a:spcPct val="90000"/>
              </a:lnSpc>
            </a:pPr>
            <a:endParaRPr lang="en-GB" altLang="en-US" sz="1800" i="1" dirty="0"/>
          </a:p>
          <a:p>
            <a:pPr>
              <a:lnSpc>
                <a:spcPct val="90000"/>
              </a:lnSpc>
            </a:pPr>
            <a:r>
              <a:rPr lang="en-GB" altLang="en-US" sz="1800" b="0" dirty="0"/>
              <a:t>Johan.DeKeyser@aeronomie.be</a:t>
            </a:r>
          </a:p>
          <a:p>
            <a:pPr>
              <a:lnSpc>
                <a:spcPct val="90000"/>
              </a:lnSpc>
            </a:pPr>
            <a:endParaRPr lang="en-GB" altLang="en-US" sz="2400" b="0" dirty="0"/>
          </a:p>
        </p:txBody>
      </p:sp>
      <p:pic>
        <p:nvPicPr>
          <p:cNvPr id="39940" name="Picture 4" descr="C:\Users\johandk\Desktop\ESWW2013 WORK\presentations\planetary_auroras\logo-bira_iasb-2010-500pixels.gif"/>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7000"/>
                    </a14:imgEffect>
                  </a14:imgLayer>
                </a14:imgProps>
              </a:ext>
              <a:ext uri="{28A0092B-C50C-407E-A947-70E740481C1C}">
                <a14:useLocalDpi xmlns:a14="http://schemas.microsoft.com/office/drawing/2010/main" val="0"/>
              </a:ext>
            </a:extLst>
          </a:blip>
          <a:srcRect r="61256"/>
          <a:stretch/>
        </p:blipFill>
        <p:spPr bwMode="auto">
          <a:xfrm>
            <a:off x="3800872" y="5677812"/>
            <a:ext cx="725376" cy="842494"/>
          </a:xfrm>
          <a:prstGeom prst="rect">
            <a:avLst/>
          </a:prstGeom>
          <a:noFill/>
          <a:extLst>
            <a:ext uri="{909E8E84-426E-40DD-AFC4-6F175D3DCCD1}">
              <a14:hiddenFill xmlns:a14="http://schemas.microsoft.com/office/drawing/2010/main">
                <a:solidFill>
                  <a:srgbClr val="FFFFFF"/>
                </a:solidFill>
              </a14:hiddenFill>
            </a:ext>
          </a:extLst>
        </p:spPr>
      </p:pic>
      <p:pic>
        <p:nvPicPr>
          <p:cNvPr id="39945" name="Picture 9" descr="C:\Users\johandk\Desktop\ESWW2013 WORK\presentations\planetary_auroras\STCElo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1702" y="5723741"/>
            <a:ext cx="1256928" cy="886134"/>
          </a:xfrm>
          <a:prstGeom prst="rect">
            <a:avLst/>
          </a:prstGeom>
          <a:noFill/>
          <a:extLst>
            <a:ext uri="{909E8E84-426E-40DD-AFC4-6F175D3DCCD1}">
              <a14:hiddenFill xmlns:a14="http://schemas.microsoft.com/office/drawing/2010/main">
                <a:solidFill>
                  <a:srgbClr val="FFFFFF"/>
                </a:solidFill>
              </a14:hiddenFill>
            </a:ext>
          </a:extLst>
        </p:spPr>
      </p:pic>
      <p:pic>
        <p:nvPicPr>
          <p:cNvPr id="39948" name="Picture 12" descr="C:\Users\johandk\Desktop\ESWW2013 WORK\presentations\planetary_auroras\BELSPO_logo_EN.jpg"/>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11000"/>
                    </a14:imgEffect>
                  </a14:imgLayer>
                </a14:imgProps>
              </a:ext>
              <a:ext uri="{28A0092B-C50C-407E-A947-70E740481C1C}">
                <a14:useLocalDpi xmlns:a14="http://schemas.microsoft.com/office/drawing/2010/main" val="0"/>
              </a:ext>
            </a:extLst>
          </a:blip>
          <a:srcRect/>
          <a:stretch>
            <a:fillRect/>
          </a:stretch>
        </p:blipFill>
        <p:spPr bwMode="auto">
          <a:xfrm>
            <a:off x="6321152" y="5924834"/>
            <a:ext cx="666515" cy="595472"/>
          </a:xfrm>
          <a:prstGeom prst="rect">
            <a:avLst/>
          </a:prstGeom>
          <a:noFill/>
          <a:effectLst>
            <a:glow rad="63500">
              <a:schemeClr val="accent6">
                <a:alpha val="40000"/>
              </a:schemeClr>
            </a:glow>
            <a:softEdge rad="127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p:cNvSpPr>
                <a:spLocks noGrp="1"/>
              </p:cNvSpPr>
              <p:nvPr>
                <p:ph type="title"/>
              </p:nvPr>
            </p:nvSpPr>
            <p:spPr/>
            <p:txBody>
              <a:bodyPr/>
              <a:lstStyle/>
              <a:p>
                <a:r>
                  <a:rPr lang="nl-BE" dirty="0" smtClean="0"/>
                  <a:t>Auroral </a:t>
                </a:r>
                <a:r>
                  <a:rPr lang="nl-BE" dirty="0" err="1" smtClean="0"/>
                  <a:t>structure</a:t>
                </a:r>
                <a:r>
                  <a:rPr lang="nl-BE" dirty="0" smtClean="0"/>
                  <a:t> </a:t>
                </a:r>
                <a:r>
                  <a:rPr lang="nl-BE" dirty="0" err="1" smtClean="0"/>
                  <a:t>for</a:t>
                </a:r>
                <a:r>
                  <a:rPr lang="nl-BE" dirty="0" smtClean="0"/>
                  <a:t> a </a:t>
                </a:r>
                <a14:m>
                  <m:oMath xmlns:m="http://schemas.openxmlformats.org/officeDocument/2006/math">
                    <m:r>
                      <a:rPr lang="nl-BE" i="1" smtClean="0">
                        <a:latin typeface="Cambria Math"/>
                        <a:ea typeface="Cambria Math"/>
                      </a:rPr>
                      <m:t>↑↓</m:t>
                    </m:r>
                  </m:oMath>
                </a14:m>
                <a:r>
                  <a:rPr lang="nl-BE" dirty="0" smtClean="0"/>
                  <a:t> planet</a:t>
                </a:r>
                <a:endParaRPr lang="en-GB"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blipFill rotWithShape="1">
                <a:blip r:embed="rId3"/>
                <a:stretch>
                  <a:fillRect l="-1809" b="-10769"/>
                </a:stretch>
              </a:blipFill>
            </p:spPr>
            <p:txBody>
              <a:bodyPr/>
              <a:lstStyle/>
              <a:p>
                <a:r>
                  <a:rPr lang="en-GB">
                    <a:noFill/>
                  </a:rPr>
                  <a:t> </a:t>
                </a:r>
              </a:p>
            </p:txBody>
          </p:sp>
        </mc:Fallback>
      </mc:AlternateContent>
      <p:sp>
        <p:nvSpPr>
          <p:cNvPr id="5" name="Date Placeholder 4"/>
          <p:cNvSpPr>
            <a:spLocks noGrp="1"/>
          </p:cNvSpPr>
          <p:nvPr>
            <p:ph type="dt" sz="half" idx="10"/>
          </p:nvPr>
        </p:nvSpPr>
        <p:spPr/>
        <p:txBody>
          <a:bodyPr/>
          <a:lstStyle/>
          <a:p>
            <a:r>
              <a:rPr lang="en-US" altLang="en-US" smtClean="0"/>
              <a:t>18-22 November 2013</a:t>
            </a:r>
            <a:endParaRPr lang="en-US" altLang="en-US"/>
          </a:p>
        </p:txBody>
      </p:sp>
      <p:sp>
        <p:nvSpPr>
          <p:cNvPr id="6" name="Footer Placeholder 5"/>
          <p:cNvSpPr>
            <a:spLocks noGrp="1"/>
          </p:cNvSpPr>
          <p:nvPr>
            <p:ph type="ftr" sz="quarter" idx="11"/>
          </p:nvPr>
        </p:nvSpPr>
        <p:spPr/>
        <p:txBody>
          <a:bodyPr/>
          <a:lstStyle/>
          <a:p>
            <a:r>
              <a:rPr lang="en-US" altLang="en-US" smtClean="0"/>
              <a:t>ESWW10, Antwerp</a:t>
            </a:r>
            <a:endParaRPr lang="en-US" altLang="en-US"/>
          </a:p>
        </p:txBody>
      </p:sp>
      <p:sp>
        <p:nvSpPr>
          <p:cNvPr id="7" name="Slide Number Placeholder 6"/>
          <p:cNvSpPr>
            <a:spLocks noGrp="1"/>
          </p:cNvSpPr>
          <p:nvPr>
            <p:ph type="sldNum" sz="quarter" idx="12"/>
          </p:nvPr>
        </p:nvSpPr>
        <p:spPr/>
        <p:txBody>
          <a:bodyPr/>
          <a:lstStyle/>
          <a:p>
            <a:fld id="{7B223D7A-ED9E-4EFB-A36E-B9DAD6C9C1E0}" type="slidenum">
              <a:rPr lang="en-US" altLang="en-US"/>
              <a:pPr/>
              <a:t>9</a:t>
            </a:fld>
            <a:endParaRPr lang="en-US" altLang="en-US"/>
          </a:p>
        </p:txBody>
      </p:sp>
      <mc:AlternateContent xmlns:mc="http://schemas.openxmlformats.org/markup-compatibility/2006">
        <mc:Choice xmlns:a14="http://schemas.microsoft.com/office/drawing/2010/main" Requires="a14">
          <p:sp>
            <p:nvSpPr>
              <p:cNvPr id="4" name="Content Placeholder 3"/>
              <p:cNvSpPr>
                <a:spLocks noGrp="1"/>
              </p:cNvSpPr>
              <p:nvPr>
                <p:ph sz="half" idx="1"/>
              </p:nvPr>
            </p:nvSpPr>
            <p:spPr>
              <a:xfrm>
                <a:off x="1136576" y="1196975"/>
                <a:ext cx="4248472" cy="5112345"/>
              </a:xfrm>
            </p:spPr>
            <p:txBody>
              <a:bodyPr/>
              <a:lstStyle/>
              <a:p>
                <a:pPr marL="0" indent="0">
                  <a:lnSpc>
                    <a:spcPct val="90000"/>
                  </a:lnSpc>
                  <a:buFontTx/>
                  <a:buNone/>
                </a:pPr>
                <a:r>
                  <a:rPr lang="en-US" altLang="en-US" dirty="0" smtClean="0"/>
                  <a:t>Modelling</a:t>
                </a:r>
                <a:r>
                  <a:rPr lang="en-US" altLang="en-US" dirty="0"/>
                  <a:t> </a:t>
                </a:r>
                <a14:m>
                  <m:oMath xmlns:m="http://schemas.openxmlformats.org/officeDocument/2006/math">
                    <m:sSub>
                      <m:sSubPr>
                        <m:ctrlPr>
                          <a:rPr lang="nl-BE" altLang="en-US" i="1">
                            <a:latin typeface="Cambria Math"/>
                          </a:rPr>
                        </m:ctrlPr>
                      </m:sSubPr>
                      <m:e>
                        <m:r>
                          <m:rPr>
                            <m:sty m:val="p"/>
                          </m:rPr>
                          <a:rPr lang="el-GR" altLang="en-US">
                            <a:latin typeface="Cambria Math"/>
                          </a:rPr>
                          <m:t>Φ</m:t>
                        </m:r>
                      </m:e>
                      <m:sub>
                        <m:r>
                          <a:rPr lang="nl-BE" altLang="en-US">
                            <a:latin typeface="Cambria Math"/>
                          </a:rPr>
                          <m:t>𝑚𝑠𝑝h</m:t>
                        </m:r>
                      </m:sub>
                    </m:sSub>
                  </m:oMath>
                </a14:m>
                <a:r>
                  <a:rPr lang="nl-BE" altLang="en-US" dirty="0"/>
                  <a:t> </a:t>
                </a:r>
                <a:r>
                  <a:rPr lang="en-US" altLang="en-US" dirty="0"/>
                  <a:t>as a step-like profile, </a:t>
                </a:r>
                <a:r>
                  <a:rPr lang="en-US" altLang="en-US" dirty="0" smtClean="0"/>
                  <a:t>for a </a:t>
                </a:r>
                <a:r>
                  <a:rPr lang="en-US" altLang="en-US" dirty="0"/>
                  <a:t>constant </a:t>
                </a:r>
                <a14:m>
                  <m:oMath xmlns:m="http://schemas.openxmlformats.org/officeDocument/2006/math">
                    <m:sSub>
                      <m:sSubPr>
                        <m:ctrlPr>
                          <a:rPr lang="nl-BE" altLang="en-US" i="1">
                            <a:latin typeface="Cambria Math"/>
                          </a:rPr>
                        </m:ctrlPr>
                      </m:sSubPr>
                      <m:e>
                        <m:r>
                          <m:rPr>
                            <m:sty m:val="p"/>
                          </m:rPr>
                          <a:rPr lang="el-GR" altLang="en-US">
                            <a:latin typeface="Cambria Math"/>
                          </a:rPr>
                          <m:t>Σ</m:t>
                        </m:r>
                      </m:e>
                      <m:sub>
                        <m:r>
                          <a:rPr lang="nl-BE" altLang="en-US">
                            <a:latin typeface="Cambria Math"/>
                          </a:rPr>
                          <m:t>𝑃</m:t>
                        </m:r>
                      </m:sub>
                    </m:sSub>
                  </m:oMath>
                </a14:m>
                <a:r>
                  <a:rPr lang="nl-BE" altLang="en-US" dirty="0"/>
                  <a:t>, </a:t>
                </a:r>
                <a:r>
                  <a:rPr lang="nl-BE" altLang="en-US" dirty="0" smtClean="0"/>
                  <a:t>a</a:t>
                </a:r>
                <a14:m>
                  <m:oMath xmlns:m="http://schemas.openxmlformats.org/officeDocument/2006/math">
                    <m:r>
                      <m:rPr>
                        <m:sty m:val="p"/>
                      </m:rPr>
                      <a:rPr lang="nl-BE" altLang="en-US" b="0" i="0" smtClean="0">
                        <a:latin typeface="Cambria Math"/>
                      </a:rPr>
                      <m:t>nd</m:t>
                    </m:r>
                  </m:oMath>
                </a14:m>
                <a:endParaRPr lang="nl-BE" altLang="en-US" b="0" i="0" dirty="0" smtClean="0">
                  <a:latin typeface="Cambria Math"/>
                </a:endParaRPr>
              </a:p>
              <a:p>
                <a:pPr marL="400050" lvl="1" indent="0">
                  <a:lnSpc>
                    <a:spcPct val="90000"/>
                  </a:lnSpc>
                  <a:buFontTx/>
                  <a:buNone/>
                </a:pPr>
                <a14:m>
                  <m:oMath xmlns:m="http://schemas.openxmlformats.org/officeDocument/2006/math">
                    <m:sSub>
                      <m:sSubPr>
                        <m:ctrlPr>
                          <a:rPr lang="nl-BE" altLang="en-US" i="1">
                            <a:latin typeface="Cambria Math"/>
                          </a:rPr>
                        </m:ctrlPr>
                      </m:sSubPr>
                      <m:e>
                        <m:r>
                          <a:rPr lang="nl-BE" altLang="en-US">
                            <a:latin typeface="Cambria Math"/>
                          </a:rPr>
                          <m:t>𝑗</m:t>
                        </m:r>
                      </m:e>
                      <m:sub>
                        <m:r>
                          <a:rPr lang="nl-BE" altLang="en-US">
                            <a:latin typeface="Cambria Math"/>
                          </a:rPr>
                          <m:t>||</m:t>
                        </m:r>
                      </m:sub>
                    </m:sSub>
                    <m:r>
                      <a:rPr lang="nl-BE" altLang="en-US">
                        <a:latin typeface="Cambria Math"/>
                      </a:rPr>
                      <m:t>=</m:t>
                    </m:r>
                    <m:sSub>
                      <m:sSubPr>
                        <m:ctrlPr>
                          <a:rPr lang="nl-BE" altLang="en-US" i="1">
                            <a:latin typeface="Cambria Math"/>
                          </a:rPr>
                        </m:ctrlPr>
                      </m:sSubPr>
                      <m:e>
                        <m:r>
                          <a:rPr lang="nl-BE" altLang="en-US">
                            <a:latin typeface="Cambria Math"/>
                          </a:rPr>
                          <m:t>𝐾</m:t>
                        </m:r>
                      </m:e>
                      <m:sub>
                        <m:r>
                          <a:rPr lang="nl-BE" altLang="en-US">
                            <a:latin typeface="Cambria Math"/>
                          </a:rPr>
                          <m:t>+</m:t>
                        </m:r>
                      </m:sub>
                    </m:sSub>
                    <m:r>
                      <a:rPr lang="nl-BE" altLang="en-US">
                        <a:latin typeface="Cambria Math"/>
                      </a:rPr>
                      <m:t>∆</m:t>
                    </m:r>
                    <m:r>
                      <m:rPr>
                        <m:sty m:val="p"/>
                      </m:rPr>
                      <a:rPr lang="el-GR" altLang="en-US">
                        <a:latin typeface="Cambria Math"/>
                      </a:rPr>
                      <m:t>Φ</m:t>
                    </m:r>
                  </m:oMath>
                </a14:m>
                <a:r>
                  <a:rPr lang="nl-BE" altLang="en-US" dirty="0"/>
                  <a:t> if </a:t>
                </a:r>
                <a14:m>
                  <m:oMath xmlns:m="http://schemas.openxmlformats.org/officeDocument/2006/math">
                    <m:r>
                      <a:rPr lang="nl-BE" altLang="en-US">
                        <a:latin typeface="Cambria Math"/>
                      </a:rPr>
                      <m:t>∆</m:t>
                    </m:r>
                    <m:r>
                      <m:rPr>
                        <m:sty m:val="p"/>
                      </m:rPr>
                      <a:rPr lang="el-GR" altLang="en-US">
                        <a:latin typeface="Cambria Math"/>
                      </a:rPr>
                      <m:t>Φ</m:t>
                    </m:r>
                    <m:r>
                      <a:rPr lang="nl-BE" altLang="en-US">
                        <a:latin typeface="Cambria Math"/>
                      </a:rPr>
                      <m:t>&gt;0</m:t>
                    </m:r>
                  </m:oMath>
                </a14:m>
                <a:r>
                  <a:rPr lang="nl-BE" altLang="en-US" dirty="0"/>
                  <a:t> and </a:t>
                </a:r>
                <a14:m>
                  <m:oMath xmlns:m="http://schemas.openxmlformats.org/officeDocument/2006/math">
                    <m:sSub>
                      <m:sSubPr>
                        <m:ctrlPr>
                          <a:rPr lang="nl-BE" altLang="en-US" i="1">
                            <a:latin typeface="Cambria Math"/>
                          </a:rPr>
                        </m:ctrlPr>
                      </m:sSubPr>
                      <m:e>
                        <m:r>
                          <a:rPr lang="nl-BE" altLang="en-US">
                            <a:latin typeface="Cambria Math"/>
                          </a:rPr>
                          <m:t>𝑗</m:t>
                        </m:r>
                      </m:e>
                      <m:sub>
                        <m:r>
                          <a:rPr lang="nl-BE" altLang="en-US">
                            <a:latin typeface="Cambria Math"/>
                          </a:rPr>
                          <m:t>||</m:t>
                        </m:r>
                      </m:sub>
                    </m:sSub>
                    <m:r>
                      <a:rPr lang="nl-BE" altLang="en-US">
                        <a:latin typeface="Cambria Math"/>
                      </a:rPr>
                      <m:t>=</m:t>
                    </m:r>
                    <m:sSub>
                      <m:sSubPr>
                        <m:ctrlPr>
                          <a:rPr lang="nl-BE" altLang="en-US" i="1">
                            <a:latin typeface="Cambria Math"/>
                          </a:rPr>
                        </m:ctrlPr>
                      </m:sSubPr>
                      <m:e>
                        <m:r>
                          <a:rPr lang="nl-BE" altLang="en-US">
                            <a:latin typeface="Cambria Math"/>
                          </a:rPr>
                          <m:t>𝐾</m:t>
                        </m:r>
                      </m:e>
                      <m:sub>
                        <m:r>
                          <a:rPr lang="nl-BE" altLang="en-US">
                            <a:latin typeface="Cambria Math"/>
                          </a:rPr>
                          <m:t>−</m:t>
                        </m:r>
                      </m:sub>
                    </m:sSub>
                    <m:r>
                      <a:rPr lang="nl-BE" altLang="en-US">
                        <a:latin typeface="Cambria Math"/>
                      </a:rPr>
                      <m:t>∆</m:t>
                    </m:r>
                    <m:r>
                      <m:rPr>
                        <m:sty m:val="p"/>
                      </m:rPr>
                      <a:rPr lang="el-GR" altLang="en-US">
                        <a:latin typeface="Cambria Math"/>
                      </a:rPr>
                      <m:t>Φ</m:t>
                    </m:r>
                  </m:oMath>
                </a14:m>
                <a:r>
                  <a:rPr lang="nl-BE" altLang="en-US" dirty="0"/>
                  <a:t> if </a:t>
                </a:r>
                <a14:m>
                  <m:oMath xmlns:m="http://schemas.openxmlformats.org/officeDocument/2006/math">
                    <m:r>
                      <a:rPr lang="nl-BE" altLang="en-US">
                        <a:latin typeface="Cambria Math"/>
                      </a:rPr>
                      <m:t>∆</m:t>
                    </m:r>
                    <m:r>
                      <m:rPr>
                        <m:sty m:val="p"/>
                      </m:rPr>
                      <a:rPr lang="el-GR" altLang="en-US">
                        <a:latin typeface="Cambria Math"/>
                      </a:rPr>
                      <m:t>Φ</m:t>
                    </m:r>
                    <m:r>
                      <a:rPr lang="nl-BE" altLang="en-US">
                        <a:latin typeface="Cambria Math"/>
                      </a:rPr>
                      <m:t>&lt;0</m:t>
                    </m:r>
                  </m:oMath>
                </a14:m>
                <a:r>
                  <a:rPr lang="nl-BE" altLang="en-US" dirty="0"/>
                  <a:t>, </a:t>
                </a:r>
                <a:endParaRPr lang="nl-BE" altLang="en-US" dirty="0" smtClean="0"/>
              </a:p>
              <a:p>
                <a:pPr marL="0" indent="0">
                  <a:lnSpc>
                    <a:spcPct val="90000"/>
                  </a:lnSpc>
                  <a:buFontTx/>
                  <a:buNone/>
                </a:pPr>
                <a:r>
                  <a:rPr lang="nl-BE" altLang="en-US" dirty="0"/>
                  <a:t>t</a:t>
                </a:r>
                <a:r>
                  <a:rPr lang="nl-BE" altLang="en-US" dirty="0" smtClean="0"/>
                  <a:t>he solution </a:t>
                </a:r>
                <a:r>
                  <a:rPr lang="nl-BE" altLang="en-US" dirty="0" smtClean="0"/>
                  <a:t>shows : </a:t>
                </a:r>
                <a:endParaRPr lang="nl-BE" altLang="en-US" dirty="0" smtClean="0"/>
              </a:p>
              <a:p>
                <a:pPr>
                  <a:lnSpc>
                    <a:spcPct val="90000"/>
                  </a:lnSpc>
                </a:pPr>
                <a:r>
                  <a:rPr lang="nl-BE" altLang="en-US" i="1" dirty="0"/>
                  <a:t>p</a:t>
                </a:r>
                <a:r>
                  <a:rPr lang="nl-BE" altLang="en-US" i="1" dirty="0" smtClean="0"/>
                  <a:t>ersistent </a:t>
                </a:r>
                <a:r>
                  <a:rPr lang="nl-BE" altLang="en-US" i="1" dirty="0" err="1" smtClean="0"/>
                  <a:t>westward</a:t>
                </a:r>
                <a:r>
                  <a:rPr lang="nl-BE" altLang="en-US" i="1" dirty="0" smtClean="0"/>
                  <a:t> </a:t>
                </a:r>
                <a:r>
                  <a:rPr lang="nl-BE" altLang="en-US" i="1" dirty="0" err="1" smtClean="0"/>
                  <a:t>convection</a:t>
                </a:r>
                <a:r>
                  <a:rPr lang="nl-BE" altLang="en-US" i="1" dirty="0" smtClean="0"/>
                  <a:t> </a:t>
                </a:r>
                <a:r>
                  <a:rPr lang="nl-BE" altLang="en-US" dirty="0" smtClean="0"/>
                  <a:t>over </a:t>
                </a:r>
                <a:r>
                  <a:rPr lang="nl-BE" altLang="en-US" dirty="0" smtClean="0"/>
                  <a:t>the ionospheric </a:t>
                </a:r>
                <a:r>
                  <a:rPr lang="nl-BE" altLang="en-US" dirty="0" err="1" smtClean="0"/>
                  <a:t>projection</a:t>
                </a:r>
                <a:r>
                  <a:rPr lang="nl-BE" altLang="en-US" dirty="0" smtClean="0"/>
                  <a:t> of the </a:t>
                </a:r>
                <a:r>
                  <a:rPr lang="nl-BE" altLang="en-US" dirty="0" err="1" smtClean="0"/>
                  <a:t>corotation</a:t>
                </a:r>
                <a:r>
                  <a:rPr lang="nl-BE" altLang="en-US" dirty="0" smtClean="0"/>
                  <a:t> </a:t>
                </a:r>
                <a:r>
                  <a:rPr lang="nl-BE" altLang="en-US" dirty="0" err="1" smtClean="0"/>
                  <a:t>edge</a:t>
                </a:r>
                <a:r>
                  <a:rPr lang="nl-BE" altLang="en-US" dirty="0" smtClean="0"/>
                  <a:t> (</a:t>
                </a:r>
                <a:r>
                  <a:rPr lang="nl-BE" altLang="en-US" i="1" dirty="0" smtClean="0"/>
                  <a:t>SAEF</a:t>
                </a:r>
                <a:r>
                  <a:rPr lang="nl-BE" altLang="en-US" dirty="0" smtClean="0"/>
                  <a:t>)</a:t>
                </a:r>
              </a:p>
              <a:p>
                <a:pPr>
                  <a:lnSpc>
                    <a:spcPct val="90000"/>
                  </a:lnSpc>
                </a:pPr>
                <a:r>
                  <a:rPr lang="nl-BE" altLang="en-US" dirty="0" smtClean="0"/>
                  <a:t>(small) </a:t>
                </a:r>
                <a:r>
                  <a:rPr lang="nl-BE" altLang="en-US" dirty="0" err="1" smtClean="0"/>
                  <a:t>downward</a:t>
                </a:r>
                <a:r>
                  <a:rPr lang="nl-BE" altLang="en-US" dirty="0" smtClean="0"/>
                  <a:t> </a:t>
                </a:r>
                <a:r>
                  <a:rPr lang="nl-BE" altLang="en-US" dirty="0" err="1"/>
                  <a:t>current</a:t>
                </a:r>
                <a:r>
                  <a:rPr lang="nl-BE" altLang="en-US" dirty="0"/>
                  <a:t> at </a:t>
                </a:r>
                <a:r>
                  <a:rPr lang="nl-BE" altLang="en-US" dirty="0" smtClean="0"/>
                  <a:t>low latitude, </a:t>
                </a:r>
                <a:r>
                  <a:rPr lang="nl-BE" altLang="en-US" dirty="0" err="1" smtClean="0"/>
                  <a:t>with</a:t>
                </a:r>
                <a:r>
                  <a:rPr lang="nl-BE" altLang="en-US" dirty="0" smtClean="0"/>
                  <a:t> </a:t>
                </a:r>
                <a14:m>
                  <m:oMath xmlns:m="http://schemas.openxmlformats.org/officeDocument/2006/math">
                    <m:r>
                      <a:rPr lang="nl-BE" altLang="en-US">
                        <a:latin typeface="Cambria Math"/>
                      </a:rPr>
                      <m:t>∆</m:t>
                    </m:r>
                    <m:r>
                      <m:rPr>
                        <m:sty m:val="p"/>
                      </m:rPr>
                      <a:rPr lang="el-GR" altLang="en-US">
                        <a:latin typeface="Cambria Math"/>
                      </a:rPr>
                      <m:t>Φ</m:t>
                    </m:r>
                  </m:oMath>
                </a14:m>
                <a:r>
                  <a:rPr lang="nl-BE" altLang="en-US" dirty="0"/>
                  <a:t> </a:t>
                </a:r>
                <a:r>
                  <a:rPr lang="nl-BE" altLang="en-US" dirty="0" err="1" smtClean="0"/>
                  <a:t>removing</a:t>
                </a:r>
                <a:r>
                  <a:rPr lang="nl-BE" altLang="en-US" dirty="0" smtClean="0"/>
                  <a:t> </a:t>
                </a:r>
                <a:r>
                  <a:rPr lang="nl-BE" altLang="en-US" dirty="0" err="1" smtClean="0"/>
                  <a:t>electrons</a:t>
                </a:r>
                <a:r>
                  <a:rPr lang="nl-BE" altLang="en-US" dirty="0" smtClean="0"/>
                  <a:t> </a:t>
                </a:r>
                <a:r>
                  <a:rPr lang="nl-BE" altLang="en-US" dirty="0" err="1" smtClean="0"/>
                  <a:t>from</a:t>
                </a:r>
                <a:r>
                  <a:rPr lang="nl-BE" altLang="en-US" dirty="0" smtClean="0"/>
                  <a:t> the </a:t>
                </a:r>
                <a:r>
                  <a:rPr lang="nl-BE" altLang="en-US" dirty="0" err="1" smtClean="0"/>
                  <a:t>ionosphere</a:t>
                </a:r>
                <a:endParaRPr lang="nl-BE" altLang="en-US" dirty="0" smtClean="0"/>
              </a:p>
              <a:p>
                <a:pPr>
                  <a:lnSpc>
                    <a:spcPct val="90000"/>
                  </a:lnSpc>
                </a:pPr>
                <a:r>
                  <a:rPr lang="nl-BE" altLang="en-US" dirty="0" smtClean="0"/>
                  <a:t>(small) </a:t>
                </a:r>
                <a:r>
                  <a:rPr lang="nl-BE" altLang="en-US" dirty="0" err="1" smtClean="0"/>
                  <a:t>upward</a:t>
                </a:r>
                <a:r>
                  <a:rPr lang="nl-BE" altLang="en-US" dirty="0" smtClean="0"/>
                  <a:t> </a:t>
                </a:r>
                <a:r>
                  <a:rPr lang="nl-BE" altLang="en-US" dirty="0" err="1" smtClean="0"/>
                  <a:t>current</a:t>
                </a:r>
                <a:r>
                  <a:rPr lang="nl-BE" altLang="en-US" dirty="0" smtClean="0"/>
                  <a:t> at </a:t>
                </a:r>
                <a:r>
                  <a:rPr lang="nl-BE" altLang="en-US" dirty="0" smtClean="0"/>
                  <a:t>high latitude, </a:t>
                </a:r>
                <a:r>
                  <a:rPr lang="nl-BE" altLang="en-US" dirty="0" err="1" smtClean="0"/>
                  <a:t>with</a:t>
                </a:r>
                <a:r>
                  <a:rPr lang="nl-BE" altLang="en-US" dirty="0" smtClean="0"/>
                  <a:t> </a:t>
                </a:r>
                <a14:m>
                  <m:oMath xmlns:m="http://schemas.openxmlformats.org/officeDocument/2006/math">
                    <m:r>
                      <a:rPr lang="nl-BE" altLang="en-US">
                        <a:latin typeface="Cambria Math"/>
                      </a:rPr>
                      <m:t>∆</m:t>
                    </m:r>
                    <m:r>
                      <m:rPr>
                        <m:sty m:val="p"/>
                      </m:rPr>
                      <a:rPr lang="el-GR" altLang="en-US">
                        <a:latin typeface="Cambria Math"/>
                      </a:rPr>
                      <m:t>Φ</m:t>
                    </m:r>
                  </m:oMath>
                </a14:m>
                <a:r>
                  <a:rPr lang="nl-BE" altLang="en-US" dirty="0" smtClean="0"/>
                  <a:t> </a:t>
                </a:r>
                <a:r>
                  <a:rPr lang="nl-BE" altLang="en-US" dirty="0" err="1" smtClean="0"/>
                  <a:t>accelerating</a:t>
                </a:r>
                <a:r>
                  <a:rPr lang="nl-BE" altLang="en-US" dirty="0" smtClean="0"/>
                  <a:t> </a:t>
                </a:r>
                <a:r>
                  <a:rPr lang="nl-BE" altLang="en-US" dirty="0" err="1" smtClean="0"/>
                  <a:t>electrons</a:t>
                </a:r>
                <a:r>
                  <a:rPr lang="nl-BE" altLang="en-US" dirty="0" smtClean="0"/>
                  <a:t> </a:t>
                </a:r>
                <a:r>
                  <a:rPr lang="nl-BE" altLang="en-US" dirty="0" err="1" smtClean="0"/>
                  <a:t>into</a:t>
                </a:r>
                <a:r>
                  <a:rPr lang="nl-BE" altLang="en-US" dirty="0" smtClean="0"/>
                  <a:t> the </a:t>
                </a:r>
                <a:r>
                  <a:rPr lang="nl-BE" altLang="en-US" dirty="0" err="1" smtClean="0"/>
                  <a:t>ionosphere</a:t>
                </a:r>
                <a:endParaRPr lang="nl-BE" altLang="en-US" dirty="0" smtClean="0"/>
              </a:p>
              <a:p>
                <a:pPr>
                  <a:lnSpc>
                    <a:spcPct val="90000"/>
                  </a:lnSpc>
                </a:pPr>
                <a:r>
                  <a:rPr lang="nl-BE" altLang="en-US" dirty="0"/>
                  <a:t>a</a:t>
                </a:r>
                <a:r>
                  <a:rPr lang="nl-BE" altLang="en-US" dirty="0" smtClean="0"/>
                  <a:t>uroral </a:t>
                </a:r>
                <a:r>
                  <a:rPr lang="nl-BE" altLang="en-US" dirty="0" err="1" smtClean="0"/>
                  <a:t>effects</a:t>
                </a:r>
                <a:r>
                  <a:rPr lang="nl-BE" altLang="en-US" dirty="0" smtClean="0"/>
                  <a:t> are permanent, but </a:t>
                </a:r>
                <a:r>
                  <a:rPr lang="nl-BE" altLang="en-US" dirty="0" err="1" smtClean="0"/>
                  <a:t>depend</a:t>
                </a:r>
                <a:r>
                  <a:rPr lang="nl-BE" altLang="en-US" dirty="0" smtClean="0"/>
                  <a:t> on </a:t>
                </a:r>
                <a14:m>
                  <m:oMath xmlns:m="http://schemas.openxmlformats.org/officeDocument/2006/math">
                    <m:r>
                      <m:rPr>
                        <m:sty m:val="p"/>
                      </m:rPr>
                      <a:rPr lang="el-GR" i="1">
                        <a:latin typeface="Cambria Math"/>
                        <a:ea typeface="Cambria Math"/>
                      </a:rPr>
                      <m:t>Ω</m:t>
                    </m:r>
                  </m:oMath>
                </a14:m>
                <a:r>
                  <a:rPr lang="nl-BE" altLang="en-US" dirty="0" smtClean="0"/>
                  <a:t>, </a:t>
                </a:r>
                <a14:m>
                  <m:oMath xmlns:m="http://schemas.openxmlformats.org/officeDocument/2006/math">
                    <m:r>
                      <a:rPr lang="nl-BE" i="1">
                        <a:latin typeface="Cambria Math"/>
                        <a:ea typeface="Cambria Math"/>
                      </a:rPr>
                      <m:t>𝐵</m:t>
                    </m:r>
                  </m:oMath>
                </a14:m>
                <a:r>
                  <a:rPr lang="nl-BE" altLang="en-US" dirty="0" smtClean="0"/>
                  <a:t>, </a:t>
                </a:r>
                <a14:m>
                  <m:oMath xmlns:m="http://schemas.openxmlformats.org/officeDocument/2006/math">
                    <m:r>
                      <a:rPr lang="nl-BE" altLang="en-US">
                        <a:latin typeface="Cambria Math"/>
                      </a:rPr>
                      <m:t>𝐾</m:t>
                    </m:r>
                  </m:oMath>
                </a14:m>
                <a:r>
                  <a:rPr lang="nl-BE" altLang="en-US" dirty="0" smtClean="0"/>
                  <a:t> </a:t>
                </a:r>
                <a:r>
                  <a:rPr lang="nl-BE" altLang="en-US" dirty="0" err="1" smtClean="0"/>
                  <a:t>and</a:t>
                </a:r>
                <a:r>
                  <a:rPr lang="nl-BE" altLang="en-US" dirty="0" smtClean="0"/>
                  <a:t> </a:t>
                </a:r>
                <a14:m>
                  <m:oMath xmlns:m="http://schemas.openxmlformats.org/officeDocument/2006/math">
                    <m:sSub>
                      <m:sSubPr>
                        <m:ctrlPr>
                          <a:rPr lang="nl-BE" altLang="en-US" i="1">
                            <a:latin typeface="Cambria Math"/>
                          </a:rPr>
                        </m:ctrlPr>
                      </m:sSubPr>
                      <m:e>
                        <m:r>
                          <m:rPr>
                            <m:sty m:val="p"/>
                          </m:rPr>
                          <a:rPr lang="el-GR" altLang="en-US">
                            <a:latin typeface="Cambria Math"/>
                          </a:rPr>
                          <m:t>Σ</m:t>
                        </m:r>
                      </m:e>
                      <m:sub>
                        <m:r>
                          <a:rPr lang="nl-BE" altLang="en-US">
                            <a:latin typeface="Cambria Math"/>
                          </a:rPr>
                          <m:t>𝑃</m:t>
                        </m:r>
                      </m:sub>
                    </m:sSub>
                  </m:oMath>
                </a14:m>
                <a:endParaRPr lang="nl-BE" altLang="en-US" dirty="0" smtClean="0"/>
              </a:p>
              <a:p>
                <a:endParaRPr lang="en-GB" dirty="0"/>
              </a:p>
            </p:txBody>
          </p:sp>
        </mc:Choice>
        <mc:Fallback>
          <p:sp>
            <p:nvSpPr>
              <p:cNvPr id="4" name="Content Placeholder 3"/>
              <p:cNvSpPr>
                <a:spLocks noGrp="1" noRot="1" noChangeAspect="1" noMove="1" noResize="1" noEditPoints="1" noAdjustHandles="1" noChangeArrowheads="1" noChangeShapeType="1" noTextEdit="1"/>
              </p:cNvSpPr>
              <p:nvPr>
                <p:ph sz="half" idx="1"/>
              </p:nvPr>
            </p:nvSpPr>
            <p:spPr>
              <a:xfrm>
                <a:off x="1136576" y="1196975"/>
                <a:ext cx="4248472" cy="5112345"/>
              </a:xfrm>
              <a:blipFill rotWithShape="1">
                <a:blip r:embed="rId4"/>
                <a:stretch>
                  <a:fillRect l="-1435" t="-1192" r="-1004"/>
                </a:stretch>
              </a:blipFill>
            </p:spPr>
            <p:txBody>
              <a:bodyPr/>
              <a:lstStyle/>
              <a:p>
                <a:r>
                  <a:rPr lang="en-GB">
                    <a:noFill/>
                  </a:rPr>
                  <a:t> </a:t>
                </a:r>
              </a:p>
            </p:txBody>
          </p:sp>
        </mc:Fallback>
      </mc:AlternateContent>
      <p:pic>
        <p:nvPicPr>
          <p:cNvPr id="9" name="Picture 5" descr="C:\Users\johandk\Desktop\ESWW2013 WORK\presentations\planetary_auroras\Figures\Example_quiet.jpg"/>
          <p:cNvPicPr>
            <a:picLocks noGrp="1" noChangeAspect="1" noChangeArrowheads="1"/>
          </p:cNvPicPr>
          <p:nvPr>
            <p:ph sz="half" idx="2"/>
          </p:nvPr>
        </p:nvPicPr>
        <p:blipFill rotWithShape="1">
          <a:blip r:embed="rId5" cstate="print">
            <a:extLst>
              <a:ext uri="{28A0092B-C50C-407E-A947-70E740481C1C}">
                <a14:useLocalDpi xmlns:a14="http://schemas.microsoft.com/office/drawing/2010/main" val="0"/>
              </a:ext>
            </a:extLst>
          </a:blip>
          <a:srcRect l="3252" r="31494"/>
          <a:stretch/>
        </p:blipFill>
        <p:spPr bwMode="auto">
          <a:xfrm>
            <a:off x="5457825" y="1359489"/>
            <a:ext cx="4103688" cy="471528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ltLang="en-US" smtClean="0"/>
              <a:t>18-22 November 2013</a:t>
            </a:r>
            <a:endParaRPr lang="en-US" altLang="en-US"/>
          </a:p>
        </p:txBody>
      </p:sp>
      <p:sp>
        <p:nvSpPr>
          <p:cNvPr id="6" name="Footer Placeholder 5"/>
          <p:cNvSpPr>
            <a:spLocks noGrp="1"/>
          </p:cNvSpPr>
          <p:nvPr>
            <p:ph type="ftr" sz="quarter" idx="11"/>
          </p:nvPr>
        </p:nvSpPr>
        <p:spPr/>
        <p:txBody>
          <a:bodyPr/>
          <a:lstStyle/>
          <a:p>
            <a:r>
              <a:rPr lang="en-US" altLang="en-US" smtClean="0"/>
              <a:t>ESWW10, Antwerp</a:t>
            </a:r>
            <a:endParaRPr lang="en-US" altLang="en-US"/>
          </a:p>
        </p:txBody>
      </p:sp>
      <p:sp>
        <p:nvSpPr>
          <p:cNvPr id="7" name="Slide Number Placeholder 6"/>
          <p:cNvSpPr>
            <a:spLocks noGrp="1"/>
          </p:cNvSpPr>
          <p:nvPr>
            <p:ph type="sldNum" sz="quarter" idx="12"/>
          </p:nvPr>
        </p:nvSpPr>
        <p:spPr/>
        <p:txBody>
          <a:bodyPr/>
          <a:lstStyle/>
          <a:p>
            <a:fld id="{7B223D7A-ED9E-4EFB-A36E-B9DAD6C9C1E0}" type="slidenum">
              <a:rPr lang="en-US" altLang="en-US"/>
              <a:pPr/>
              <a:t>10</a:t>
            </a:fld>
            <a:endParaRPr lang="en-US" altLang="en-US"/>
          </a:p>
        </p:txBody>
      </p:sp>
      <mc:AlternateContent xmlns:mc="http://schemas.openxmlformats.org/markup-compatibility/2006">
        <mc:Choice xmlns:a14="http://schemas.microsoft.com/office/drawing/2010/main" Requires="a14">
          <p:sp>
            <p:nvSpPr>
              <p:cNvPr id="4" name="Content Placeholder 3"/>
              <p:cNvSpPr>
                <a:spLocks noGrp="1"/>
              </p:cNvSpPr>
              <p:nvPr>
                <p:ph sz="half" idx="1"/>
              </p:nvPr>
            </p:nvSpPr>
            <p:spPr>
              <a:xfrm>
                <a:off x="1136577" y="1196975"/>
                <a:ext cx="4104456" cy="5040337"/>
              </a:xfrm>
            </p:spPr>
            <p:txBody>
              <a:bodyPr/>
              <a:lstStyle/>
              <a:p>
                <a:pPr marL="0" indent="0">
                  <a:lnSpc>
                    <a:spcPct val="90000"/>
                  </a:lnSpc>
                  <a:buFontTx/>
                  <a:buNone/>
                </a:pPr>
                <a:r>
                  <a:rPr lang="nl-BE" altLang="en-US" dirty="0" smtClean="0"/>
                  <a:t>In </a:t>
                </a:r>
                <a:r>
                  <a:rPr lang="nl-BE" altLang="en-US" dirty="0" err="1" smtClean="0"/>
                  <a:t>an</a:t>
                </a:r>
                <a:r>
                  <a:rPr lang="nl-BE" altLang="en-US" dirty="0" smtClean="0"/>
                  <a:t> </a:t>
                </a:r>
                <a:r>
                  <a:rPr lang="nl-BE" altLang="en-US" dirty="0" err="1" smtClean="0"/>
                  <a:t>active</a:t>
                </a:r>
                <a:r>
                  <a:rPr lang="nl-BE" altLang="en-US" dirty="0" smtClean="0"/>
                  <a:t> </a:t>
                </a:r>
                <a:r>
                  <a:rPr lang="nl-BE" altLang="en-US" dirty="0" err="1" smtClean="0"/>
                  <a:t>magnetosphere</a:t>
                </a:r>
                <a:r>
                  <a:rPr lang="nl-BE" altLang="en-US" dirty="0" smtClean="0"/>
                  <a:t>, short-</a:t>
                </a:r>
                <a:r>
                  <a:rPr lang="nl-BE" altLang="en-US" dirty="0" err="1" smtClean="0"/>
                  <a:t>scale</a:t>
                </a:r>
                <a:r>
                  <a:rPr lang="nl-BE" altLang="en-US" dirty="0" smtClean="0"/>
                  <a:t> </a:t>
                </a:r>
                <a:r>
                  <a:rPr lang="nl-BE" altLang="en-US" dirty="0" err="1"/>
                  <a:t>potential</a:t>
                </a:r>
                <a:r>
                  <a:rPr lang="nl-BE" altLang="en-US" dirty="0"/>
                  <a:t> </a:t>
                </a:r>
                <a:r>
                  <a:rPr lang="nl-BE" altLang="en-US" dirty="0" err="1"/>
                  <a:t>variations</a:t>
                </a:r>
                <a:r>
                  <a:rPr lang="nl-BE" altLang="en-US" dirty="0"/>
                  <a:t> </a:t>
                </a:r>
                <a:r>
                  <a:rPr lang="nl-BE" altLang="en-US" dirty="0" err="1" smtClean="0"/>
                  <a:t>appear</a:t>
                </a:r>
                <a:r>
                  <a:rPr lang="nl-BE" altLang="en-US" dirty="0" smtClean="0"/>
                  <a:t> in the </a:t>
                </a:r>
                <a:r>
                  <a:rPr lang="nl-BE" altLang="en-US" dirty="0" err="1" smtClean="0"/>
                  <a:t>near</a:t>
                </a:r>
                <a:r>
                  <a:rPr lang="nl-BE" altLang="en-US" dirty="0" smtClean="0"/>
                  <a:t> </a:t>
                </a:r>
                <a:r>
                  <a:rPr lang="nl-BE" altLang="en-US" dirty="0" err="1" smtClean="0"/>
                  <a:t>tail</a:t>
                </a:r>
                <a:r>
                  <a:rPr lang="nl-BE" altLang="en-US" dirty="0" smtClean="0"/>
                  <a:t>. The plasma sheet moves </a:t>
                </a:r>
                <a:r>
                  <a:rPr lang="nl-BE" altLang="en-US" dirty="0" err="1" smtClean="0"/>
                  <a:t>inward</a:t>
                </a:r>
                <a:r>
                  <a:rPr lang="nl-BE" altLang="en-US" dirty="0"/>
                  <a:t> </a:t>
                </a:r>
                <a:r>
                  <a:rPr lang="nl-BE" altLang="en-US" dirty="0" err="1" smtClean="0"/>
                  <a:t>and</a:t>
                </a:r>
                <a:r>
                  <a:rPr lang="nl-BE" altLang="en-US" dirty="0" smtClean="0"/>
                  <a:t> the </a:t>
                </a:r>
                <a:r>
                  <a:rPr lang="nl-BE" altLang="en-US" dirty="0" err="1" smtClean="0"/>
                  <a:t>corotation</a:t>
                </a:r>
                <a:r>
                  <a:rPr lang="nl-BE" altLang="en-US" dirty="0" smtClean="0"/>
                  <a:t> </a:t>
                </a:r>
                <a:r>
                  <a:rPr lang="nl-BE" altLang="en-US" dirty="0" err="1" smtClean="0"/>
                  <a:t>edge</a:t>
                </a:r>
                <a:r>
                  <a:rPr lang="nl-BE" altLang="en-US" dirty="0" smtClean="0"/>
                  <a:t> </a:t>
                </a:r>
                <a:r>
                  <a:rPr lang="nl-BE" altLang="en-US" dirty="0" err="1" smtClean="0"/>
                  <a:t>steepens</a:t>
                </a:r>
                <a:r>
                  <a:rPr lang="nl-BE" altLang="en-US" dirty="0" smtClean="0"/>
                  <a:t>:</a:t>
                </a:r>
                <a:endParaRPr lang="nl-BE" altLang="en-US" dirty="0"/>
              </a:p>
              <a:p>
                <a:pPr>
                  <a:lnSpc>
                    <a:spcPct val="90000"/>
                  </a:lnSpc>
                </a:pPr>
                <a:r>
                  <a:rPr lang="nl-BE" altLang="en-US" dirty="0" err="1"/>
                  <a:t>d</a:t>
                </a:r>
                <a:r>
                  <a:rPr lang="nl-BE" altLang="en-US" dirty="0" err="1" smtClean="0"/>
                  <a:t>ownward</a:t>
                </a:r>
                <a:r>
                  <a:rPr lang="nl-BE" altLang="en-US" dirty="0" smtClean="0"/>
                  <a:t> </a:t>
                </a:r>
                <a:r>
                  <a:rPr lang="nl-BE" altLang="en-US" dirty="0" err="1" smtClean="0"/>
                  <a:t>current</a:t>
                </a:r>
                <a:r>
                  <a:rPr lang="nl-BE" altLang="en-US" dirty="0" smtClean="0"/>
                  <a:t> </a:t>
                </a:r>
                <a:r>
                  <a:rPr lang="nl-BE" altLang="en-US" dirty="0" err="1" smtClean="0"/>
                  <a:t>and</a:t>
                </a:r>
                <a:r>
                  <a:rPr lang="nl-BE" altLang="en-US" dirty="0" smtClean="0"/>
                  <a:t> </a:t>
                </a:r>
                <a:r>
                  <a:rPr lang="nl-BE" altLang="en-US" i="1" dirty="0" err="1" smtClean="0"/>
                  <a:t>transient</a:t>
                </a:r>
                <a:r>
                  <a:rPr lang="nl-BE" altLang="en-US" i="1" dirty="0" smtClean="0"/>
                  <a:t> strong </a:t>
                </a:r>
                <a:r>
                  <a:rPr lang="nl-BE" altLang="en-US" i="1" dirty="0" err="1" smtClean="0"/>
                  <a:t>westward</a:t>
                </a:r>
                <a:r>
                  <a:rPr lang="nl-BE" altLang="en-US" i="1" dirty="0" smtClean="0"/>
                  <a:t> </a:t>
                </a:r>
                <a:r>
                  <a:rPr lang="nl-BE" altLang="en-US" i="1" dirty="0" err="1"/>
                  <a:t>convection</a:t>
                </a:r>
                <a:r>
                  <a:rPr lang="nl-BE" altLang="en-US" i="1" dirty="0"/>
                  <a:t> </a:t>
                </a:r>
                <a:r>
                  <a:rPr lang="nl-BE" altLang="en-US" dirty="0" smtClean="0"/>
                  <a:t>(</a:t>
                </a:r>
                <a:r>
                  <a:rPr lang="nl-BE" altLang="en-US" i="1" dirty="0" smtClean="0"/>
                  <a:t>SAPS/SAID), </a:t>
                </a:r>
                <a:endParaRPr lang="nl-BE" altLang="en-US" i="1" dirty="0"/>
              </a:p>
              <a:p>
                <a:pPr>
                  <a:lnSpc>
                    <a:spcPct val="90000"/>
                  </a:lnSpc>
                </a:pPr>
                <a:r>
                  <a:rPr lang="nl-BE" altLang="en-US" dirty="0" err="1" smtClean="0"/>
                  <a:t>upward</a:t>
                </a:r>
                <a:r>
                  <a:rPr lang="nl-BE" altLang="en-US" dirty="0" smtClean="0"/>
                  <a:t> </a:t>
                </a:r>
                <a:r>
                  <a:rPr lang="nl-BE" altLang="en-US" dirty="0" err="1" smtClean="0"/>
                  <a:t>current</a:t>
                </a:r>
                <a:r>
                  <a:rPr lang="nl-BE" altLang="en-US" dirty="0" smtClean="0"/>
                  <a:t> in </a:t>
                </a:r>
                <a:r>
                  <a:rPr lang="nl-BE" altLang="en-US" i="1" dirty="0" err="1" smtClean="0"/>
                  <a:t>transient</a:t>
                </a:r>
                <a:r>
                  <a:rPr lang="nl-BE" altLang="en-US" dirty="0" smtClean="0"/>
                  <a:t> </a:t>
                </a:r>
                <a:r>
                  <a:rPr lang="nl-BE" altLang="en-US" i="1" dirty="0" smtClean="0"/>
                  <a:t>discrete auroral </a:t>
                </a:r>
                <a:r>
                  <a:rPr lang="nl-BE" altLang="en-US" i="1" dirty="0" err="1" smtClean="0"/>
                  <a:t>arcs</a:t>
                </a:r>
                <a:r>
                  <a:rPr lang="nl-BE" altLang="en-US" i="1" dirty="0"/>
                  <a:t> </a:t>
                </a:r>
                <a:r>
                  <a:rPr lang="nl-BE" altLang="en-US" i="1" dirty="0" smtClean="0"/>
                  <a:t>(</a:t>
                </a:r>
                <a:r>
                  <a:rPr lang="nl-BE" altLang="en-US" i="1" dirty="0" err="1" smtClean="0"/>
                  <a:t>larger</a:t>
                </a:r>
                <a:r>
                  <a:rPr lang="nl-BE" altLang="en-US" i="1" dirty="0" smtClean="0"/>
                  <a:t> </a:t>
                </a:r>
                <a14:m>
                  <m:oMath xmlns:m="http://schemas.openxmlformats.org/officeDocument/2006/math">
                    <m:r>
                      <a:rPr lang="nl-BE" altLang="en-US">
                        <a:latin typeface="Cambria Math"/>
                      </a:rPr>
                      <m:t>∆</m:t>
                    </m:r>
                    <m:r>
                      <m:rPr>
                        <m:sty m:val="p"/>
                      </m:rPr>
                      <a:rPr lang="el-GR" altLang="en-US">
                        <a:latin typeface="Cambria Math"/>
                      </a:rPr>
                      <m:t>Φ</m:t>
                    </m:r>
                  </m:oMath>
                </a14:m>
                <a:r>
                  <a:rPr lang="nl-BE" altLang="en-US" i="1" dirty="0" smtClean="0"/>
                  <a:t>, strong </a:t>
                </a:r>
                <a:r>
                  <a:rPr lang="nl-BE" altLang="en-US" i="1" dirty="0" err="1" smtClean="0"/>
                  <a:t>spatially</a:t>
                </a:r>
                <a:r>
                  <a:rPr lang="nl-BE" altLang="en-US" i="1" dirty="0" smtClean="0"/>
                  <a:t> </a:t>
                </a:r>
                <a:r>
                  <a:rPr lang="nl-BE" altLang="en-US" i="1" dirty="0" err="1" smtClean="0"/>
                  <a:t>concentrated</a:t>
                </a:r>
                <a:r>
                  <a:rPr lang="nl-BE" altLang="en-US" i="1" dirty="0" smtClean="0"/>
                  <a:t> </a:t>
                </a:r>
                <a:r>
                  <a:rPr lang="nl-BE" altLang="en-US" i="1" dirty="0" err="1" smtClean="0"/>
                  <a:t>emission</a:t>
                </a:r>
                <a:r>
                  <a:rPr lang="nl-BE" altLang="en-US" i="1" dirty="0" smtClean="0"/>
                  <a:t>)</a:t>
                </a:r>
                <a:endParaRPr lang="nl-BE" altLang="en-US" i="1" dirty="0"/>
              </a:p>
              <a:p>
                <a:pPr>
                  <a:lnSpc>
                    <a:spcPct val="90000"/>
                  </a:lnSpc>
                </a:pPr>
                <a:r>
                  <a:rPr lang="nl-BE" altLang="en-US" dirty="0" err="1"/>
                  <a:t>d</a:t>
                </a:r>
                <a:r>
                  <a:rPr lang="nl-BE" altLang="en-US" dirty="0" err="1" smtClean="0"/>
                  <a:t>ownward</a:t>
                </a:r>
                <a:r>
                  <a:rPr lang="nl-BE" altLang="en-US" dirty="0" smtClean="0"/>
                  <a:t> </a:t>
                </a:r>
                <a:r>
                  <a:rPr lang="nl-BE" altLang="en-US" dirty="0" err="1" smtClean="0"/>
                  <a:t>current</a:t>
                </a:r>
                <a:r>
                  <a:rPr lang="nl-BE" altLang="en-US" dirty="0" smtClean="0"/>
                  <a:t> in </a:t>
                </a:r>
                <a:r>
                  <a:rPr lang="nl-BE" altLang="en-US" i="1" dirty="0" err="1"/>
                  <a:t>transient</a:t>
                </a:r>
                <a:r>
                  <a:rPr lang="nl-BE" altLang="en-US" dirty="0"/>
                  <a:t> </a:t>
                </a:r>
                <a:r>
                  <a:rPr lang="nl-BE" altLang="en-US" i="1" dirty="0" smtClean="0"/>
                  <a:t>black aurora (</a:t>
                </a:r>
                <a:r>
                  <a:rPr lang="nl-BE" altLang="en-US" i="1" dirty="0" err="1" smtClean="0"/>
                  <a:t>spatially</a:t>
                </a:r>
                <a:r>
                  <a:rPr lang="nl-BE" altLang="en-US" i="1" dirty="0" smtClean="0"/>
                  <a:t> </a:t>
                </a:r>
                <a:r>
                  <a:rPr lang="nl-BE" altLang="en-US" i="1" dirty="0" err="1" smtClean="0"/>
                  <a:t>concentrated</a:t>
                </a:r>
                <a:r>
                  <a:rPr lang="nl-BE" altLang="en-US" i="1" dirty="0" smtClean="0"/>
                  <a:t> absence of </a:t>
                </a:r>
                <a:r>
                  <a:rPr lang="nl-BE" altLang="en-US" i="1" dirty="0" err="1" smtClean="0"/>
                  <a:t>emission</a:t>
                </a:r>
                <a:r>
                  <a:rPr lang="nl-BE" altLang="en-US" i="1" dirty="0" smtClean="0"/>
                  <a:t>, </a:t>
                </a:r>
                <a:r>
                  <a:rPr lang="nl-BE" altLang="en-US" i="1" dirty="0" err="1" smtClean="0"/>
                  <a:t>electrons</a:t>
                </a:r>
                <a:r>
                  <a:rPr lang="nl-BE" altLang="en-US" i="1" dirty="0" smtClean="0"/>
                  <a:t> </a:t>
                </a:r>
                <a:r>
                  <a:rPr lang="nl-BE" altLang="en-US" i="1" dirty="0" err="1" smtClean="0"/>
                  <a:t>removed</a:t>
                </a:r>
                <a:r>
                  <a:rPr lang="nl-BE" altLang="en-US" i="1" dirty="0" smtClean="0"/>
                  <a:t> </a:t>
                </a:r>
                <a:r>
                  <a:rPr lang="nl-BE" altLang="en-US" i="1" dirty="0" err="1" smtClean="0"/>
                  <a:t>from</a:t>
                </a:r>
                <a:r>
                  <a:rPr lang="nl-BE" altLang="en-US" i="1" dirty="0" smtClean="0"/>
                  <a:t> </a:t>
                </a:r>
                <a:r>
                  <a:rPr lang="nl-BE" altLang="en-US" i="1" dirty="0" err="1" smtClean="0"/>
                  <a:t>ionosphere</a:t>
                </a:r>
                <a:r>
                  <a:rPr lang="nl-BE" altLang="en-US" i="1" dirty="0" smtClean="0"/>
                  <a:t>).</a:t>
                </a:r>
                <a:endParaRPr lang="nl-BE" altLang="en-US" i="1" dirty="0"/>
              </a:p>
              <a:p>
                <a:pPr marL="0" indent="0">
                  <a:lnSpc>
                    <a:spcPct val="90000"/>
                  </a:lnSpc>
                  <a:buFontTx/>
                  <a:buNone/>
                </a:pPr>
                <a:endParaRPr lang="nl-BE" altLang="en-US" dirty="0"/>
              </a:p>
              <a:p>
                <a:endParaRPr lang="en-GB" dirty="0"/>
              </a:p>
            </p:txBody>
          </p:sp>
        </mc:Choice>
        <mc:Fallback>
          <p:sp>
            <p:nvSpPr>
              <p:cNvPr id="4" name="Content Placeholder 3"/>
              <p:cNvSpPr>
                <a:spLocks noGrp="1" noRot="1" noChangeAspect="1" noMove="1" noResize="1" noEditPoints="1" noAdjustHandles="1" noChangeArrowheads="1" noChangeShapeType="1" noTextEdit="1"/>
              </p:cNvSpPr>
              <p:nvPr>
                <p:ph sz="half" idx="1"/>
              </p:nvPr>
            </p:nvSpPr>
            <p:spPr>
              <a:xfrm>
                <a:off x="1136577" y="1196975"/>
                <a:ext cx="4104456" cy="5040337"/>
              </a:xfrm>
              <a:blipFill rotWithShape="1">
                <a:blip r:embed="rId3"/>
                <a:stretch>
                  <a:fillRect l="-1484" t="-1209" b="-121"/>
                </a:stretch>
              </a:blipFill>
            </p:spPr>
            <p:txBody>
              <a:bodyPr/>
              <a:lstStyle/>
              <a:p>
                <a:r>
                  <a:rPr lang="en-GB">
                    <a:noFill/>
                  </a:rPr>
                  <a:t> </a:t>
                </a:r>
              </a:p>
            </p:txBody>
          </p:sp>
        </mc:Fallback>
      </mc:AlternateContent>
      <p:sp>
        <p:nvSpPr>
          <p:cNvPr id="2" name="Title 1"/>
          <p:cNvSpPr>
            <a:spLocks noGrp="1"/>
          </p:cNvSpPr>
          <p:nvPr>
            <p:ph type="title"/>
          </p:nvPr>
        </p:nvSpPr>
        <p:spPr/>
        <p:txBody>
          <a:bodyPr/>
          <a:lstStyle/>
          <a:p>
            <a:endParaRPr lang="en-GB"/>
          </a:p>
        </p:txBody>
      </p:sp>
      <p:pic>
        <p:nvPicPr>
          <p:cNvPr id="13" name="Picture 3" descr="C:\Users\johandk\Desktop\ESWW2013 WORK\presentations\planetary_auroras\Figures\Example_active.jpg"/>
          <p:cNvPicPr>
            <a:picLocks noGrp="1" noChangeAspect="1" noChangeArrowheads="1"/>
          </p:cNvPicPr>
          <p:nvPr>
            <p:ph sz="half" idx="2"/>
          </p:nvPr>
        </p:nvPicPr>
        <p:blipFill rotWithShape="1">
          <a:blip r:embed="rId4" cstate="print">
            <a:extLst>
              <a:ext uri="{28A0092B-C50C-407E-A947-70E740481C1C}">
                <a14:useLocalDpi xmlns:a14="http://schemas.microsoft.com/office/drawing/2010/main" val="0"/>
              </a:ext>
            </a:extLst>
          </a:blip>
          <a:srcRect l="3252" r="31494"/>
          <a:stretch/>
        </p:blipFill>
        <p:spPr bwMode="auto">
          <a:xfrm>
            <a:off x="5457825" y="1359489"/>
            <a:ext cx="4103688" cy="471528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08070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p:cNvSpPr>
                <a:spLocks noGrp="1"/>
              </p:cNvSpPr>
              <p:nvPr>
                <p:ph type="title"/>
              </p:nvPr>
            </p:nvSpPr>
            <p:spPr/>
            <p:txBody>
              <a:bodyPr/>
              <a:lstStyle/>
              <a:p>
                <a:r>
                  <a:rPr lang="nl-BE" dirty="0" smtClean="0"/>
                  <a:t>Auroral </a:t>
                </a:r>
                <a:r>
                  <a:rPr lang="nl-BE" dirty="0" err="1" smtClean="0"/>
                  <a:t>structure</a:t>
                </a:r>
                <a:r>
                  <a:rPr lang="nl-BE" dirty="0" smtClean="0"/>
                  <a:t> </a:t>
                </a:r>
                <a:r>
                  <a:rPr lang="nl-BE" dirty="0" err="1" smtClean="0"/>
                  <a:t>for</a:t>
                </a:r>
                <a:r>
                  <a:rPr lang="nl-BE" dirty="0" smtClean="0"/>
                  <a:t> a </a:t>
                </a:r>
                <a14:m>
                  <m:oMath xmlns:m="http://schemas.openxmlformats.org/officeDocument/2006/math">
                    <m:r>
                      <a:rPr lang="nl-BE" i="1">
                        <a:latin typeface="Cambria Math"/>
                        <a:ea typeface="Cambria Math"/>
                      </a:rPr>
                      <m:t>↑↑ </m:t>
                    </m:r>
                  </m:oMath>
                </a14:m>
                <a:r>
                  <a:rPr lang="nl-BE" dirty="0" smtClean="0"/>
                  <a:t>planet</a:t>
                </a:r>
                <a:endParaRPr lang="en-GB"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blipFill rotWithShape="1">
                <a:blip r:embed="rId3"/>
                <a:stretch>
                  <a:fillRect l="-1809" b="-10769"/>
                </a:stretch>
              </a:blipFill>
            </p:spPr>
            <p:txBody>
              <a:bodyPr/>
              <a:lstStyle/>
              <a:p>
                <a:r>
                  <a:rPr lang="en-GB">
                    <a:noFill/>
                  </a:rPr>
                  <a:t> </a:t>
                </a:r>
              </a:p>
            </p:txBody>
          </p:sp>
        </mc:Fallback>
      </mc:AlternateContent>
      <p:sp>
        <p:nvSpPr>
          <p:cNvPr id="5" name="Date Placeholder 4"/>
          <p:cNvSpPr>
            <a:spLocks noGrp="1"/>
          </p:cNvSpPr>
          <p:nvPr>
            <p:ph type="dt" sz="half" idx="10"/>
          </p:nvPr>
        </p:nvSpPr>
        <p:spPr/>
        <p:txBody>
          <a:bodyPr/>
          <a:lstStyle/>
          <a:p>
            <a:r>
              <a:rPr lang="en-US" altLang="en-US" smtClean="0"/>
              <a:t>18-22 November 2013</a:t>
            </a:r>
            <a:endParaRPr lang="en-US" altLang="en-US"/>
          </a:p>
        </p:txBody>
      </p:sp>
      <p:sp>
        <p:nvSpPr>
          <p:cNvPr id="6" name="Footer Placeholder 5"/>
          <p:cNvSpPr>
            <a:spLocks noGrp="1"/>
          </p:cNvSpPr>
          <p:nvPr>
            <p:ph type="ftr" sz="quarter" idx="11"/>
          </p:nvPr>
        </p:nvSpPr>
        <p:spPr/>
        <p:txBody>
          <a:bodyPr/>
          <a:lstStyle/>
          <a:p>
            <a:r>
              <a:rPr lang="en-US" altLang="en-US" smtClean="0"/>
              <a:t>ESWW10, Antwerp</a:t>
            </a:r>
            <a:endParaRPr lang="en-US" altLang="en-US"/>
          </a:p>
        </p:txBody>
      </p:sp>
      <p:sp>
        <p:nvSpPr>
          <p:cNvPr id="7" name="Slide Number Placeholder 6"/>
          <p:cNvSpPr>
            <a:spLocks noGrp="1"/>
          </p:cNvSpPr>
          <p:nvPr>
            <p:ph type="sldNum" sz="quarter" idx="12"/>
          </p:nvPr>
        </p:nvSpPr>
        <p:spPr/>
        <p:txBody>
          <a:bodyPr/>
          <a:lstStyle/>
          <a:p>
            <a:fld id="{7B223D7A-ED9E-4EFB-A36E-B9DAD6C9C1E0}" type="slidenum">
              <a:rPr lang="en-US" altLang="en-US"/>
              <a:pPr/>
              <a:t>11</a:t>
            </a:fld>
            <a:endParaRPr lang="en-US" altLang="en-US"/>
          </a:p>
        </p:txBody>
      </p:sp>
      <mc:AlternateContent xmlns:mc="http://schemas.openxmlformats.org/markup-compatibility/2006">
        <mc:Choice xmlns:a14="http://schemas.microsoft.com/office/drawing/2010/main" Requires="a14">
          <p:sp>
            <p:nvSpPr>
              <p:cNvPr id="4" name="Content Placeholder 3"/>
              <p:cNvSpPr>
                <a:spLocks noGrp="1"/>
              </p:cNvSpPr>
              <p:nvPr>
                <p:ph sz="half" idx="1"/>
              </p:nvPr>
            </p:nvSpPr>
            <p:spPr>
              <a:xfrm>
                <a:off x="1136577" y="1196975"/>
                <a:ext cx="4104456" cy="2016125"/>
              </a:xfrm>
            </p:spPr>
            <p:txBody>
              <a:bodyPr/>
              <a:lstStyle/>
              <a:p>
                <a:pPr marL="0" indent="0">
                  <a:lnSpc>
                    <a:spcPct val="90000"/>
                  </a:lnSpc>
                  <a:buFontTx/>
                  <a:buNone/>
                </a:pPr>
                <a:r>
                  <a:rPr lang="nl-BE" altLang="en-US" dirty="0" smtClean="0"/>
                  <a:t>The </a:t>
                </a:r>
                <a:r>
                  <a:rPr lang="nl-BE" altLang="en-US" dirty="0" err="1" smtClean="0"/>
                  <a:t>situation</a:t>
                </a:r>
                <a:r>
                  <a:rPr lang="nl-BE" altLang="en-US" dirty="0" smtClean="0"/>
                  <a:t> is </a:t>
                </a:r>
                <a:r>
                  <a:rPr lang="nl-BE" altLang="en-US" dirty="0" err="1" smtClean="0"/>
                  <a:t>now</a:t>
                </a:r>
                <a:r>
                  <a:rPr lang="nl-BE" altLang="en-US" dirty="0" smtClean="0"/>
                  <a:t> </a:t>
                </a:r>
                <a:r>
                  <a:rPr lang="nl-BE" altLang="en-US" dirty="0" err="1" smtClean="0"/>
                  <a:t>reversed</a:t>
                </a:r>
                <a:r>
                  <a:rPr lang="nl-BE" altLang="en-US" dirty="0" smtClean="0"/>
                  <a:t>.</a:t>
                </a:r>
                <a:r>
                  <a:rPr lang="nl-BE" altLang="en-US" dirty="0"/>
                  <a:t> </a:t>
                </a:r>
                <a:r>
                  <a:rPr lang="nl-BE" altLang="en-US" dirty="0" smtClean="0"/>
                  <a:t>The </a:t>
                </a:r>
                <a:r>
                  <a:rPr lang="nl-BE" altLang="en-US" dirty="0" err="1"/>
                  <a:t>configuration</a:t>
                </a:r>
                <a:r>
                  <a:rPr lang="nl-BE" altLang="en-US" dirty="0"/>
                  <a:t> </a:t>
                </a:r>
                <a:r>
                  <a:rPr lang="nl-BE" altLang="en-US" dirty="0" err="1"/>
                  <a:t>consists</a:t>
                </a:r>
                <a:r>
                  <a:rPr lang="nl-BE" altLang="en-US" dirty="0"/>
                  <a:t> </a:t>
                </a:r>
                <a:r>
                  <a:rPr lang="nl-BE" altLang="en-US" dirty="0" smtClean="0"/>
                  <a:t>of</a:t>
                </a:r>
              </a:p>
              <a:p>
                <a:pPr>
                  <a:lnSpc>
                    <a:spcPct val="90000"/>
                  </a:lnSpc>
                </a:pPr>
                <a:r>
                  <a:rPr lang="nl-BE" altLang="en-US" i="1" dirty="0" smtClean="0"/>
                  <a:t>persistent </a:t>
                </a:r>
                <a:r>
                  <a:rPr lang="nl-BE" altLang="en-US" i="1" dirty="0" err="1" smtClean="0"/>
                  <a:t>eastward</a:t>
                </a:r>
                <a:r>
                  <a:rPr lang="nl-BE" altLang="en-US" i="1" dirty="0" smtClean="0"/>
                  <a:t> </a:t>
                </a:r>
                <a:r>
                  <a:rPr lang="nl-BE" altLang="en-US" i="1" dirty="0" err="1"/>
                  <a:t>convection</a:t>
                </a:r>
                <a:r>
                  <a:rPr lang="nl-BE" altLang="en-US" i="1" dirty="0"/>
                  <a:t> </a:t>
                </a:r>
                <a:r>
                  <a:rPr lang="nl-BE" altLang="en-US" dirty="0"/>
                  <a:t>over the ionospheric </a:t>
                </a:r>
                <a:r>
                  <a:rPr lang="nl-BE" altLang="en-US" dirty="0" err="1"/>
                  <a:t>projection</a:t>
                </a:r>
                <a:r>
                  <a:rPr lang="nl-BE" altLang="en-US" dirty="0"/>
                  <a:t> of the </a:t>
                </a:r>
                <a:r>
                  <a:rPr lang="nl-BE" altLang="en-US" dirty="0" err="1"/>
                  <a:t>corotation</a:t>
                </a:r>
                <a:r>
                  <a:rPr lang="nl-BE" altLang="en-US" dirty="0"/>
                  <a:t> </a:t>
                </a:r>
                <a:r>
                  <a:rPr lang="nl-BE" altLang="en-US" dirty="0" err="1"/>
                  <a:t>edge</a:t>
                </a:r>
                <a:r>
                  <a:rPr lang="nl-BE" altLang="en-US" dirty="0"/>
                  <a:t> (</a:t>
                </a:r>
                <a:r>
                  <a:rPr lang="nl-BE" altLang="en-US" i="1" dirty="0"/>
                  <a:t>SAEF</a:t>
                </a:r>
                <a:r>
                  <a:rPr lang="nl-BE" altLang="en-US" dirty="0"/>
                  <a:t>)</a:t>
                </a:r>
              </a:p>
              <a:p>
                <a:pPr>
                  <a:lnSpc>
                    <a:spcPct val="90000"/>
                  </a:lnSpc>
                </a:pPr>
                <a:r>
                  <a:rPr lang="nl-BE" altLang="en-US" dirty="0"/>
                  <a:t>(small) </a:t>
                </a:r>
                <a:r>
                  <a:rPr lang="nl-BE" altLang="en-US" dirty="0" err="1"/>
                  <a:t>upward</a:t>
                </a:r>
                <a:r>
                  <a:rPr lang="nl-BE" altLang="en-US" dirty="0"/>
                  <a:t> </a:t>
                </a:r>
                <a:r>
                  <a:rPr lang="nl-BE" altLang="en-US" dirty="0" err="1"/>
                  <a:t>current</a:t>
                </a:r>
                <a:r>
                  <a:rPr lang="nl-BE" altLang="en-US" dirty="0"/>
                  <a:t> at </a:t>
                </a:r>
                <a:r>
                  <a:rPr lang="nl-BE" altLang="en-US" dirty="0" smtClean="0"/>
                  <a:t>low latitude</a:t>
                </a:r>
                <a:r>
                  <a:rPr lang="nl-BE" altLang="en-US" dirty="0"/>
                  <a:t>, </a:t>
                </a:r>
                <a:r>
                  <a:rPr lang="nl-BE" altLang="en-US" dirty="0" err="1"/>
                  <a:t>with</a:t>
                </a:r>
                <a:r>
                  <a:rPr lang="nl-BE" altLang="en-US" dirty="0"/>
                  <a:t> </a:t>
                </a:r>
                <a14:m>
                  <m:oMath xmlns:m="http://schemas.openxmlformats.org/officeDocument/2006/math">
                    <m:r>
                      <a:rPr lang="nl-BE" altLang="en-US">
                        <a:latin typeface="Cambria Math"/>
                      </a:rPr>
                      <m:t>∆</m:t>
                    </m:r>
                    <m:r>
                      <m:rPr>
                        <m:sty m:val="p"/>
                      </m:rPr>
                      <a:rPr lang="el-GR" altLang="en-US">
                        <a:latin typeface="Cambria Math"/>
                      </a:rPr>
                      <m:t>Φ</m:t>
                    </m:r>
                  </m:oMath>
                </a14:m>
                <a:r>
                  <a:rPr lang="nl-BE" altLang="en-US" dirty="0"/>
                  <a:t> </a:t>
                </a:r>
                <a:r>
                  <a:rPr lang="nl-BE" altLang="en-US" dirty="0" err="1"/>
                  <a:t>accelerating</a:t>
                </a:r>
                <a:r>
                  <a:rPr lang="nl-BE" altLang="en-US" dirty="0"/>
                  <a:t> </a:t>
                </a:r>
                <a:r>
                  <a:rPr lang="nl-BE" altLang="en-US" dirty="0" err="1"/>
                  <a:t>electrons</a:t>
                </a:r>
                <a:r>
                  <a:rPr lang="nl-BE" altLang="en-US" dirty="0"/>
                  <a:t> </a:t>
                </a:r>
                <a:r>
                  <a:rPr lang="nl-BE" altLang="en-US" dirty="0" err="1"/>
                  <a:t>into</a:t>
                </a:r>
                <a:r>
                  <a:rPr lang="nl-BE" altLang="en-US" dirty="0"/>
                  <a:t> the </a:t>
                </a:r>
                <a:r>
                  <a:rPr lang="nl-BE" altLang="en-US" dirty="0" err="1"/>
                  <a:t>ionosphere</a:t>
                </a:r>
                <a:endParaRPr lang="nl-BE" altLang="en-US" dirty="0"/>
              </a:p>
              <a:p>
                <a:pPr>
                  <a:lnSpc>
                    <a:spcPct val="90000"/>
                  </a:lnSpc>
                </a:pPr>
                <a:r>
                  <a:rPr lang="nl-BE" altLang="en-US" dirty="0"/>
                  <a:t>(small) </a:t>
                </a:r>
                <a:r>
                  <a:rPr lang="nl-BE" altLang="en-US" dirty="0" err="1"/>
                  <a:t>downward</a:t>
                </a:r>
                <a:r>
                  <a:rPr lang="nl-BE" altLang="en-US" dirty="0"/>
                  <a:t> </a:t>
                </a:r>
                <a:r>
                  <a:rPr lang="nl-BE" altLang="en-US" dirty="0" err="1"/>
                  <a:t>current</a:t>
                </a:r>
                <a:r>
                  <a:rPr lang="nl-BE" altLang="en-US" dirty="0"/>
                  <a:t> at </a:t>
                </a:r>
                <a:r>
                  <a:rPr lang="nl-BE" altLang="en-US" dirty="0" smtClean="0"/>
                  <a:t>high latitude</a:t>
                </a:r>
                <a:r>
                  <a:rPr lang="nl-BE" altLang="en-US" dirty="0"/>
                  <a:t>, </a:t>
                </a:r>
                <a:r>
                  <a:rPr lang="nl-BE" altLang="en-US" dirty="0" err="1"/>
                  <a:t>with</a:t>
                </a:r>
                <a:r>
                  <a:rPr lang="nl-BE" altLang="en-US" dirty="0"/>
                  <a:t> </a:t>
                </a:r>
                <a14:m>
                  <m:oMath xmlns:m="http://schemas.openxmlformats.org/officeDocument/2006/math">
                    <m:r>
                      <a:rPr lang="nl-BE" altLang="en-US">
                        <a:latin typeface="Cambria Math"/>
                      </a:rPr>
                      <m:t>∆</m:t>
                    </m:r>
                    <m:r>
                      <m:rPr>
                        <m:sty m:val="p"/>
                      </m:rPr>
                      <a:rPr lang="el-GR" altLang="en-US">
                        <a:latin typeface="Cambria Math"/>
                      </a:rPr>
                      <m:t>Φ</m:t>
                    </m:r>
                  </m:oMath>
                </a14:m>
                <a:r>
                  <a:rPr lang="nl-BE" altLang="en-US" dirty="0"/>
                  <a:t> </a:t>
                </a:r>
                <a:r>
                  <a:rPr lang="nl-BE" altLang="en-US" dirty="0" err="1"/>
                  <a:t>removing</a:t>
                </a:r>
                <a:r>
                  <a:rPr lang="nl-BE" altLang="en-US" dirty="0"/>
                  <a:t> </a:t>
                </a:r>
                <a:r>
                  <a:rPr lang="nl-BE" altLang="en-US" dirty="0" err="1"/>
                  <a:t>electrons</a:t>
                </a:r>
                <a:r>
                  <a:rPr lang="nl-BE" altLang="en-US" dirty="0"/>
                  <a:t> </a:t>
                </a:r>
                <a:r>
                  <a:rPr lang="nl-BE" altLang="en-US" dirty="0" err="1"/>
                  <a:t>from</a:t>
                </a:r>
                <a:r>
                  <a:rPr lang="nl-BE" altLang="en-US" dirty="0"/>
                  <a:t> the </a:t>
                </a:r>
                <a:r>
                  <a:rPr lang="nl-BE" altLang="en-US" dirty="0" err="1"/>
                  <a:t>ionosphere</a:t>
                </a:r>
                <a:endParaRPr lang="nl-BE" altLang="en-US" dirty="0"/>
              </a:p>
              <a:p>
                <a:pPr>
                  <a:lnSpc>
                    <a:spcPct val="90000"/>
                  </a:lnSpc>
                </a:pPr>
                <a:r>
                  <a:rPr lang="nl-BE" altLang="en-US" dirty="0" smtClean="0"/>
                  <a:t>auroral </a:t>
                </a:r>
                <a:r>
                  <a:rPr lang="nl-BE" altLang="en-US" dirty="0" err="1"/>
                  <a:t>effects</a:t>
                </a:r>
                <a:r>
                  <a:rPr lang="nl-BE" altLang="en-US" dirty="0"/>
                  <a:t> are permanent, but </a:t>
                </a:r>
                <a:r>
                  <a:rPr lang="nl-BE" altLang="en-US" dirty="0" err="1"/>
                  <a:t>depend</a:t>
                </a:r>
                <a:r>
                  <a:rPr lang="nl-BE" altLang="en-US" dirty="0"/>
                  <a:t> on </a:t>
                </a:r>
                <a14:m>
                  <m:oMath xmlns:m="http://schemas.openxmlformats.org/officeDocument/2006/math">
                    <m:r>
                      <m:rPr>
                        <m:sty m:val="p"/>
                      </m:rPr>
                      <a:rPr lang="el-GR" i="1">
                        <a:latin typeface="Cambria Math"/>
                        <a:ea typeface="Cambria Math"/>
                      </a:rPr>
                      <m:t>Ω</m:t>
                    </m:r>
                  </m:oMath>
                </a14:m>
                <a:r>
                  <a:rPr lang="nl-BE" altLang="en-US" dirty="0"/>
                  <a:t>, </a:t>
                </a:r>
                <a14:m>
                  <m:oMath xmlns:m="http://schemas.openxmlformats.org/officeDocument/2006/math">
                    <m:r>
                      <a:rPr lang="nl-BE" i="1">
                        <a:latin typeface="Cambria Math"/>
                        <a:ea typeface="Cambria Math"/>
                      </a:rPr>
                      <m:t>𝐵</m:t>
                    </m:r>
                  </m:oMath>
                </a14:m>
                <a:r>
                  <a:rPr lang="nl-BE" altLang="en-US" dirty="0"/>
                  <a:t>, </a:t>
                </a:r>
                <a14:m>
                  <m:oMath xmlns:m="http://schemas.openxmlformats.org/officeDocument/2006/math">
                    <m:r>
                      <a:rPr lang="nl-BE" altLang="en-US">
                        <a:latin typeface="Cambria Math"/>
                      </a:rPr>
                      <m:t>𝐾</m:t>
                    </m:r>
                  </m:oMath>
                </a14:m>
                <a:r>
                  <a:rPr lang="nl-BE" altLang="en-US" dirty="0"/>
                  <a:t> </a:t>
                </a:r>
                <a:r>
                  <a:rPr lang="nl-BE" altLang="en-US" dirty="0" err="1"/>
                  <a:t>and</a:t>
                </a:r>
                <a:r>
                  <a:rPr lang="nl-BE" altLang="en-US" dirty="0"/>
                  <a:t> </a:t>
                </a:r>
                <a14:m>
                  <m:oMath xmlns:m="http://schemas.openxmlformats.org/officeDocument/2006/math">
                    <m:sSub>
                      <m:sSubPr>
                        <m:ctrlPr>
                          <a:rPr lang="nl-BE" altLang="en-US" i="1">
                            <a:latin typeface="Cambria Math"/>
                          </a:rPr>
                        </m:ctrlPr>
                      </m:sSubPr>
                      <m:e>
                        <m:r>
                          <m:rPr>
                            <m:sty m:val="p"/>
                          </m:rPr>
                          <a:rPr lang="el-GR" altLang="en-US">
                            <a:latin typeface="Cambria Math"/>
                          </a:rPr>
                          <m:t>Σ</m:t>
                        </m:r>
                      </m:e>
                      <m:sub>
                        <m:r>
                          <a:rPr lang="nl-BE" altLang="en-US">
                            <a:latin typeface="Cambria Math"/>
                          </a:rPr>
                          <m:t>𝑃</m:t>
                        </m:r>
                      </m:sub>
                    </m:sSub>
                    <m:r>
                      <a:rPr lang="nl-BE" altLang="en-US" i="1">
                        <a:latin typeface="Cambria Math"/>
                      </a:rPr>
                      <m:t> </m:t>
                    </m:r>
                  </m:oMath>
                </a14:m>
                <a:endParaRPr lang="nl-BE" altLang="en-US" dirty="0" smtClean="0"/>
              </a:p>
              <a:p>
                <a:pPr marL="0" indent="0">
                  <a:lnSpc>
                    <a:spcPct val="90000"/>
                  </a:lnSpc>
                  <a:buFontTx/>
                  <a:buNone/>
                </a:pPr>
                <a:endParaRPr lang="nl-BE" altLang="en-US" dirty="0" smtClean="0"/>
              </a:p>
              <a:p>
                <a:endParaRPr lang="en-GB" dirty="0"/>
              </a:p>
            </p:txBody>
          </p:sp>
        </mc:Choice>
        <mc:Fallback>
          <p:sp>
            <p:nvSpPr>
              <p:cNvPr id="4" name="Content Placeholder 3"/>
              <p:cNvSpPr>
                <a:spLocks noGrp="1" noRot="1" noChangeAspect="1" noMove="1" noResize="1" noEditPoints="1" noAdjustHandles="1" noChangeArrowheads="1" noChangeShapeType="1" noTextEdit="1"/>
              </p:cNvSpPr>
              <p:nvPr>
                <p:ph sz="half" idx="1"/>
              </p:nvPr>
            </p:nvSpPr>
            <p:spPr>
              <a:xfrm>
                <a:off x="1136577" y="1196975"/>
                <a:ext cx="4104456" cy="2016125"/>
              </a:xfrm>
              <a:blipFill rotWithShape="1">
                <a:blip r:embed="rId4"/>
                <a:stretch>
                  <a:fillRect l="-1484" t="-3021" r="-2819" b="-125982"/>
                </a:stretch>
              </a:blipFill>
            </p:spPr>
            <p:txBody>
              <a:bodyPr/>
              <a:lstStyle/>
              <a:p>
                <a:r>
                  <a:rPr lang="en-GB">
                    <a:noFill/>
                  </a:rPr>
                  <a:t> </a:t>
                </a:r>
              </a:p>
            </p:txBody>
          </p:sp>
        </mc:Fallback>
      </mc:AlternateContent>
      <p:pic>
        <p:nvPicPr>
          <p:cNvPr id="9" name="Picture 2" descr="C:\Users\johandk\Desktop\ESWW2013 WORK\presentations\planetary_auroras\Figures\Example_quiet_reverse.jpg"/>
          <p:cNvPicPr>
            <a:picLocks noGrp="1" noChangeAspect="1" noChangeArrowheads="1"/>
          </p:cNvPicPr>
          <p:nvPr>
            <p:ph sz="half" idx="2"/>
          </p:nvPr>
        </p:nvPicPr>
        <p:blipFill rotWithShape="1">
          <a:blip r:embed="rId5" cstate="print">
            <a:extLst>
              <a:ext uri="{28A0092B-C50C-407E-A947-70E740481C1C}">
                <a14:useLocalDpi xmlns:a14="http://schemas.microsoft.com/office/drawing/2010/main" val="0"/>
              </a:ext>
            </a:extLst>
          </a:blip>
          <a:srcRect l="3252" r="31494"/>
          <a:stretch/>
        </p:blipFill>
        <p:spPr bwMode="auto">
          <a:xfrm>
            <a:off x="5457825" y="1359489"/>
            <a:ext cx="4103688" cy="471528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61742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ltLang="en-US" smtClean="0"/>
              <a:t>18-22 November 2013</a:t>
            </a:r>
            <a:endParaRPr lang="en-US" altLang="en-US"/>
          </a:p>
        </p:txBody>
      </p:sp>
      <p:sp>
        <p:nvSpPr>
          <p:cNvPr id="6" name="Footer Placeholder 5"/>
          <p:cNvSpPr>
            <a:spLocks noGrp="1"/>
          </p:cNvSpPr>
          <p:nvPr>
            <p:ph type="ftr" sz="quarter" idx="11"/>
          </p:nvPr>
        </p:nvSpPr>
        <p:spPr/>
        <p:txBody>
          <a:bodyPr/>
          <a:lstStyle/>
          <a:p>
            <a:r>
              <a:rPr lang="en-US" altLang="en-US" smtClean="0"/>
              <a:t>ESWW10, Antwerp</a:t>
            </a:r>
            <a:endParaRPr lang="en-US" altLang="en-US"/>
          </a:p>
        </p:txBody>
      </p:sp>
      <p:sp>
        <p:nvSpPr>
          <p:cNvPr id="7" name="Slide Number Placeholder 6"/>
          <p:cNvSpPr>
            <a:spLocks noGrp="1"/>
          </p:cNvSpPr>
          <p:nvPr>
            <p:ph type="sldNum" sz="quarter" idx="12"/>
          </p:nvPr>
        </p:nvSpPr>
        <p:spPr/>
        <p:txBody>
          <a:bodyPr/>
          <a:lstStyle/>
          <a:p>
            <a:fld id="{7B223D7A-ED9E-4EFB-A36E-B9DAD6C9C1E0}" type="slidenum">
              <a:rPr lang="en-US" altLang="en-US"/>
              <a:pPr/>
              <a:t>12</a:t>
            </a:fld>
            <a:endParaRPr lang="en-US" altLang="en-US"/>
          </a:p>
        </p:txBody>
      </p:sp>
      <mc:AlternateContent xmlns:mc="http://schemas.openxmlformats.org/markup-compatibility/2006">
        <mc:Choice xmlns:a14="http://schemas.microsoft.com/office/drawing/2010/main" Requires="a14">
          <p:sp>
            <p:nvSpPr>
              <p:cNvPr id="4" name="Content Placeholder 3"/>
              <p:cNvSpPr>
                <a:spLocks noGrp="1"/>
              </p:cNvSpPr>
              <p:nvPr>
                <p:ph sz="half" idx="1"/>
              </p:nvPr>
            </p:nvSpPr>
            <p:spPr>
              <a:xfrm>
                <a:off x="1136577" y="1196975"/>
                <a:ext cx="4104456" cy="2016125"/>
              </a:xfrm>
            </p:spPr>
            <p:txBody>
              <a:bodyPr/>
              <a:lstStyle/>
              <a:p>
                <a:pPr marL="0" indent="0">
                  <a:lnSpc>
                    <a:spcPct val="90000"/>
                  </a:lnSpc>
                  <a:buFontTx/>
                  <a:buNone/>
                </a:pPr>
                <a:r>
                  <a:rPr lang="nl-BE" altLang="en-US" dirty="0"/>
                  <a:t>In </a:t>
                </a:r>
                <a:r>
                  <a:rPr lang="nl-BE" altLang="en-US" dirty="0" err="1" smtClean="0"/>
                  <a:t>an</a:t>
                </a:r>
                <a:r>
                  <a:rPr lang="nl-BE" altLang="en-US" dirty="0" smtClean="0"/>
                  <a:t> </a:t>
                </a:r>
                <a:r>
                  <a:rPr lang="nl-BE" altLang="en-US" dirty="0" err="1" smtClean="0"/>
                  <a:t>active</a:t>
                </a:r>
                <a:r>
                  <a:rPr lang="nl-BE" altLang="en-US" dirty="0" smtClean="0"/>
                  <a:t> </a:t>
                </a:r>
                <a:r>
                  <a:rPr lang="nl-BE" altLang="en-US" dirty="0" err="1" smtClean="0"/>
                  <a:t>magnetosphere</a:t>
                </a:r>
                <a:r>
                  <a:rPr lang="nl-BE" altLang="en-US" dirty="0" smtClean="0"/>
                  <a:t> :</a:t>
                </a:r>
              </a:p>
              <a:p>
                <a:pPr marL="0" indent="0">
                  <a:lnSpc>
                    <a:spcPct val="90000"/>
                  </a:lnSpc>
                  <a:buFontTx/>
                  <a:buNone/>
                </a:pPr>
                <a:endParaRPr lang="nl-BE" altLang="en-US" dirty="0"/>
              </a:p>
              <a:p>
                <a:pPr>
                  <a:lnSpc>
                    <a:spcPct val="90000"/>
                  </a:lnSpc>
                </a:pPr>
                <a:r>
                  <a:rPr lang="nl-BE" altLang="en-US" dirty="0" err="1" smtClean="0"/>
                  <a:t>upward</a:t>
                </a:r>
                <a:r>
                  <a:rPr lang="nl-BE" altLang="en-US" dirty="0" smtClean="0"/>
                  <a:t> </a:t>
                </a:r>
                <a:r>
                  <a:rPr lang="nl-BE" altLang="en-US" dirty="0" err="1" smtClean="0"/>
                  <a:t>current</a:t>
                </a:r>
                <a:r>
                  <a:rPr lang="nl-BE" altLang="en-US" dirty="0" smtClean="0"/>
                  <a:t>, </a:t>
                </a:r>
                <a:r>
                  <a:rPr lang="nl-BE" altLang="en-US" i="1" dirty="0" err="1" smtClean="0"/>
                  <a:t>transient</a:t>
                </a:r>
                <a:r>
                  <a:rPr lang="nl-BE" altLang="en-US" i="1" dirty="0" smtClean="0"/>
                  <a:t> </a:t>
                </a:r>
                <a:r>
                  <a:rPr lang="nl-BE" altLang="en-US" i="1" dirty="0"/>
                  <a:t>strong </a:t>
                </a:r>
                <a:r>
                  <a:rPr lang="nl-BE" altLang="en-US" i="1" dirty="0" err="1" smtClean="0"/>
                  <a:t>eastward</a:t>
                </a:r>
                <a:r>
                  <a:rPr lang="nl-BE" altLang="en-US" i="1" dirty="0" smtClean="0"/>
                  <a:t> </a:t>
                </a:r>
                <a:r>
                  <a:rPr lang="nl-BE" altLang="en-US" i="1" dirty="0" err="1" smtClean="0"/>
                  <a:t>convection</a:t>
                </a:r>
                <a:r>
                  <a:rPr lang="nl-BE" altLang="en-US" i="1" dirty="0" smtClean="0"/>
                  <a:t>, </a:t>
                </a:r>
                <a:r>
                  <a:rPr lang="nl-BE" altLang="en-US" i="1" dirty="0" err="1" smtClean="0"/>
                  <a:t>and</a:t>
                </a:r>
                <a:r>
                  <a:rPr lang="nl-BE" altLang="en-US" i="1" dirty="0" smtClean="0"/>
                  <a:t> </a:t>
                </a:r>
                <a:r>
                  <a:rPr lang="nl-BE" altLang="en-US" i="1" dirty="0" err="1" smtClean="0"/>
                  <a:t>broad</a:t>
                </a:r>
                <a:r>
                  <a:rPr lang="nl-BE" altLang="en-US" i="1" dirty="0" smtClean="0"/>
                  <a:t> auroral </a:t>
                </a:r>
                <a:r>
                  <a:rPr lang="nl-BE" altLang="en-US" i="1" dirty="0" err="1" smtClean="0"/>
                  <a:t>arcs</a:t>
                </a:r>
                <a:r>
                  <a:rPr lang="nl-BE" altLang="en-US" i="1" dirty="0" smtClean="0"/>
                  <a:t> </a:t>
                </a:r>
                <a:r>
                  <a:rPr lang="nl-BE" altLang="en-US" dirty="0" smtClean="0"/>
                  <a:t>at low latitude</a:t>
                </a:r>
                <a:r>
                  <a:rPr lang="nl-BE" altLang="en-US" i="1" dirty="0" smtClean="0"/>
                  <a:t>, </a:t>
                </a:r>
                <a:endParaRPr lang="nl-BE" altLang="en-US" i="1" dirty="0"/>
              </a:p>
              <a:p>
                <a:pPr>
                  <a:lnSpc>
                    <a:spcPct val="90000"/>
                  </a:lnSpc>
                </a:pPr>
                <a:r>
                  <a:rPr lang="nl-BE" altLang="en-US" dirty="0" err="1"/>
                  <a:t>upward</a:t>
                </a:r>
                <a:r>
                  <a:rPr lang="nl-BE" altLang="en-US" dirty="0"/>
                  <a:t> </a:t>
                </a:r>
                <a:r>
                  <a:rPr lang="nl-BE" altLang="en-US" dirty="0" err="1"/>
                  <a:t>current</a:t>
                </a:r>
                <a:r>
                  <a:rPr lang="nl-BE" altLang="en-US" dirty="0"/>
                  <a:t> in </a:t>
                </a:r>
                <a:r>
                  <a:rPr lang="nl-BE" altLang="en-US" i="1" dirty="0" err="1"/>
                  <a:t>transient</a:t>
                </a:r>
                <a:r>
                  <a:rPr lang="nl-BE" altLang="en-US" dirty="0"/>
                  <a:t> </a:t>
                </a:r>
                <a:r>
                  <a:rPr lang="nl-BE" altLang="en-US" i="1" dirty="0"/>
                  <a:t>discrete auroral </a:t>
                </a:r>
                <a:r>
                  <a:rPr lang="nl-BE" altLang="en-US" i="1" dirty="0" err="1"/>
                  <a:t>arcs</a:t>
                </a:r>
                <a:r>
                  <a:rPr lang="nl-BE" altLang="en-US" i="1" dirty="0"/>
                  <a:t> </a:t>
                </a:r>
                <a:r>
                  <a:rPr lang="nl-BE" altLang="en-US" i="1" dirty="0"/>
                  <a:t>(</a:t>
                </a:r>
                <a:r>
                  <a:rPr lang="nl-BE" altLang="en-US" i="1" dirty="0" err="1"/>
                  <a:t>larger</a:t>
                </a:r>
                <a:r>
                  <a:rPr lang="nl-BE" altLang="en-US" i="1" dirty="0"/>
                  <a:t> </a:t>
                </a:r>
                <a14:m>
                  <m:oMath xmlns:m="http://schemas.openxmlformats.org/officeDocument/2006/math">
                    <m:r>
                      <a:rPr lang="nl-BE" altLang="en-US">
                        <a:latin typeface="Cambria Math"/>
                      </a:rPr>
                      <m:t>∆</m:t>
                    </m:r>
                    <m:r>
                      <m:rPr>
                        <m:sty m:val="p"/>
                      </m:rPr>
                      <a:rPr lang="el-GR" altLang="en-US">
                        <a:latin typeface="Cambria Math"/>
                      </a:rPr>
                      <m:t>Φ</m:t>
                    </m:r>
                  </m:oMath>
                </a14:m>
                <a:r>
                  <a:rPr lang="nl-BE" altLang="en-US" i="1" dirty="0"/>
                  <a:t>, strong </a:t>
                </a:r>
                <a:r>
                  <a:rPr lang="nl-BE" altLang="en-US" i="1" dirty="0" err="1"/>
                  <a:t>spatially</a:t>
                </a:r>
                <a:r>
                  <a:rPr lang="nl-BE" altLang="en-US" i="1" dirty="0"/>
                  <a:t> </a:t>
                </a:r>
                <a:r>
                  <a:rPr lang="nl-BE" altLang="en-US" i="1" dirty="0" err="1"/>
                  <a:t>concentrated</a:t>
                </a:r>
                <a:r>
                  <a:rPr lang="nl-BE" altLang="en-US" i="1" dirty="0"/>
                  <a:t> </a:t>
                </a:r>
                <a:r>
                  <a:rPr lang="nl-BE" altLang="en-US" i="1" dirty="0" err="1"/>
                  <a:t>emission</a:t>
                </a:r>
                <a:r>
                  <a:rPr lang="nl-BE" altLang="en-US" i="1" dirty="0" smtClean="0"/>
                  <a:t>) </a:t>
                </a:r>
                <a:r>
                  <a:rPr lang="nl-BE" altLang="en-US" dirty="0" smtClean="0"/>
                  <a:t>at high latitude</a:t>
                </a:r>
                <a:endParaRPr lang="nl-BE" altLang="en-US" dirty="0"/>
              </a:p>
              <a:p>
                <a:pPr>
                  <a:lnSpc>
                    <a:spcPct val="90000"/>
                  </a:lnSpc>
                </a:pPr>
                <a:r>
                  <a:rPr lang="nl-BE" altLang="en-US" dirty="0" err="1"/>
                  <a:t>d</a:t>
                </a:r>
                <a:r>
                  <a:rPr lang="nl-BE" altLang="en-US" dirty="0" err="1"/>
                  <a:t>ownward</a:t>
                </a:r>
                <a:r>
                  <a:rPr lang="nl-BE" altLang="en-US" dirty="0"/>
                  <a:t> </a:t>
                </a:r>
                <a:r>
                  <a:rPr lang="nl-BE" altLang="en-US" dirty="0" err="1"/>
                  <a:t>current</a:t>
                </a:r>
                <a:r>
                  <a:rPr lang="nl-BE" altLang="en-US" dirty="0"/>
                  <a:t> in </a:t>
                </a:r>
                <a:r>
                  <a:rPr lang="nl-BE" altLang="en-US" i="1" dirty="0" err="1"/>
                  <a:t>transient</a:t>
                </a:r>
                <a:r>
                  <a:rPr lang="nl-BE" altLang="en-US" dirty="0"/>
                  <a:t> </a:t>
                </a:r>
                <a:r>
                  <a:rPr lang="nl-BE" altLang="en-US" i="1" dirty="0"/>
                  <a:t>black aurora (</a:t>
                </a:r>
                <a:r>
                  <a:rPr lang="nl-BE" altLang="en-US" i="1" dirty="0" err="1"/>
                  <a:t>spatially</a:t>
                </a:r>
                <a:r>
                  <a:rPr lang="nl-BE" altLang="en-US" i="1" dirty="0"/>
                  <a:t> </a:t>
                </a:r>
                <a:r>
                  <a:rPr lang="nl-BE" altLang="en-US" i="1" dirty="0" err="1"/>
                  <a:t>concentrated</a:t>
                </a:r>
                <a:r>
                  <a:rPr lang="nl-BE" altLang="en-US" i="1" dirty="0"/>
                  <a:t> absence of </a:t>
                </a:r>
                <a:r>
                  <a:rPr lang="nl-BE" altLang="en-US" i="1" dirty="0" err="1"/>
                  <a:t>emission</a:t>
                </a:r>
                <a:r>
                  <a:rPr lang="nl-BE" altLang="en-US" i="1" dirty="0"/>
                  <a:t>, </a:t>
                </a:r>
                <a:r>
                  <a:rPr lang="nl-BE" altLang="en-US" i="1" dirty="0" err="1"/>
                  <a:t>electrons</a:t>
                </a:r>
                <a:r>
                  <a:rPr lang="nl-BE" altLang="en-US" i="1" dirty="0"/>
                  <a:t> </a:t>
                </a:r>
                <a:r>
                  <a:rPr lang="nl-BE" altLang="en-US" i="1" dirty="0" err="1"/>
                  <a:t>removed</a:t>
                </a:r>
                <a:r>
                  <a:rPr lang="nl-BE" altLang="en-US" i="1" dirty="0"/>
                  <a:t> </a:t>
                </a:r>
                <a:r>
                  <a:rPr lang="nl-BE" altLang="en-US" i="1" dirty="0" err="1"/>
                  <a:t>from</a:t>
                </a:r>
                <a:r>
                  <a:rPr lang="nl-BE" altLang="en-US" i="1" dirty="0"/>
                  <a:t> </a:t>
                </a:r>
                <a:r>
                  <a:rPr lang="nl-BE" altLang="en-US" i="1" dirty="0" err="1"/>
                  <a:t>ionosphere</a:t>
                </a:r>
                <a:r>
                  <a:rPr lang="nl-BE" altLang="en-US" i="1" dirty="0"/>
                  <a:t>).</a:t>
                </a:r>
                <a:endParaRPr lang="nl-BE" altLang="en-US" i="1" dirty="0"/>
              </a:p>
              <a:p>
                <a:pPr>
                  <a:lnSpc>
                    <a:spcPct val="90000"/>
                  </a:lnSpc>
                </a:pPr>
                <a:endParaRPr lang="nl-BE" altLang="en-US" i="1" dirty="0"/>
              </a:p>
              <a:p>
                <a:pPr marL="0" indent="0">
                  <a:buNone/>
                </a:pPr>
                <a:endParaRPr lang="en-GB" dirty="0"/>
              </a:p>
            </p:txBody>
          </p:sp>
        </mc:Choice>
        <mc:Fallback>
          <p:sp>
            <p:nvSpPr>
              <p:cNvPr id="4" name="Content Placeholder 3"/>
              <p:cNvSpPr>
                <a:spLocks noGrp="1" noRot="1" noChangeAspect="1" noMove="1" noResize="1" noEditPoints="1" noAdjustHandles="1" noChangeArrowheads="1" noChangeShapeType="1" noTextEdit="1"/>
              </p:cNvSpPr>
              <p:nvPr>
                <p:ph sz="half" idx="1"/>
              </p:nvPr>
            </p:nvSpPr>
            <p:spPr>
              <a:xfrm>
                <a:off x="1136577" y="1196975"/>
                <a:ext cx="4104456" cy="2016125"/>
              </a:xfrm>
              <a:blipFill rotWithShape="1">
                <a:blip r:embed="rId3"/>
                <a:stretch>
                  <a:fillRect l="-1484" t="-3021" r="-2671" b="-139577"/>
                </a:stretch>
              </a:blipFill>
            </p:spPr>
            <p:txBody>
              <a:bodyPr/>
              <a:lstStyle/>
              <a:p>
                <a:r>
                  <a:rPr lang="en-GB">
                    <a:noFill/>
                  </a:rPr>
                  <a:t> </a:t>
                </a:r>
              </a:p>
            </p:txBody>
          </p:sp>
        </mc:Fallback>
      </mc:AlternateContent>
      <p:sp>
        <p:nvSpPr>
          <p:cNvPr id="2" name="Title 1"/>
          <p:cNvSpPr>
            <a:spLocks noGrp="1"/>
          </p:cNvSpPr>
          <p:nvPr>
            <p:ph type="title"/>
          </p:nvPr>
        </p:nvSpPr>
        <p:spPr/>
        <p:txBody>
          <a:bodyPr/>
          <a:lstStyle/>
          <a:p>
            <a:endParaRPr lang="en-GB"/>
          </a:p>
        </p:txBody>
      </p:sp>
      <p:pic>
        <p:nvPicPr>
          <p:cNvPr id="12" name="Picture 4" descr="C:\Users\johandk\Desktop\ESWW2013 WORK\presentations\planetary_auroras\Figures\Example_active_reverse.jpg"/>
          <p:cNvPicPr>
            <a:picLocks noGrp="1" noChangeAspect="1" noChangeArrowheads="1"/>
          </p:cNvPicPr>
          <p:nvPr>
            <p:ph sz="half" idx="2"/>
          </p:nvPr>
        </p:nvPicPr>
        <p:blipFill rotWithShape="1">
          <a:blip r:embed="rId4" cstate="print">
            <a:extLst>
              <a:ext uri="{28A0092B-C50C-407E-A947-70E740481C1C}">
                <a14:useLocalDpi xmlns:a14="http://schemas.microsoft.com/office/drawing/2010/main" val="0"/>
              </a:ext>
            </a:extLst>
          </a:blip>
          <a:srcRect l="3252" r="31494"/>
          <a:stretch/>
        </p:blipFill>
        <p:spPr bwMode="auto">
          <a:xfrm>
            <a:off x="5457825" y="1359489"/>
            <a:ext cx="4103688" cy="471528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63893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p:cNvSpPr>
                <a:spLocks noGrp="1"/>
              </p:cNvSpPr>
              <p:nvPr>
                <p:ph type="title"/>
              </p:nvPr>
            </p:nvSpPr>
            <p:spPr>
              <a:xfrm>
                <a:off x="1136576" y="1412702"/>
                <a:ext cx="8424936" cy="792162"/>
              </a:xfrm>
            </p:spPr>
            <p:txBody>
              <a:bodyPr/>
              <a:lstStyle/>
              <a:p>
                <a:r>
                  <a:rPr lang="nl-BE" dirty="0" smtClean="0"/>
                  <a:t>Earth : </a:t>
                </a:r>
                <a:r>
                  <a:rPr lang="nl-BE" dirty="0" err="1" smtClean="0"/>
                  <a:t>an</a:t>
                </a:r>
                <a:r>
                  <a:rPr lang="nl-BE" dirty="0" smtClean="0"/>
                  <a:t> </a:t>
                </a:r>
                <a14:m>
                  <m:oMath xmlns:m="http://schemas.openxmlformats.org/officeDocument/2006/math">
                    <m:r>
                      <a:rPr lang="nl-BE" i="1" smtClean="0">
                        <a:latin typeface="Cambria Math"/>
                        <a:ea typeface="Cambria Math"/>
                      </a:rPr>
                      <m:t>↑↓</m:t>
                    </m:r>
                  </m:oMath>
                </a14:m>
                <a:r>
                  <a:rPr lang="nl-BE" dirty="0" smtClean="0"/>
                  <a:t> planet</a:t>
                </a:r>
                <a:endParaRPr lang="en-GB"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xfrm>
                <a:off x="1136576" y="1412702"/>
                <a:ext cx="8424936" cy="792162"/>
              </a:xfrm>
              <a:blipFill rotWithShape="1">
                <a:blip r:embed="rId3"/>
                <a:stretch>
                  <a:fillRect l="-1809" b="-10769"/>
                </a:stretch>
              </a:blipFill>
            </p:spPr>
            <p:txBody>
              <a:bodyPr/>
              <a:lstStyle/>
              <a:p>
                <a:r>
                  <a:rPr lang="en-GB">
                    <a:noFill/>
                  </a:rPr>
                  <a:t> </a:t>
                </a:r>
              </a:p>
            </p:txBody>
          </p:sp>
        </mc:Fallback>
      </mc:AlternateContent>
      <p:sp>
        <p:nvSpPr>
          <p:cNvPr id="5" name="Date Placeholder 4"/>
          <p:cNvSpPr>
            <a:spLocks noGrp="1"/>
          </p:cNvSpPr>
          <p:nvPr>
            <p:ph type="dt" sz="half" idx="10"/>
          </p:nvPr>
        </p:nvSpPr>
        <p:spPr/>
        <p:txBody>
          <a:bodyPr/>
          <a:lstStyle/>
          <a:p>
            <a:r>
              <a:rPr lang="en-US" altLang="en-US" smtClean="0"/>
              <a:t>18-22 November 2013</a:t>
            </a:r>
            <a:endParaRPr lang="en-US" altLang="en-US"/>
          </a:p>
        </p:txBody>
      </p:sp>
      <p:sp>
        <p:nvSpPr>
          <p:cNvPr id="6" name="Footer Placeholder 5"/>
          <p:cNvSpPr>
            <a:spLocks noGrp="1"/>
          </p:cNvSpPr>
          <p:nvPr>
            <p:ph type="ftr" sz="quarter" idx="11"/>
          </p:nvPr>
        </p:nvSpPr>
        <p:spPr/>
        <p:txBody>
          <a:bodyPr/>
          <a:lstStyle/>
          <a:p>
            <a:r>
              <a:rPr lang="en-US" altLang="en-US" smtClean="0"/>
              <a:t>ESWW10, Antwerp</a:t>
            </a:r>
            <a:endParaRPr lang="en-US" altLang="en-US"/>
          </a:p>
        </p:txBody>
      </p:sp>
      <p:sp>
        <p:nvSpPr>
          <p:cNvPr id="7" name="Slide Number Placeholder 6"/>
          <p:cNvSpPr>
            <a:spLocks noGrp="1"/>
          </p:cNvSpPr>
          <p:nvPr>
            <p:ph type="sldNum" sz="quarter" idx="12"/>
          </p:nvPr>
        </p:nvSpPr>
        <p:spPr/>
        <p:txBody>
          <a:bodyPr/>
          <a:lstStyle/>
          <a:p>
            <a:fld id="{7B223D7A-ED9E-4EFB-A36E-B9DAD6C9C1E0}" type="slidenum">
              <a:rPr lang="en-US" altLang="en-US"/>
              <a:pPr/>
              <a:t>13</a:t>
            </a:fld>
            <a:endParaRPr lang="en-US" altLang="en-US"/>
          </a:p>
        </p:txBody>
      </p:sp>
    </p:spTree>
    <p:extLst>
      <p:ext uri="{BB962C8B-B14F-4D97-AF65-F5344CB8AC3E}">
        <p14:creationId xmlns:p14="http://schemas.microsoft.com/office/powerpoint/2010/main" val="72333940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Earth : </a:t>
            </a:r>
            <a:r>
              <a:rPr lang="en-US" altLang="en-US" dirty="0" err="1"/>
              <a:t>corotation</a:t>
            </a:r>
            <a:r>
              <a:rPr lang="en-US" altLang="en-US" dirty="0"/>
              <a:t> border</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sz="half" idx="1"/>
              </p:nvPr>
            </p:nvSpPr>
            <p:spPr/>
            <p:txBody>
              <a:bodyPr/>
              <a:lstStyle/>
              <a:p>
                <a:pPr marL="0" indent="0">
                  <a:buNone/>
                </a:pPr>
                <a:r>
                  <a:rPr lang="en-US" altLang="en-US" dirty="0"/>
                  <a:t>The </a:t>
                </a:r>
                <a:r>
                  <a:rPr lang="en-US" altLang="en-US" dirty="0" err="1"/>
                  <a:t>corotation</a:t>
                </a:r>
                <a:r>
                  <a:rPr lang="en-US" altLang="en-US" dirty="0"/>
                  <a:t> border  corresponds to </a:t>
                </a:r>
                <a:r>
                  <a:rPr lang="en-US" altLang="en-US" dirty="0" err="1"/>
                  <a:t>subauroral</a:t>
                </a:r>
                <a:r>
                  <a:rPr lang="en-US" altLang="en-US" dirty="0"/>
                  <a:t> electric fields (SAEFs). </a:t>
                </a:r>
                <a:r>
                  <a:rPr lang="en-US" altLang="en-US" dirty="0"/>
                  <a:t>For increasing geomagnetic activity, the </a:t>
                </a:r>
                <a:r>
                  <a:rPr lang="en-US" altLang="en-US" dirty="0" err="1"/>
                  <a:t>corotation</a:t>
                </a:r>
                <a:r>
                  <a:rPr lang="en-US" altLang="en-US" dirty="0"/>
                  <a:t> boundary </a:t>
                </a:r>
                <a:r>
                  <a:rPr lang="en-US" altLang="en-US" dirty="0" smtClean="0"/>
                  <a:t>becomes steeper and SAPS/SAID appear:</a:t>
                </a:r>
                <a:endParaRPr lang="en-US" altLang="en-US" dirty="0"/>
              </a:p>
              <a:p>
                <a:pPr marL="0" indent="0">
                  <a:buFont typeface="Arial" pitchFamily="34" charset="0"/>
                  <a:buNone/>
                </a:pPr>
                <a:endParaRPr lang="en-US" altLang="en-US" dirty="0"/>
              </a:p>
              <a:p>
                <a:r>
                  <a:rPr lang="en-US" altLang="en-US" dirty="0"/>
                  <a:t>Because of the high </a:t>
                </a:r>
                <a14:m>
                  <m:oMath xmlns:m="http://schemas.openxmlformats.org/officeDocument/2006/math">
                    <m:sSub>
                      <m:sSubPr>
                        <m:ctrlPr>
                          <a:rPr lang="nl-BE" altLang="en-US" i="1">
                            <a:latin typeface="Cambria Math"/>
                          </a:rPr>
                        </m:ctrlPr>
                      </m:sSubPr>
                      <m:e>
                        <m:r>
                          <a:rPr lang="nl-BE" altLang="en-US">
                            <a:latin typeface="Cambria Math"/>
                          </a:rPr>
                          <m:t>𝐾</m:t>
                        </m:r>
                      </m:e>
                      <m:sub>
                        <m:r>
                          <a:rPr lang="nl-BE" altLang="en-US">
                            <a:latin typeface="Cambria Math"/>
                          </a:rPr>
                          <m:t>−</m:t>
                        </m:r>
                      </m:sub>
                    </m:sSub>
                  </m:oMath>
                </a14:m>
                <a:r>
                  <a:rPr lang="en-US" altLang="en-US" dirty="0"/>
                  <a:t>, there is only a small negative </a:t>
                </a:r>
                <a14:m>
                  <m:oMath xmlns:m="http://schemas.openxmlformats.org/officeDocument/2006/math">
                    <m:r>
                      <a:rPr lang="nl-BE" altLang="en-US">
                        <a:latin typeface="Cambria Math"/>
                      </a:rPr>
                      <m:t>∆</m:t>
                    </m:r>
                    <m:r>
                      <m:rPr>
                        <m:sty m:val="p"/>
                      </m:rPr>
                      <a:rPr lang="el-GR" altLang="en-US">
                        <a:latin typeface="Cambria Math"/>
                      </a:rPr>
                      <m:t>Φ</m:t>
                    </m:r>
                  </m:oMath>
                </a14:m>
                <a:r>
                  <a:rPr lang="en-US" altLang="en-US" dirty="0"/>
                  <a:t>: </a:t>
                </a:r>
                <a14:m>
                  <m:oMath xmlns:m="http://schemas.openxmlformats.org/officeDocument/2006/math">
                    <m:sSub>
                      <m:sSubPr>
                        <m:ctrlPr>
                          <a:rPr lang="en-US" altLang="en-US" i="1">
                            <a:latin typeface="Cambria Math"/>
                          </a:rPr>
                        </m:ctrlPr>
                      </m:sSubPr>
                      <m:e>
                        <m:acc>
                          <m:accPr>
                            <m:chr m:val="⃗"/>
                            <m:ctrlPr>
                              <a:rPr lang="en-US" altLang="en-US" i="1">
                                <a:latin typeface="Cambria Math"/>
                              </a:rPr>
                            </m:ctrlPr>
                          </m:accPr>
                          <m:e>
                            <m:r>
                              <a:rPr lang="nl-BE" altLang="en-US" i="1">
                                <a:latin typeface="Cambria Math"/>
                              </a:rPr>
                              <m:t>𝐸</m:t>
                            </m:r>
                          </m:e>
                        </m:acc>
                      </m:e>
                      <m:sub>
                        <m:r>
                          <a:rPr lang="nl-BE" altLang="en-US" i="1">
                            <a:latin typeface="Cambria Math"/>
                          </a:rPr>
                          <m:t>𝑚𝑠𝑝h</m:t>
                        </m:r>
                      </m:sub>
                    </m:sSub>
                  </m:oMath>
                </a14:m>
                <a:r>
                  <a:rPr lang="en-US" altLang="en-US" dirty="0"/>
                  <a:t> is projected into the ionosphere, leading to </a:t>
                </a:r>
                <a:r>
                  <a:rPr lang="en-US" altLang="en-US" dirty="0" smtClean="0"/>
                  <a:t>strong westward </a:t>
                </a:r>
                <a:r>
                  <a:rPr lang="en-US" altLang="en-US" dirty="0"/>
                  <a:t>flow (</a:t>
                </a:r>
                <a14:m>
                  <m:oMath xmlns:m="http://schemas.openxmlformats.org/officeDocument/2006/math">
                    <m:acc>
                      <m:accPr>
                        <m:chr m:val="⃗"/>
                        <m:ctrlPr>
                          <a:rPr lang="en-US" altLang="en-US" i="1">
                            <a:latin typeface="Cambria Math"/>
                          </a:rPr>
                        </m:ctrlPr>
                      </m:accPr>
                      <m:e>
                        <m:r>
                          <a:rPr lang="nl-BE" altLang="en-US" i="1">
                            <a:latin typeface="Cambria Math"/>
                          </a:rPr>
                          <m:t>𝐸</m:t>
                        </m:r>
                      </m:e>
                    </m:acc>
                    <m:r>
                      <a:rPr lang="en-US" altLang="en-US" i="1">
                        <a:latin typeface="Cambria Math"/>
                        <a:ea typeface="Cambria Math"/>
                      </a:rPr>
                      <m:t>×</m:t>
                    </m:r>
                    <m:acc>
                      <m:accPr>
                        <m:chr m:val="⃗"/>
                        <m:ctrlPr>
                          <a:rPr lang="en-US" altLang="en-US" i="1">
                            <a:latin typeface="Cambria Math"/>
                            <a:ea typeface="Cambria Math"/>
                          </a:rPr>
                        </m:ctrlPr>
                      </m:accPr>
                      <m:e>
                        <m:r>
                          <a:rPr lang="nl-BE" altLang="en-US" i="1">
                            <a:latin typeface="Cambria Math"/>
                            <a:ea typeface="Cambria Math"/>
                          </a:rPr>
                          <m:t>𝐵</m:t>
                        </m:r>
                      </m:e>
                    </m:acc>
                  </m:oMath>
                </a14:m>
                <a:r>
                  <a:rPr lang="en-US" altLang="en-US" dirty="0"/>
                  <a:t> drift).</a:t>
                </a:r>
              </a:p>
              <a:p>
                <a:r>
                  <a:rPr lang="en-US" altLang="en-US" dirty="0" smtClean="0"/>
                  <a:t>As </a:t>
                </a:r>
                <a:r>
                  <a:rPr lang="en-US" altLang="en-US" dirty="0"/>
                  <a:t>electrons are accelerated out of the ionosphere, there is a charge carrier depletion.</a:t>
                </a:r>
              </a:p>
              <a:p>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blipFill rotWithShape="1">
                <a:blip r:embed="rId2"/>
                <a:stretch>
                  <a:fillRect l="-1484" t="-605" r="-1780" b="-363"/>
                </a:stretch>
              </a:blipFill>
            </p:spPr>
            <p:txBody>
              <a:bodyPr/>
              <a:lstStyle/>
              <a:p>
                <a:r>
                  <a:rPr lang="en-GB">
                    <a:noFill/>
                  </a:rPr>
                  <a:t> </a:t>
                </a:r>
              </a:p>
            </p:txBody>
          </p:sp>
        </mc:Fallback>
      </mc:AlternateContent>
      <p:sp>
        <p:nvSpPr>
          <p:cNvPr id="4" name="Content Placeholder 3"/>
          <p:cNvSpPr>
            <a:spLocks noGrp="1"/>
          </p:cNvSpPr>
          <p:nvPr>
            <p:ph sz="half" idx="2"/>
          </p:nvPr>
        </p:nvSpPr>
        <p:spPr/>
        <p:txBody>
          <a:bodyPr/>
          <a:lstStyle/>
          <a:p>
            <a:endParaRPr lang="en-GB"/>
          </a:p>
        </p:txBody>
      </p:sp>
      <p:sp>
        <p:nvSpPr>
          <p:cNvPr id="5" name="Date Placeholder 4"/>
          <p:cNvSpPr>
            <a:spLocks noGrp="1"/>
          </p:cNvSpPr>
          <p:nvPr>
            <p:ph type="dt" sz="half" idx="10"/>
          </p:nvPr>
        </p:nvSpPr>
        <p:spPr/>
        <p:txBody>
          <a:bodyPr/>
          <a:lstStyle/>
          <a:p>
            <a:r>
              <a:rPr lang="en-US" altLang="en-US" smtClean="0"/>
              <a:t>18-22 November 2013</a:t>
            </a:r>
            <a:endParaRPr lang="en-US" altLang="en-US"/>
          </a:p>
        </p:txBody>
      </p:sp>
      <p:sp>
        <p:nvSpPr>
          <p:cNvPr id="6" name="Footer Placeholder 5"/>
          <p:cNvSpPr>
            <a:spLocks noGrp="1"/>
          </p:cNvSpPr>
          <p:nvPr>
            <p:ph type="ftr" sz="quarter" idx="11"/>
          </p:nvPr>
        </p:nvSpPr>
        <p:spPr/>
        <p:txBody>
          <a:bodyPr/>
          <a:lstStyle/>
          <a:p>
            <a:r>
              <a:rPr lang="en-US" altLang="en-US" smtClean="0"/>
              <a:t>ESWW10, Antwerp</a:t>
            </a:r>
            <a:endParaRPr lang="en-US" altLang="en-US"/>
          </a:p>
        </p:txBody>
      </p:sp>
      <p:sp>
        <p:nvSpPr>
          <p:cNvPr id="7" name="Slide Number Placeholder 6"/>
          <p:cNvSpPr>
            <a:spLocks noGrp="1"/>
          </p:cNvSpPr>
          <p:nvPr>
            <p:ph type="sldNum" sz="quarter" idx="12"/>
          </p:nvPr>
        </p:nvSpPr>
        <p:spPr/>
        <p:txBody>
          <a:bodyPr/>
          <a:lstStyle/>
          <a:p>
            <a:fld id="{582B5FC9-5646-4DCD-8120-780EAAFB561B}" type="slidenum">
              <a:rPr lang="en-US" altLang="en-US" smtClean="0"/>
              <a:pPr/>
              <a:t>14</a:t>
            </a:fld>
            <a:endParaRPr lang="en-US" altLang="en-US"/>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063" y="3448322"/>
            <a:ext cx="3960441" cy="2834755"/>
          </a:xfrm>
          <a:prstGeom prst="rect">
            <a:avLst/>
          </a:prstGeom>
          <a:noFill/>
          <a:ln>
            <a:noFill/>
          </a:ln>
          <a:effectLst>
            <a:glow rad="127000">
              <a:schemeClr val="bg1"/>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9062" y="1119875"/>
            <a:ext cx="3977953" cy="2066858"/>
          </a:xfrm>
          <a:prstGeom prst="rect">
            <a:avLst/>
          </a:prstGeom>
          <a:noFill/>
          <a:ln>
            <a:noFill/>
          </a:ln>
          <a:effectLst>
            <a:glow rad="127000">
              <a:schemeClr val="bg1"/>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438021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pPr marL="0" indent="0">
              <a:buFont typeface="Arial" pitchFamily="34" charset="0"/>
              <a:buNone/>
            </a:pPr>
            <a:r>
              <a:rPr lang="en-US" altLang="en-US" dirty="0" smtClean="0"/>
              <a:t>Observations indeed show :</a:t>
            </a:r>
            <a:endParaRPr lang="en-US" altLang="en-US" dirty="0"/>
          </a:p>
          <a:p>
            <a:pPr marL="0" indent="0">
              <a:buFont typeface="Arial" pitchFamily="34" charset="0"/>
              <a:buNone/>
            </a:pPr>
            <a:endParaRPr lang="en-US" altLang="en-US" dirty="0"/>
          </a:p>
          <a:p>
            <a:r>
              <a:rPr lang="en-US" altLang="en-US" dirty="0" err="1"/>
              <a:t>i</a:t>
            </a:r>
            <a:r>
              <a:rPr lang="en-US" altLang="en-US" dirty="0" err="1" smtClean="0"/>
              <a:t>onosphereic</a:t>
            </a:r>
            <a:r>
              <a:rPr lang="en-US" altLang="en-US" dirty="0" smtClean="0"/>
              <a:t> electron depletion</a:t>
            </a:r>
          </a:p>
          <a:p>
            <a:endParaRPr lang="en-US" altLang="en-US" dirty="0"/>
          </a:p>
          <a:p>
            <a:r>
              <a:rPr lang="en-US" altLang="en-US" dirty="0" smtClean="0"/>
              <a:t>very </a:t>
            </a:r>
            <a:r>
              <a:rPr lang="en-US" altLang="en-US" dirty="0"/>
              <a:t>strong ionospheric flows (&gt; 1 </a:t>
            </a:r>
            <a:r>
              <a:rPr lang="en-US" altLang="en-US" dirty="0" smtClean="0"/>
              <a:t>km/s)</a:t>
            </a:r>
            <a:endParaRPr lang="en-US" altLang="en-US" dirty="0"/>
          </a:p>
          <a:p>
            <a:endParaRPr lang="en-US" altLang="en-US" dirty="0"/>
          </a:p>
          <a:p>
            <a:r>
              <a:rPr lang="en-US" altLang="en-US" dirty="0"/>
              <a:t>ion-neutral collisions may produce stable auroral red arcs (630 nm)</a:t>
            </a:r>
          </a:p>
          <a:p>
            <a:endParaRPr lang="en-US" altLang="en-US" dirty="0"/>
          </a:p>
          <a:p>
            <a:r>
              <a:rPr lang="en-US" altLang="en-US" dirty="0"/>
              <a:t>local heating of the ionosphere and upward </a:t>
            </a:r>
            <a:r>
              <a:rPr lang="en-US" altLang="en-US" dirty="0" smtClean="0"/>
              <a:t>flow</a:t>
            </a:r>
            <a:endParaRPr lang="en-US" altLang="en-US" dirty="0"/>
          </a:p>
        </p:txBody>
      </p:sp>
      <p:sp>
        <p:nvSpPr>
          <p:cNvPr id="4" name="Content Placeholder 3"/>
          <p:cNvSpPr>
            <a:spLocks noGrp="1"/>
          </p:cNvSpPr>
          <p:nvPr>
            <p:ph sz="half" idx="2"/>
          </p:nvPr>
        </p:nvSpPr>
        <p:spPr/>
        <p:txBody>
          <a:bodyPr/>
          <a:lstStyle/>
          <a:p>
            <a:endParaRPr lang="en-GB"/>
          </a:p>
        </p:txBody>
      </p:sp>
      <p:sp>
        <p:nvSpPr>
          <p:cNvPr id="5" name="Date Placeholder 4"/>
          <p:cNvSpPr>
            <a:spLocks noGrp="1"/>
          </p:cNvSpPr>
          <p:nvPr>
            <p:ph type="dt" sz="half" idx="10"/>
          </p:nvPr>
        </p:nvSpPr>
        <p:spPr/>
        <p:txBody>
          <a:bodyPr/>
          <a:lstStyle/>
          <a:p>
            <a:r>
              <a:rPr lang="en-US" altLang="en-US" smtClean="0"/>
              <a:t>18-22 November 2013</a:t>
            </a:r>
            <a:endParaRPr lang="en-US" altLang="en-US"/>
          </a:p>
        </p:txBody>
      </p:sp>
      <p:sp>
        <p:nvSpPr>
          <p:cNvPr id="6" name="Footer Placeholder 5"/>
          <p:cNvSpPr>
            <a:spLocks noGrp="1"/>
          </p:cNvSpPr>
          <p:nvPr>
            <p:ph type="ftr" sz="quarter" idx="11"/>
          </p:nvPr>
        </p:nvSpPr>
        <p:spPr/>
        <p:txBody>
          <a:bodyPr/>
          <a:lstStyle/>
          <a:p>
            <a:r>
              <a:rPr lang="en-US" altLang="en-US" dirty="0" smtClean="0"/>
              <a:t>ESWW10, Antwerp</a:t>
            </a:r>
            <a:endParaRPr lang="en-US" altLang="en-US" dirty="0"/>
          </a:p>
        </p:txBody>
      </p:sp>
      <p:sp>
        <p:nvSpPr>
          <p:cNvPr id="7" name="Slide Number Placeholder 6"/>
          <p:cNvSpPr>
            <a:spLocks noGrp="1"/>
          </p:cNvSpPr>
          <p:nvPr>
            <p:ph type="sldNum" sz="quarter" idx="12"/>
          </p:nvPr>
        </p:nvSpPr>
        <p:spPr/>
        <p:txBody>
          <a:bodyPr/>
          <a:lstStyle/>
          <a:p>
            <a:fld id="{582B5FC9-5646-4DCD-8120-780EAAFB561B}" type="slidenum">
              <a:rPr lang="en-US" altLang="en-US" smtClean="0"/>
              <a:pPr/>
              <a:t>15</a:t>
            </a:fld>
            <a:endParaRPr lang="en-US" altLang="en-US" dirty="0"/>
          </a:p>
        </p:txBody>
      </p:sp>
      <p:pic>
        <p:nvPicPr>
          <p:cNvPr id="8" name="Picture 7" descr="http://www.haystack.mit.edu/~jcf/figures/s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080" y="332656"/>
            <a:ext cx="3681730" cy="3336066"/>
          </a:xfrm>
          <a:prstGeom prst="rect">
            <a:avLst/>
          </a:prstGeom>
          <a:noFill/>
          <a:effectLst>
            <a:glow rad="127000">
              <a:schemeClr val="bg1"/>
            </a:glow>
          </a:effectLst>
          <a:extLst>
            <a:ext uri="{909E8E84-426E-40DD-AFC4-6F175D3DCCD1}">
              <a14:hiddenFill xmlns:a14="http://schemas.microsoft.com/office/drawing/2010/main">
                <a:solidFill>
                  <a:srgbClr val="FFFFFF"/>
                </a:solidFill>
              </a14:hiddenFill>
            </a:ext>
          </a:extLst>
        </p:spPr>
      </p:pic>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3080" y="3884746"/>
            <a:ext cx="3681730" cy="2313354"/>
          </a:xfrm>
          <a:prstGeom prst="rect">
            <a:avLst/>
          </a:prstGeom>
          <a:noFill/>
          <a:ln>
            <a:noFill/>
          </a:ln>
          <a:effectLst>
            <a:glow rad="127000">
              <a:schemeClr val="accent6"/>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132005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Earth : aurora</a:t>
            </a:r>
            <a:endParaRPr lang="en-GB" dirty="0"/>
          </a:p>
        </p:txBody>
      </p:sp>
      <p:sp>
        <p:nvSpPr>
          <p:cNvPr id="3" name="Content Placeholder 2"/>
          <p:cNvSpPr>
            <a:spLocks noGrp="1"/>
          </p:cNvSpPr>
          <p:nvPr>
            <p:ph sz="half" idx="1"/>
          </p:nvPr>
        </p:nvSpPr>
        <p:spPr/>
        <p:txBody>
          <a:bodyPr/>
          <a:lstStyle/>
          <a:p>
            <a:pPr marL="0" indent="0">
              <a:buFont typeface="Arial" pitchFamily="34" charset="0"/>
              <a:buNone/>
            </a:pPr>
            <a:r>
              <a:rPr lang="en-US" altLang="en-US" dirty="0"/>
              <a:t>Higher latitude :</a:t>
            </a:r>
          </a:p>
          <a:p>
            <a:pPr marL="0" indent="0">
              <a:buFont typeface="Arial" pitchFamily="34" charset="0"/>
              <a:buNone/>
            </a:pPr>
            <a:r>
              <a:rPr lang="en-US" altLang="en-US" dirty="0"/>
              <a:t>More or less permanent oval with transient appearance of discrete auroral </a:t>
            </a:r>
            <a:r>
              <a:rPr lang="en-US" altLang="en-US" dirty="0" smtClean="0"/>
              <a:t>arcs and black aurora.</a:t>
            </a:r>
            <a:endParaRPr lang="en-US" altLang="en-US" dirty="0"/>
          </a:p>
          <a:p>
            <a:endParaRPr lang="en-GB" dirty="0"/>
          </a:p>
        </p:txBody>
      </p:sp>
      <p:sp>
        <p:nvSpPr>
          <p:cNvPr id="4" name="Content Placeholder 3"/>
          <p:cNvSpPr>
            <a:spLocks noGrp="1"/>
          </p:cNvSpPr>
          <p:nvPr>
            <p:ph sz="half" idx="2"/>
          </p:nvPr>
        </p:nvSpPr>
        <p:spPr/>
        <p:txBody>
          <a:bodyPr/>
          <a:lstStyle/>
          <a:p>
            <a:endParaRPr lang="en-GB"/>
          </a:p>
        </p:txBody>
      </p:sp>
      <p:sp>
        <p:nvSpPr>
          <p:cNvPr id="5" name="Date Placeholder 4"/>
          <p:cNvSpPr>
            <a:spLocks noGrp="1"/>
          </p:cNvSpPr>
          <p:nvPr>
            <p:ph type="dt" sz="half" idx="10"/>
          </p:nvPr>
        </p:nvSpPr>
        <p:spPr/>
        <p:txBody>
          <a:bodyPr/>
          <a:lstStyle/>
          <a:p>
            <a:r>
              <a:rPr lang="en-US" altLang="en-US" smtClean="0"/>
              <a:t>18-22 November 2013</a:t>
            </a:r>
            <a:endParaRPr lang="en-US" altLang="en-US"/>
          </a:p>
        </p:txBody>
      </p:sp>
      <p:sp>
        <p:nvSpPr>
          <p:cNvPr id="6" name="Footer Placeholder 5"/>
          <p:cNvSpPr>
            <a:spLocks noGrp="1"/>
          </p:cNvSpPr>
          <p:nvPr>
            <p:ph type="ftr" sz="quarter" idx="11"/>
          </p:nvPr>
        </p:nvSpPr>
        <p:spPr/>
        <p:txBody>
          <a:bodyPr/>
          <a:lstStyle/>
          <a:p>
            <a:r>
              <a:rPr lang="en-US" altLang="en-US" smtClean="0"/>
              <a:t>ESWW10, Antwerp</a:t>
            </a:r>
            <a:endParaRPr lang="en-US" altLang="en-US"/>
          </a:p>
        </p:txBody>
      </p:sp>
      <p:sp>
        <p:nvSpPr>
          <p:cNvPr id="7" name="Slide Number Placeholder 6"/>
          <p:cNvSpPr>
            <a:spLocks noGrp="1"/>
          </p:cNvSpPr>
          <p:nvPr>
            <p:ph type="sldNum" sz="quarter" idx="12"/>
          </p:nvPr>
        </p:nvSpPr>
        <p:spPr/>
        <p:txBody>
          <a:bodyPr/>
          <a:lstStyle/>
          <a:p>
            <a:fld id="{582B5FC9-5646-4DCD-8120-780EAAFB561B}" type="slidenum">
              <a:rPr lang="en-US" altLang="en-US" smtClean="0"/>
              <a:pPr/>
              <a:t>16</a:t>
            </a:fld>
            <a:endParaRPr lang="en-US" altLang="en-US"/>
          </a:p>
        </p:txBody>
      </p:sp>
      <p:grpSp>
        <p:nvGrpSpPr>
          <p:cNvPr id="8" name="Group 19"/>
          <p:cNvGrpSpPr>
            <a:grpSpLocks/>
          </p:cNvGrpSpPr>
          <p:nvPr/>
        </p:nvGrpSpPr>
        <p:grpSpPr bwMode="auto">
          <a:xfrm>
            <a:off x="7401272" y="404664"/>
            <a:ext cx="1944216" cy="1868438"/>
            <a:chOff x="612" y="2387"/>
            <a:chExt cx="1588" cy="1633"/>
          </a:xfrm>
        </p:grpSpPr>
        <p:sp>
          <p:nvSpPr>
            <p:cNvPr id="9" name="Rectangle 15"/>
            <p:cNvSpPr>
              <a:spLocks noChangeArrowheads="1"/>
            </p:cNvSpPr>
            <p:nvPr/>
          </p:nvSpPr>
          <p:spPr bwMode="auto">
            <a:xfrm>
              <a:off x="612" y="2387"/>
              <a:ext cx="1588" cy="16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0" name="Picture 9" descr="2001aug_1"/>
            <p:cNvPicPr>
              <a:picLocks noChangeAspect="1" noChangeArrowheads="1"/>
            </p:cNvPicPr>
            <p:nvPr/>
          </p:nvPicPr>
          <p:blipFill>
            <a:blip r:embed="rId2" cstate="print">
              <a:extLst>
                <a:ext uri="{28A0092B-C50C-407E-A947-70E740481C1C}">
                  <a14:useLocalDpi xmlns:a14="http://schemas.microsoft.com/office/drawing/2010/main" val="0"/>
                </a:ext>
              </a:extLst>
            </a:blip>
            <a:srcRect l="1509" t="1424"/>
            <a:stretch>
              <a:fillRect/>
            </a:stretch>
          </p:blipFill>
          <p:spPr bwMode="auto">
            <a:xfrm>
              <a:off x="656" y="2387"/>
              <a:ext cx="1529" cy="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20"/>
          <p:cNvGrpSpPr>
            <a:grpSpLocks/>
          </p:cNvGrpSpPr>
          <p:nvPr/>
        </p:nvGrpSpPr>
        <p:grpSpPr bwMode="auto">
          <a:xfrm>
            <a:off x="4953000" y="1544296"/>
            <a:ext cx="4009216" cy="2820807"/>
            <a:chOff x="2971" y="482"/>
            <a:chExt cx="2585" cy="1996"/>
          </a:xfrm>
        </p:grpSpPr>
        <p:pic>
          <p:nvPicPr>
            <p:cNvPr id="12" name="Picture 13" descr="auroraOvalWeb"/>
            <p:cNvPicPr>
              <a:picLocks noChangeAspect="1" noChangeArrowheads="1"/>
            </p:cNvPicPr>
            <p:nvPr/>
          </p:nvPicPr>
          <p:blipFill>
            <a:blip r:embed="rId3">
              <a:extLst>
                <a:ext uri="{28A0092B-C50C-407E-A947-70E740481C1C}">
                  <a14:useLocalDpi xmlns:a14="http://schemas.microsoft.com/office/drawing/2010/main" val="0"/>
                </a:ext>
              </a:extLst>
            </a:blip>
            <a:srcRect r="37039"/>
            <a:stretch>
              <a:fillRect/>
            </a:stretch>
          </p:blipFill>
          <p:spPr bwMode="auto">
            <a:xfrm>
              <a:off x="2971" y="482"/>
              <a:ext cx="1497" cy="17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4" descr="auroraOvalWeb"/>
            <p:cNvPicPr>
              <a:picLocks noChangeAspect="1" noChangeArrowheads="1"/>
            </p:cNvPicPr>
            <p:nvPr/>
          </p:nvPicPr>
          <p:blipFill>
            <a:blip r:embed="rId3">
              <a:extLst>
                <a:ext uri="{28A0092B-C50C-407E-A947-70E740481C1C}">
                  <a14:useLocalDpi xmlns:a14="http://schemas.microsoft.com/office/drawing/2010/main" val="0"/>
                </a:ext>
              </a:extLst>
            </a:blip>
            <a:srcRect l="53102" t="32985"/>
            <a:stretch>
              <a:fillRect/>
            </a:stretch>
          </p:blipFill>
          <p:spPr bwMode="auto">
            <a:xfrm>
              <a:off x="4241" y="1071"/>
              <a:ext cx="1315" cy="14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14" name="Picture 4" descr="aurorayellowknife_takasak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8584" y="4553738"/>
            <a:ext cx="8280920" cy="2115622"/>
          </a:xfrm>
          <a:prstGeom prst="rect">
            <a:avLst/>
          </a:prstGeom>
          <a:noFill/>
          <a:l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58825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p:cNvSpPr>
                <a:spLocks noGrp="1"/>
              </p:cNvSpPr>
              <p:nvPr>
                <p:ph type="title"/>
              </p:nvPr>
            </p:nvSpPr>
            <p:spPr>
              <a:xfrm>
                <a:off x="1136576" y="1412702"/>
                <a:ext cx="8424936" cy="792162"/>
              </a:xfrm>
            </p:spPr>
            <p:txBody>
              <a:bodyPr/>
              <a:lstStyle/>
              <a:p>
                <a:r>
                  <a:rPr lang="nl-BE" dirty="0" smtClean="0"/>
                  <a:t>Jupiter </a:t>
                </a:r>
                <a:r>
                  <a:rPr lang="nl-BE" dirty="0" err="1" smtClean="0"/>
                  <a:t>and</a:t>
                </a:r>
                <a:r>
                  <a:rPr lang="nl-BE" dirty="0" smtClean="0"/>
                  <a:t> </a:t>
                </a:r>
                <a:r>
                  <a:rPr lang="nl-BE" dirty="0" err="1" smtClean="0"/>
                  <a:t>Saturn</a:t>
                </a:r>
                <a:r>
                  <a:rPr lang="nl-BE" dirty="0" smtClean="0"/>
                  <a:t> : </a:t>
                </a:r>
                <a14:m>
                  <m:oMath xmlns:m="http://schemas.openxmlformats.org/officeDocument/2006/math">
                    <m:r>
                      <a:rPr lang="nl-BE" i="1" smtClean="0">
                        <a:latin typeface="Cambria Math"/>
                        <a:ea typeface="Cambria Math"/>
                      </a:rPr>
                      <m:t>↑</m:t>
                    </m:r>
                    <m:r>
                      <a:rPr lang="nl-BE" i="1">
                        <a:latin typeface="Cambria Math"/>
                        <a:ea typeface="Cambria Math"/>
                      </a:rPr>
                      <m:t>↑</m:t>
                    </m:r>
                  </m:oMath>
                </a14:m>
                <a:r>
                  <a:rPr lang="nl-BE" dirty="0" smtClean="0"/>
                  <a:t> planets</a:t>
                </a:r>
                <a:endParaRPr lang="en-GB"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xfrm>
                <a:off x="1136576" y="1412702"/>
                <a:ext cx="8424936" cy="792162"/>
              </a:xfrm>
              <a:blipFill rotWithShape="1">
                <a:blip r:embed="rId3"/>
                <a:stretch>
                  <a:fillRect l="-1809" b="-10769"/>
                </a:stretch>
              </a:blipFill>
            </p:spPr>
            <p:txBody>
              <a:bodyPr/>
              <a:lstStyle/>
              <a:p>
                <a:r>
                  <a:rPr lang="en-GB">
                    <a:noFill/>
                  </a:rPr>
                  <a:t> </a:t>
                </a:r>
              </a:p>
            </p:txBody>
          </p:sp>
        </mc:Fallback>
      </mc:AlternateContent>
      <p:sp>
        <p:nvSpPr>
          <p:cNvPr id="5" name="Date Placeholder 4"/>
          <p:cNvSpPr>
            <a:spLocks noGrp="1"/>
          </p:cNvSpPr>
          <p:nvPr>
            <p:ph type="dt" sz="half" idx="10"/>
          </p:nvPr>
        </p:nvSpPr>
        <p:spPr/>
        <p:txBody>
          <a:bodyPr/>
          <a:lstStyle/>
          <a:p>
            <a:r>
              <a:rPr lang="en-US" altLang="en-US" smtClean="0"/>
              <a:t>18-22 November 2013</a:t>
            </a:r>
            <a:endParaRPr lang="en-US" altLang="en-US"/>
          </a:p>
        </p:txBody>
      </p:sp>
      <p:sp>
        <p:nvSpPr>
          <p:cNvPr id="6" name="Footer Placeholder 5"/>
          <p:cNvSpPr>
            <a:spLocks noGrp="1"/>
          </p:cNvSpPr>
          <p:nvPr>
            <p:ph type="ftr" sz="quarter" idx="11"/>
          </p:nvPr>
        </p:nvSpPr>
        <p:spPr/>
        <p:txBody>
          <a:bodyPr/>
          <a:lstStyle/>
          <a:p>
            <a:r>
              <a:rPr lang="en-US" altLang="en-US" smtClean="0"/>
              <a:t>ESWW10, Antwerp</a:t>
            </a:r>
            <a:endParaRPr lang="en-US" altLang="en-US"/>
          </a:p>
        </p:txBody>
      </p:sp>
      <p:sp>
        <p:nvSpPr>
          <p:cNvPr id="7" name="Slide Number Placeholder 6"/>
          <p:cNvSpPr>
            <a:spLocks noGrp="1"/>
          </p:cNvSpPr>
          <p:nvPr>
            <p:ph type="sldNum" sz="quarter" idx="12"/>
          </p:nvPr>
        </p:nvSpPr>
        <p:spPr/>
        <p:txBody>
          <a:bodyPr/>
          <a:lstStyle/>
          <a:p>
            <a:fld id="{7B223D7A-ED9E-4EFB-A36E-B9DAD6C9C1E0}" type="slidenum">
              <a:rPr lang="en-US" altLang="en-US"/>
              <a:pPr/>
              <a:t>17</a:t>
            </a:fld>
            <a:endParaRPr lang="en-US" altLang="en-US"/>
          </a:p>
        </p:txBody>
      </p:sp>
    </p:spTree>
    <p:extLst>
      <p:ext uri="{BB962C8B-B14F-4D97-AF65-F5344CB8AC3E}">
        <p14:creationId xmlns:p14="http://schemas.microsoft.com/office/powerpoint/2010/main" val="31614944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Inner plasma sources</a:t>
            </a:r>
            <a:endParaRPr lang="en-GB" dirty="0"/>
          </a:p>
        </p:txBody>
      </p:sp>
      <mc:AlternateContent xmlns:mc="http://schemas.openxmlformats.org/markup-compatibility/2006" xmlns:a14="http://schemas.microsoft.com/office/drawing/2010/main">
        <mc:Choice Requires="a14">
          <p:sp>
            <p:nvSpPr>
              <p:cNvPr id="4" name="Content Placeholder 3"/>
              <p:cNvSpPr>
                <a:spLocks noGrp="1"/>
              </p:cNvSpPr>
              <p:nvPr>
                <p:ph sz="half" idx="1"/>
              </p:nvPr>
            </p:nvSpPr>
            <p:spPr/>
            <p:txBody>
              <a:bodyPr/>
              <a:lstStyle/>
              <a:p>
                <a:pPr marL="0" indent="0">
                  <a:lnSpc>
                    <a:spcPct val="90000"/>
                  </a:lnSpc>
                  <a:buFontTx/>
                  <a:buNone/>
                </a:pPr>
                <a:r>
                  <a:rPr lang="nl-BE" altLang="en-US" dirty="0" smtClean="0"/>
                  <a:t>Jupiter </a:t>
                </a:r>
                <a:r>
                  <a:rPr lang="nl-BE" altLang="en-US" dirty="0" err="1" smtClean="0"/>
                  <a:t>and</a:t>
                </a:r>
                <a:r>
                  <a:rPr lang="nl-BE" altLang="en-US" dirty="0" smtClean="0"/>
                  <a:t> </a:t>
                </a:r>
                <a:r>
                  <a:rPr lang="nl-BE" altLang="en-US" dirty="0" err="1" smtClean="0"/>
                  <a:t>Saturn</a:t>
                </a:r>
                <a:r>
                  <a:rPr lang="nl-BE" altLang="en-US" dirty="0" smtClean="0"/>
                  <a:t> are </a:t>
                </a:r>
                <a14:m>
                  <m:oMath xmlns:m="http://schemas.openxmlformats.org/officeDocument/2006/math">
                    <m:r>
                      <a:rPr lang="nl-BE" i="1">
                        <a:latin typeface="Cambria Math"/>
                        <a:ea typeface="Cambria Math"/>
                      </a:rPr>
                      <m:t>↑↑</m:t>
                    </m:r>
                  </m:oMath>
                </a14:m>
                <a:r>
                  <a:rPr lang="nl-BE" altLang="en-US" dirty="0" smtClean="0"/>
                  <a:t> </a:t>
                </a:r>
                <a:r>
                  <a:rPr lang="nl-BE" altLang="en-US" dirty="0" err="1" smtClean="0"/>
                  <a:t>planets</a:t>
                </a:r>
                <a:r>
                  <a:rPr lang="nl-BE" altLang="en-US" dirty="0" smtClean="0"/>
                  <a:t>, but </a:t>
                </a:r>
                <a:r>
                  <a:rPr lang="nl-BE" altLang="en-US" dirty="0" err="1" smtClean="0"/>
                  <a:t>with</a:t>
                </a:r>
                <a:r>
                  <a:rPr lang="nl-BE" altLang="en-US" dirty="0" smtClean="0"/>
                  <a:t> </a:t>
                </a:r>
                <a:r>
                  <a:rPr lang="nl-BE" altLang="en-US" dirty="0" err="1" smtClean="0"/>
                  <a:t>one</a:t>
                </a:r>
                <a:r>
                  <a:rPr lang="nl-BE" altLang="en-US" dirty="0" smtClean="0"/>
                  <a:t> </a:t>
                </a:r>
                <a:r>
                  <a:rPr lang="nl-BE" altLang="en-US" dirty="0" err="1" smtClean="0"/>
                  <a:t>additional</a:t>
                </a:r>
                <a:r>
                  <a:rPr lang="nl-BE" altLang="en-US" dirty="0" smtClean="0"/>
                  <a:t> </a:t>
                </a:r>
                <a:r>
                  <a:rPr lang="nl-BE" altLang="en-US" dirty="0" err="1" smtClean="0"/>
                  <a:t>ingredient</a:t>
                </a:r>
                <a:r>
                  <a:rPr lang="nl-BE" altLang="en-US" dirty="0" smtClean="0"/>
                  <a:t>: </a:t>
                </a:r>
                <a:r>
                  <a:rPr lang="nl-BE" altLang="en-US" dirty="0" err="1" smtClean="0"/>
                  <a:t>additional</a:t>
                </a:r>
                <a:r>
                  <a:rPr lang="nl-BE" altLang="en-US" dirty="0" smtClean="0"/>
                  <a:t> sources of plasma </a:t>
                </a:r>
                <a:r>
                  <a:rPr lang="nl-BE" altLang="en-US" dirty="0" err="1" smtClean="0"/>
                  <a:t>inside</a:t>
                </a:r>
                <a:r>
                  <a:rPr lang="nl-BE" altLang="en-US" dirty="0" smtClean="0"/>
                  <a:t> a </a:t>
                </a:r>
                <a:r>
                  <a:rPr lang="nl-BE" altLang="en-US" dirty="0" err="1" smtClean="0"/>
                  <a:t>magnetosphere</a:t>
                </a:r>
                <a:r>
                  <a:rPr lang="nl-BE" altLang="en-US" dirty="0" smtClean="0"/>
                  <a:t> in the form of a </a:t>
                </a:r>
                <a:r>
                  <a:rPr lang="nl-BE" altLang="en-US" dirty="0" err="1" smtClean="0"/>
                  <a:t>moon</a:t>
                </a:r>
                <a:r>
                  <a:rPr lang="nl-BE" altLang="en-US" dirty="0" smtClean="0"/>
                  <a:t> </a:t>
                </a:r>
                <a:r>
                  <a:rPr lang="nl-BE" altLang="en-US" dirty="0" err="1" smtClean="0"/>
                  <a:t>that</a:t>
                </a:r>
                <a:r>
                  <a:rPr lang="nl-BE" altLang="en-US" dirty="0" smtClean="0"/>
                  <a:t> releases </a:t>
                </a:r>
                <a:r>
                  <a:rPr lang="nl-BE" altLang="en-US" dirty="0" err="1" smtClean="0"/>
                  <a:t>neutrals</a:t>
                </a:r>
                <a:r>
                  <a:rPr lang="nl-BE" altLang="en-US" dirty="0" smtClean="0"/>
                  <a:t>.</a:t>
                </a:r>
                <a:endParaRPr lang="nl-BE" altLang="en-US" dirty="0"/>
              </a:p>
              <a:p>
                <a:pPr>
                  <a:lnSpc>
                    <a:spcPct val="90000"/>
                  </a:lnSpc>
                </a:pPr>
                <a:endParaRPr lang="nl-BE" altLang="en-US" dirty="0" smtClean="0"/>
              </a:p>
              <a:p>
                <a:pPr marL="0" indent="0">
                  <a:lnSpc>
                    <a:spcPct val="90000"/>
                  </a:lnSpc>
                  <a:buNone/>
                </a:pPr>
                <a:r>
                  <a:rPr lang="nl-BE" altLang="en-US" dirty="0" err="1" smtClean="0"/>
                  <a:t>Neutrals</a:t>
                </a:r>
                <a:r>
                  <a:rPr lang="nl-BE" altLang="en-US" dirty="0" smtClean="0"/>
                  <a:t> are </a:t>
                </a:r>
                <a:r>
                  <a:rPr lang="nl-BE" altLang="en-US" dirty="0" err="1" smtClean="0"/>
                  <a:t>typically</a:t>
                </a:r>
                <a:r>
                  <a:rPr lang="nl-BE" altLang="en-US" dirty="0" smtClean="0"/>
                  <a:t> </a:t>
                </a:r>
                <a:r>
                  <a:rPr lang="nl-BE" altLang="en-US" dirty="0" err="1" smtClean="0"/>
                  <a:t>photo-ionized</a:t>
                </a:r>
                <a:r>
                  <a:rPr lang="nl-BE" altLang="en-US" dirty="0" smtClean="0"/>
                  <a:t>. The </a:t>
                </a:r>
                <a:r>
                  <a:rPr lang="nl-BE" altLang="en-US" dirty="0" err="1" smtClean="0"/>
                  <a:t>ions</a:t>
                </a:r>
                <a:r>
                  <a:rPr lang="nl-BE" altLang="en-US" dirty="0" smtClean="0"/>
                  <a:t> </a:t>
                </a:r>
              </a:p>
              <a:p>
                <a:pPr marL="0" indent="0">
                  <a:lnSpc>
                    <a:spcPct val="90000"/>
                  </a:lnSpc>
                  <a:buNone/>
                </a:pPr>
                <a:endParaRPr lang="nl-BE" altLang="en-US" dirty="0" smtClean="0"/>
              </a:p>
              <a:p>
                <a:pPr>
                  <a:lnSpc>
                    <a:spcPct val="90000"/>
                  </a:lnSpc>
                </a:pPr>
                <a:r>
                  <a:rPr lang="nl-BE" altLang="en-US" dirty="0"/>
                  <a:t>lead </a:t>
                </a:r>
                <a:r>
                  <a:rPr lang="nl-BE" altLang="en-US" dirty="0" err="1"/>
                  <a:t>to</a:t>
                </a:r>
                <a:r>
                  <a:rPr lang="nl-BE" altLang="en-US" dirty="0"/>
                  <a:t> </a:t>
                </a:r>
                <a:r>
                  <a:rPr lang="nl-BE" altLang="en-US" dirty="0" err="1"/>
                  <a:t>mass-loading</a:t>
                </a:r>
                <a:r>
                  <a:rPr lang="nl-BE" altLang="en-US" dirty="0"/>
                  <a:t> : </a:t>
                </a:r>
                <a:r>
                  <a:rPr lang="nl-BE" altLang="en-US" i="1" dirty="0" err="1"/>
                  <a:t>deformation</a:t>
                </a:r>
                <a:r>
                  <a:rPr lang="nl-BE" altLang="en-US" i="1" dirty="0"/>
                  <a:t> of the </a:t>
                </a:r>
                <a:r>
                  <a:rPr lang="nl-BE" altLang="en-US" i="1" dirty="0" smtClean="0"/>
                  <a:t>field</a:t>
                </a:r>
              </a:p>
              <a:p>
                <a:pPr>
                  <a:lnSpc>
                    <a:spcPct val="90000"/>
                  </a:lnSpc>
                </a:pPr>
                <a:endParaRPr lang="nl-BE" altLang="en-US" i="1" dirty="0"/>
              </a:p>
              <a:p>
                <a:pPr>
                  <a:lnSpc>
                    <a:spcPct val="90000"/>
                  </a:lnSpc>
                </a:pPr>
                <a:r>
                  <a:rPr lang="nl-BE" altLang="en-US" dirty="0" smtClean="0"/>
                  <a:t>follow the field :       </a:t>
                </a:r>
                <a:r>
                  <a:rPr lang="nl-BE" altLang="en-US" i="1" dirty="0" smtClean="0"/>
                  <a:t>(</a:t>
                </a:r>
                <a:r>
                  <a:rPr lang="nl-BE" altLang="en-US" i="1" dirty="0" err="1" smtClean="0"/>
                  <a:t>conjugate</a:t>
                </a:r>
                <a:r>
                  <a:rPr lang="nl-BE" altLang="en-US" i="1" dirty="0" smtClean="0"/>
                  <a:t>) auroral </a:t>
                </a:r>
                <a:r>
                  <a:rPr lang="nl-BE" altLang="en-US" i="1" dirty="0" err="1" smtClean="0"/>
                  <a:t>footpoints</a:t>
                </a:r>
                <a:endParaRPr lang="nl-BE" altLang="en-US" i="1" dirty="0" smtClean="0"/>
              </a:p>
              <a:p>
                <a:pPr marL="0" indent="0">
                  <a:lnSpc>
                    <a:spcPct val="90000"/>
                  </a:lnSpc>
                  <a:buFontTx/>
                  <a:buNone/>
                </a:pPr>
                <a:endParaRPr lang="nl-BE" altLang="en-US" dirty="0"/>
              </a:p>
              <a:p>
                <a:endParaRPr lang="en-GB" dirty="0"/>
              </a:p>
            </p:txBody>
          </p:sp>
        </mc:Choice>
        <mc:Fallback xmlns="">
          <p:sp>
            <p:nvSpPr>
              <p:cNvPr id="4" name="Content Placeholder 3"/>
              <p:cNvSpPr>
                <a:spLocks noGrp="1" noRot="1" noChangeAspect="1" noMove="1" noResize="1" noEditPoints="1" noAdjustHandles="1" noChangeArrowheads="1" noChangeShapeType="1" noTextEdit="1"/>
              </p:cNvSpPr>
              <p:nvPr>
                <p:ph sz="half" idx="1"/>
              </p:nvPr>
            </p:nvSpPr>
            <p:spPr>
              <a:blipFill rotWithShape="1">
                <a:blip r:embed="rId3"/>
                <a:stretch>
                  <a:fillRect l="-1484" t="-1209"/>
                </a:stretch>
              </a:blipFill>
            </p:spPr>
            <p:txBody>
              <a:bodyPr/>
              <a:lstStyle/>
              <a:p>
                <a:r>
                  <a:rPr lang="en-GB">
                    <a:noFill/>
                  </a:rPr>
                  <a:t> </a:t>
                </a:r>
              </a:p>
            </p:txBody>
          </p:sp>
        </mc:Fallback>
      </mc:AlternateContent>
      <p:sp>
        <p:nvSpPr>
          <p:cNvPr id="5" name="Date Placeholder 4"/>
          <p:cNvSpPr>
            <a:spLocks noGrp="1"/>
          </p:cNvSpPr>
          <p:nvPr>
            <p:ph type="dt" sz="half" idx="10"/>
          </p:nvPr>
        </p:nvSpPr>
        <p:spPr/>
        <p:txBody>
          <a:bodyPr/>
          <a:lstStyle/>
          <a:p>
            <a:r>
              <a:rPr lang="en-US" altLang="en-US" smtClean="0"/>
              <a:t>18-22 November 2013</a:t>
            </a:r>
            <a:endParaRPr lang="en-US" altLang="en-US"/>
          </a:p>
        </p:txBody>
      </p:sp>
      <p:sp>
        <p:nvSpPr>
          <p:cNvPr id="6" name="Footer Placeholder 5"/>
          <p:cNvSpPr>
            <a:spLocks noGrp="1"/>
          </p:cNvSpPr>
          <p:nvPr>
            <p:ph type="ftr" sz="quarter" idx="11"/>
          </p:nvPr>
        </p:nvSpPr>
        <p:spPr/>
        <p:txBody>
          <a:bodyPr/>
          <a:lstStyle/>
          <a:p>
            <a:r>
              <a:rPr lang="en-US" altLang="en-US" smtClean="0"/>
              <a:t>ESWW10, Antwerp</a:t>
            </a:r>
            <a:endParaRPr lang="en-US" altLang="en-US"/>
          </a:p>
        </p:txBody>
      </p:sp>
      <p:sp>
        <p:nvSpPr>
          <p:cNvPr id="7" name="Slide Number Placeholder 6"/>
          <p:cNvSpPr>
            <a:spLocks noGrp="1"/>
          </p:cNvSpPr>
          <p:nvPr>
            <p:ph type="sldNum" sz="quarter" idx="12"/>
          </p:nvPr>
        </p:nvSpPr>
        <p:spPr/>
        <p:txBody>
          <a:bodyPr/>
          <a:lstStyle/>
          <a:p>
            <a:fld id="{7B223D7A-ED9E-4EFB-A36E-B9DAD6C9C1E0}" type="slidenum">
              <a:rPr lang="en-US" altLang="en-US"/>
              <a:pPr/>
              <a:t>18</a:t>
            </a:fld>
            <a:endParaRPr lang="en-US" altLang="en-US" dirty="0"/>
          </a:p>
        </p:txBody>
      </p:sp>
      <p:pic>
        <p:nvPicPr>
          <p:cNvPr id="10" name="Picture 3"/>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5742959" y="3626990"/>
            <a:ext cx="3674538" cy="2754338"/>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0312" y="1124744"/>
            <a:ext cx="3403169" cy="2376264"/>
          </a:xfrm>
          <a:prstGeom prst="rect">
            <a:avLst/>
          </a:prstGeom>
          <a:noFill/>
          <a:ln>
            <a:noFill/>
          </a:ln>
          <a:effectLst>
            <a:glow rad="127000">
              <a:srgbClr val="92D050">
                <a:alpha val="58000"/>
              </a:srgb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06974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Context</a:t>
            </a:r>
            <a:endParaRPr lang="en-GB" dirty="0"/>
          </a:p>
        </p:txBody>
      </p:sp>
      <p:sp>
        <p:nvSpPr>
          <p:cNvPr id="3" name="Content Placeholder 2"/>
          <p:cNvSpPr>
            <a:spLocks noGrp="1"/>
          </p:cNvSpPr>
          <p:nvPr>
            <p:ph idx="1"/>
          </p:nvPr>
        </p:nvSpPr>
        <p:spPr/>
        <p:txBody>
          <a:bodyPr/>
          <a:lstStyle/>
          <a:p>
            <a:pPr marL="0" indent="0">
              <a:buNone/>
            </a:pPr>
            <a:endParaRPr lang="nl-BE" b="0" dirty="0" smtClean="0"/>
          </a:p>
          <a:p>
            <a:pPr marL="0" indent="0">
              <a:buNone/>
            </a:pPr>
            <a:r>
              <a:rPr lang="nl-BE" b="0" dirty="0" smtClean="0"/>
              <a:t>We </a:t>
            </a:r>
            <a:r>
              <a:rPr lang="nl-BE" b="0" dirty="0" err="1" smtClean="0"/>
              <a:t>consider</a:t>
            </a:r>
            <a:r>
              <a:rPr lang="nl-BE" b="0" dirty="0" smtClean="0"/>
              <a:t> a </a:t>
            </a:r>
            <a:r>
              <a:rPr lang="nl-BE" b="0" dirty="0" err="1" smtClean="0"/>
              <a:t>rotating</a:t>
            </a:r>
            <a:r>
              <a:rPr lang="nl-BE" b="0" dirty="0" smtClean="0"/>
              <a:t> </a:t>
            </a:r>
            <a:r>
              <a:rPr lang="nl-BE" b="0" dirty="0" err="1" smtClean="0"/>
              <a:t>planetary</a:t>
            </a:r>
            <a:r>
              <a:rPr lang="nl-BE" b="0" dirty="0" smtClean="0"/>
              <a:t> body </a:t>
            </a:r>
            <a:r>
              <a:rPr lang="nl-BE" b="0" dirty="0" err="1" smtClean="0"/>
              <a:t>that</a:t>
            </a:r>
            <a:r>
              <a:rPr lang="nl-BE" b="0" dirty="0" smtClean="0"/>
              <a:t> </a:t>
            </a:r>
            <a:r>
              <a:rPr lang="nl-BE" b="0" dirty="0" err="1" smtClean="0"/>
              <a:t>orbits</a:t>
            </a:r>
            <a:r>
              <a:rPr lang="nl-BE" b="0" dirty="0" smtClean="0"/>
              <a:t> a star.</a:t>
            </a:r>
          </a:p>
          <a:p>
            <a:pPr marL="0" indent="0">
              <a:buNone/>
            </a:pPr>
            <a:endParaRPr lang="nl-BE" b="0" dirty="0" smtClean="0"/>
          </a:p>
          <a:p>
            <a:pPr marL="0" indent="0">
              <a:buNone/>
            </a:pPr>
            <a:r>
              <a:rPr lang="nl-BE" dirty="0" smtClean="0"/>
              <a:t>The star is </a:t>
            </a:r>
            <a:r>
              <a:rPr lang="nl-BE" dirty="0" err="1" smtClean="0"/>
              <a:t>assumed</a:t>
            </a:r>
            <a:r>
              <a:rPr lang="nl-BE" dirty="0" smtClean="0"/>
              <a:t> </a:t>
            </a:r>
            <a:r>
              <a:rPr lang="nl-BE" dirty="0" err="1" smtClean="0"/>
              <a:t>to</a:t>
            </a:r>
            <a:r>
              <a:rPr lang="nl-BE" dirty="0" smtClean="0"/>
              <a:t> have a </a:t>
            </a:r>
            <a:r>
              <a:rPr lang="nl-BE" dirty="0" err="1" smtClean="0"/>
              <a:t>stellar</a:t>
            </a:r>
            <a:r>
              <a:rPr lang="nl-BE" dirty="0" smtClean="0"/>
              <a:t> wind.</a:t>
            </a:r>
          </a:p>
          <a:p>
            <a:pPr marL="0" indent="0">
              <a:buNone/>
            </a:pPr>
            <a:endParaRPr lang="nl-BE" dirty="0" smtClean="0"/>
          </a:p>
          <a:p>
            <a:pPr marL="0" indent="0">
              <a:buNone/>
            </a:pPr>
            <a:r>
              <a:rPr lang="nl-BE" b="0" dirty="0" smtClean="0"/>
              <a:t>The motion of the body </a:t>
            </a:r>
            <a:r>
              <a:rPr lang="nl-BE" dirty="0" err="1" smtClean="0"/>
              <a:t>relative</a:t>
            </a:r>
            <a:r>
              <a:rPr lang="nl-BE" dirty="0" smtClean="0"/>
              <a:t> </a:t>
            </a:r>
            <a:r>
              <a:rPr lang="nl-BE" dirty="0" err="1" smtClean="0"/>
              <a:t>to</a:t>
            </a:r>
            <a:r>
              <a:rPr lang="nl-BE" dirty="0" smtClean="0"/>
              <a:t> the </a:t>
            </a:r>
            <a:r>
              <a:rPr lang="nl-BE" dirty="0" err="1" smtClean="0"/>
              <a:t>stellar</a:t>
            </a:r>
            <a:r>
              <a:rPr lang="nl-BE" dirty="0" smtClean="0"/>
              <a:t> wind is </a:t>
            </a:r>
            <a:r>
              <a:rPr lang="nl-BE" dirty="0" err="1" smtClean="0"/>
              <a:t>supersonic</a:t>
            </a:r>
            <a:r>
              <a:rPr lang="nl-BE" dirty="0" smtClean="0"/>
              <a:t>, i.e. the wind speed is </a:t>
            </a:r>
            <a:r>
              <a:rPr lang="nl-BE" dirty="0" err="1" smtClean="0"/>
              <a:t>supersonic</a:t>
            </a:r>
            <a:r>
              <a:rPr lang="nl-BE" dirty="0" smtClean="0"/>
              <a:t> or the </a:t>
            </a:r>
            <a:r>
              <a:rPr lang="nl-BE" dirty="0" err="1" smtClean="0"/>
              <a:t>planet</a:t>
            </a:r>
            <a:r>
              <a:rPr lang="nl-BE" dirty="0" smtClean="0"/>
              <a:t> </a:t>
            </a:r>
            <a:r>
              <a:rPr lang="nl-BE" dirty="0" err="1" smtClean="0"/>
              <a:t>orbits</a:t>
            </a:r>
            <a:r>
              <a:rPr lang="nl-BE" dirty="0" smtClean="0"/>
              <a:t> the star </a:t>
            </a:r>
            <a:r>
              <a:rPr lang="nl-BE" dirty="0" err="1" smtClean="0"/>
              <a:t>very</a:t>
            </a:r>
            <a:r>
              <a:rPr lang="nl-BE" dirty="0" smtClean="0"/>
              <a:t> </a:t>
            </a:r>
            <a:r>
              <a:rPr lang="nl-BE" dirty="0" err="1" smtClean="0"/>
              <a:t>closely</a:t>
            </a:r>
            <a:r>
              <a:rPr lang="nl-BE" dirty="0" smtClean="0"/>
              <a:t> at a high orbital speed.</a:t>
            </a:r>
          </a:p>
          <a:p>
            <a:pPr marL="0" indent="0">
              <a:buNone/>
            </a:pPr>
            <a:endParaRPr lang="nl-BE" b="0" dirty="0"/>
          </a:p>
          <a:p>
            <a:pPr marL="0" indent="0">
              <a:buNone/>
            </a:pPr>
            <a:r>
              <a:rPr lang="nl-BE" dirty="0" err="1" smtClean="0"/>
              <a:t>This</a:t>
            </a:r>
            <a:r>
              <a:rPr lang="nl-BE" dirty="0" smtClean="0"/>
              <a:t> </a:t>
            </a:r>
            <a:r>
              <a:rPr lang="nl-BE" dirty="0" err="1" smtClean="0"/>
              <a:t>situation</a:t>
            </a:r>
            <a:r>
              <a:rPr lang="nl-BE" dirty="0" smtClean="0"/>
              <a:t> </a:t>
            </a:r>
            <a:r>
              <a:rPr lang="nl-BE" dirty="0" err="1" smtClean="0"/>
              <a:t>reflects</a:t>
            </a:r>
            <a:r>
              <a:rPr lang="nl-BE" dirty="0" smtClean="0"/>
              <a:t> </a:t>
            </a:r>
            <a:r>
              <a:rPr lang="nl-BE" dirty="0" err="1" smtClean="0"/>
              <a:t>planets</a:t>
            </a:r>
            <a:r>
              <a:rPr lang="nl-BE" dirty="0" smtClean="0"/>
              <a:t> in the Solar System, but </a:t>
            </a:r>
            <a:r>
              <a:rPr lang="nl-BE" dirty="0" err="1" smtClean="0"/>
              <a:t>it</a:t>
            </a:r>
            <a:r>
              <a:rPr lang="nl-BE" dirty="0" smtClean="0"/>
              <a:t> </a:t>
            </a:r>
            <a:r>
              <a:rPr lang="nl-BE" dirty="0" err="1" smtClean="0"/>
              <a:t>may</a:t>
            </a:r>
            <a:r>
              <a:rPr lang="nl-BE" dirty="0" smtClean="0"/>
              <a:t> </a:t>
            </a:r>
            <a:r>
              <a:rPr lang="nl-BE" dirty="0" err="1" smtClean="0"/>
              <a:t>be</a:t>
            </a:r>
            <a:r>
              <a:rPr lang="nl-BE" dirty="0" smtClean="0"/>
              <a:t> </a:t>
            </a:r>
            <a:r>
              <a:rPr lang="nl-BE" dirty="0" err="1" smtClean="0"/>
              <a:t>applicable</a:t>
            </a:r>
            <a:r>
              <a:rPr lang="nl-BE" dirty="0" smtClean="0"/>
              <a:t> </a:t>
            </a:r>
            <a:r>
              <a:rPr lang="nl-BE" dirty="0" err="1" smtClean="0"/>
              <a:t>to</a:t>
            </a:r>
            <a:r>
              <a:rPr lang="nl-BE" dirty="0" smtClean="0"/>
              <a:t> </a:t>
            </a:r>
            <a:r>
              <a:rPr lang="nl-BE" dirty="0" err="1" smtClean="0"/>
              <a:t>many</a:t>
            </a:r>
            <a:r>
              <a:rPr lang="nl-BE" dirty="0" smtClean="0"/>
              <a:t> </a:t>
            </a:r>
            <a:r>
              <a:rPr lang="nl-BE" dirty="0" err="1" smtClean="0"/>
              <a:t>exoplanets</a:t>
            </a:r>
            <a:r>
              <a:rPr lang="nl-BE" dirty="0" smtClean="0"/>
              <a:t> as well.</a:t>
            </a:r>
            <a:endParaRPr lang="en-GB" b="0" dirty="0"/>
          </a:p>
        </p:txBody>
      </p:sp>
      <p:sp>
        <p:nvSpPr>
          <p:cNvPr id="4" name="Date Placeholder 3"/>
          <p:cNvSpPr>
            <a:spLocks noGrp="1"/>
          </p:cNvSpPr>
          <p:nvPr>
            <p:ph type="dt" sz="half" idx="10"/>
          </p:nvPr>
        </p:nvSpPr>
        <p:spPr/>
        <p:txBody>
          <a:bodyPr/>
          <a:lstStyle/>
          <a:p>
            <a:r>
              <a:rPr lang="en-US" altLang="en-US" smtClean="0"/>
              <a:t>18-22 November 2013</a:t>
            </a:r>
            <a:endParaRPr lang="en-US" altLang="en-US" dirty="0"/>
          </a:p>
        </p:txBody>
      </p:sp>
      <p:sp>
        <p:nvSpPr>
          <p:cNvPr id="5" name="Footer Placeholder 4"/>
          <p:cNvSpPr>
            <a:spLocks noGrp="1"/>
          </p:cNvSpPr>
          <p:nvPr>
            <p:ph type="ftr" sz="quarter" idx="11"/>
          </p:nvPr>
        </p:nvSpPr>
        <p:spPr/>
        <p:txBody>
          <a:bodyPr/>
          <a:lstStyle/>
          <a:p>
            <a:r>
              <a:rPr lang="en-US" altLang="en-US" smtClean="0"/>
              <a:t>ESWW10, Antwerp</a:t>
            </a:r>
            <a:endParaRPr lang="en-US" altLang="en-US" dirty="0"/>
          </a:p>
        </p:txBody>
      </p:sp>
      <p:sp>
        <p:nvSpPr>
          <p:cNvPr id="6" name="Slide Number Placeholder 5"/>
          <p:cNvSpPr>
            <a:spLocks noGrp="1"/>
          </p:cNvSpPr>
          <p:nvPr>
            <p:ph type="sldNum" sz="quarter" idx="12"/>
          </p:nvPr>
        </p:nvSpPr>
        <p:spPr/>
        <p:txBody>
          <a:bodyPr/>
          <a:lstStyle/>
          <a:p>
            <a:fld id="{B4708DE9-7A6F-4EDD-AFDF-8EADEFB904F2}" type="slidenum">
              <a:rPr lang="en-US" altLang="en-US" smtClean="0"/>
              <a:pPr/>
              <a:t>1</a:t>
            </a:fld>
            <a:endParaRPr lang="en-US" altLang="en-US" dirty="0"/>
          </a:p>
        </p:txBody>
      </p:sp>
    </p:spTree>
    <p:extLst>
      <p:ext uri="{BB962C8B-B14F-4D97-AF65-F5344CB8AC3E}">
        <p14:creationId xmlns:p14="http://schemas.microsoft.com/office/powerpoint/2010/main" val="292841342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6609184" y="2852936"/>
            <a:ext cx="2951983" cy="3219864"/>
          </a:xfrm>
          <a:prstGeom prst="rect">
            <a:avLst/>
          </a:prstGeom>
          <a:solidFill>
            <a:schemeClr val="tx1"/>
          </a:solidFill>
          <a:ln>
            <a:noFill/>
          </a:ln>
          <a:effectLst>
            <a:glow rad="127000">
              <a:schemeClr val="tx1"/>
            </a:glow>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GB" sz="2000" b="0" i="0" u="none" strike="noStrike" cap="none" normalizeH="0" baseline="0" smtClean="0">
              <a:ln>
                <a:noFill/>
              </a:ln>
              <a:solidFill>
                <a:srgbClr val="0D0070"/>
              </a:solidFill>
              <a:effectLst/>
              <a:latin typeface="Courier New" pitchFamily="49" charset="0"/>
            </a:endParaRPr>
          </a:p>
        </p:txBody>
      </p:sp>
      <p:sp>
        <p:nvSpPr>
          <p:cNvPr id="2" name="Title 1"/>
          <p:cNvSpPr>
            <a:spLocks noGrp="1"/>
          </p:cNvSpPr>
          <p:nvPr>
            <p:ph type="title"/>
          </p:nvPr>
        </p:nvSpPr>
        <p:spPr/>
        <p:txBody>
          <a:bodyPr/>
          <a:lstStyle/>
          <a:p>
            <a:r>
              <a:rPr lang="nl-BE" dirty="0" err="1"/>
              <a:t>Jovian</a:t>
            </a:r>
            <a:r>
              <a:rPr lang="nl-BE" dirty="0"/>
              <a:t> aurora</a:t>
            </a:r>
            <a:endParaRPr lang="en-GB" dirty="0"/>
          </a:p>
        </p:txBody>
      </p:sp>
      <p:sp>
        <p:nvSpPr>
          <p:cNvPr id="3" name="Content Placeholder 2"/>
          <p:cNvSpPr>
            <a:spLocks noGrp="1"/>
          </p:cNvSpPr>
          <p:nvPr>
            <p:ph sz="half" idx="1"/>
          </p:nvPr>
        </p:nvSpPr>
        <p:spPr>
          <a:xfrm>
            <a:off x="1136576" y="1196975"/>
            <a:ext cx="8412087" cy="5040313"/>
          </a:xfrm>
        </p:spPr>
        <p:txBody>
          <a:bodyPr/>
          <a:lstStyle/>
          <a:p>
            <a:r>
              <a:rPr lang="nl-BE" dirty="0" err="1" smtClean="0"/>
              <a:t>Corotation</a:t>
            </a:r>
            <a:r>
              <a:rPr lang="nl-BE" dirty="0" smtClean="0"/>
              <a:t> </a:t>
            </a:r>
            <a:r>
              <a:rPr lang="nl-BE" dirty="0" err="1" smtClean="0"/>
              <a:t>boundary</a:t>
            </a:r>
            <a:r>
              <a:rPr lang="nl-BE" dirty="0" smtClean="0"/>
              <a:t> : permanent aurora</a:t>
            </a:r>
            <a:endParaRPr lang="nl-BE" dirty="0"/>
          </a:p>
          <a:p>
            <a:r>
              <a:rPr lang="nl-BE" dirty="0" err="1" smtClean="0"/>
              <a:t>Higher</a:t>
            </a:r>
            <a:r>
              <a:rPr lang="nl-BE" dirty="0" smtClean="0"/>
              <a:t> latitude : </a:t>
            </a:r>
            <a:r>
              <a:rPr lang="nl-BE" dirty="0" err="1" smtClean="0"/>
              <a:t>varying</a:t>
            </a:r>
            <a:r>
              <a:rPr lang="nl-BE" dirty="0" smtClean="0"/>
              <a:t>, </a:t>
            </a:r>
            <a:r>
              <a:rPr lang="nl-BE" dirty="0" err="1" smtClean="0"/>
              <a:t>depending</a:t>
            </a:r>
            <a:r>
              <a:rPr lang="nl-BE" dirty="0" smtClean="0"/>
              <a:t> on magnetospheric </a:t>
            </a:r>
            <a:r>
              <a:rPr lang="nl-BE" dirty="0" err="1" smtClean="0"/>
              <a:t>activity</a:t>
            </a:r>
            <a:endParaRPr lang="nl-BE" dirty="0"/>
          </a:p>
          <a:p>
            <a:r>
              <a:rPr lang="nl-BE" dirty="0" err="1" smtClean="0"/>
              <a:t>Footpoints</a:t>
            </a:r>
            <a:r>
              <a:rPr lang="nl-BE" dirty="0" smtClean="0"/>
              <a:t> of the </a:t>
            </a:r>
            <a:r>
              <a:rPr lang="nl-BE" dirty="0" err="1" smtClean="0"/>
              <a:t>moons</a:t>
            </a:r>
            <a:endParaRPr lang="en-GB" dirty="0"/>
          </a:p>
        </p:txBody>
      </p:sp>
      <p:sp>
        <p:nvSpPr>
          <p:cNvPr id="5" name="Date Placeholder 4"/>
          <p:cNvSpPr>
            <a:spLocks noGrp="1"/>
          </p:cNvSpPr>
          <p:nvPr>
            <p:ph type="dt" sz="half" idx="10"/>
          </p:nvPr>
        </p:nvSpPr>
        <p:spPr/>
        <p:txBody>
          <a:bodyPr/>
          <a:lstStyle/>
          <a:p>
            <a:r>
              <a:rPr lang="en-US" altLang="en-US" smtClean="0"/>
              <a:t>18-22 November 2013</a:t>
            </a:r>
            <a:endParaRPr lang="en-US" altLang="en-US"/>
          </a:p>
        </p:txBody>
      </p:sp>
      <p:sp>
        <p:nvSpPr>
          <p:cNvPr id="6" name="Footer Placeholder 5"/>
          <p:cNvSpPr>
            <a:spLocks noGrp="1"/>
          </p:cNvSpPr>
          <p:nvPr>
            <p:ph type="ftr" sz="quarter" idx="11"/>
          </p:nvPr>
        </p:nvSpPr>
        <p:spPr/>
        <p:txBody>
          <a:bodyPr/>
          <a:lstStyle/>
          <a:p>
            <a:r>
              <a:rPr lang="en-US" altLang="en-US" smtClean="0"/>
              <a:t>ESWW10, Antwerp</a:t>
            </a:r>
            <a:endParaRPr lang="en-US" altLang="en-US"/>
          </a:p>
        </p:txBody>
      </p:sp>
      <p:sp>
        <p:nvSpPr>
          <p:cNvPr id="7" name="Slide Number Placeholder 6"/>
          <p:cNvSpPr>
            <a:spLocks noGrp="1"/>
          </p:cNvSpPr>
          <p:nvPr>
            <p:ph type="sldNum" sz="quarter" idx="12"/>
          </p:nvPr>
        </p:nvSpPr>
        <p:spPr/>
        <p:txBody>
          <a:bodyPr/>
          <a:lstStyle/>
          <a:p>
            <a:fld id="{582B5FC9-5646-4DCD-8120-780EAAFB561B}" type="slidenum">
              <a:rPr lang="en-US" altLang="en-US" smtClean="0"/>
              <a:pPr/>
              <a:t>19</a:t>
            </a:fld>
            <a:endParaRPr lang="en-US" altLang="en-US" dirty="0"/>
          </a:p>
        </p:txBody>
      </p:sp>
      <p:grpSp>
        <p:nvGrpSpPr>
          <p:cNvPr id="14" name="Group 13"/>
          <p:cNvGrpSpPr/>
          <p:nvPr/>
        </p:nvGrpSpPr>
        <p:grpSpPr>
          <a:xfrm>
            <a:off x="1280592" y="2852936"/>
            <a:ext cx="5146209" cy="3219864"/>
            <a:chOff x="2923594" y="2564904"/>
            <a:chExt cx="5459760" cy="3507896"/>
          </a:xfrm>
        </p:grpSpPr>
        <p:pic>
          <p:nvPicPr>
            <p:cNvPr id="8" name="Picture 2" descr="http://upload.wikimedia.org/wikipedia/en/f/ff/Jupiter-auro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3594" y="2564904"/>
              <a:ext cx="5459760" cy="3507896"/>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224808" y="3583705"/>
              <a:ext cx="370614" cy="338554"/>
            </a:xfrm>
            <a:prstGeom prst="rect">
              <a:avLst/>
            </a:prstGeom>
            <a:noFill/>
          </p:spPr>
          <p:txBody>
            <a:bodyPr wrap="none" rtlCol="0">
              <a:spAutoFit/>
            </a:bodyPr>
            <a:lstStyle/>
            <a:p>
              <a:pPr>
                <a:buNone/>
              </a:pPr>
              <a:r>
                <a:rPr lang="nl-BE" sz="1600" dirty="0">
                  <a:solidFill>
                    <a:schemeClr val="accent4">
                      <a:lumMod val="20000"/>
                      <a:lumOff val="80000"/>
                    </a:schemeClr>
                  </a:solidFill>
                  <a:latin typeface="+mn-lt"/>
                </a:rPr>
                <a:t>Io</a:t>
              </a:r>
              <a:endParaRPr lang="en-GB" dirty="0">
                <a:solidFill>
                  <a:schemeClr val="accent4">
                    <a:lumMod val="20000"/>
                    <a:lumOff val="80000"/>
                  </a:schemeClr>
                </a:solidFill>
                <a:latin typeface="+mn-lt"/>
              </a:endParaRPr>
            </a:p>
          </p:txBody>
        </p:sp>
        <p:sp>
          <p:nvSpPr>
            <p:cNvPr id="10" name="TextBox 9"/>
            <p:cNvSpPr txBox="1"/>
            <p:nvPr/>
          </p:nvSpPr>
          <p:spPr>
            <a:xfrm>
              <a:off x="5134977" y="5065195"/>
              <a:ext cx="1200970" cy="338554"/>
            </a:xfrm>
            <a:prstGeom prst="rect">
              <a:avLst/>
            </a:prstGeom>
            <a:noFill/>
          </p:spPr>
          <p:txBody>
            <a:bodyPr wrap="none" rtlCol="0">
              <a:spAutoFit/>
            </a:bodyPr>
            <a:lstStyle/>
            <a:p>
              <a:pPr>
                <a:buNone/>
              </a:pPr>
              <a:r>
                <a:rPr lang="nl-BE" sz="1600" dirty="0" err="1" smtClean="0">
                  <a:solidFill>
                    <a:schemeClr val="accent4">
                      <a:lumMod val="20000"/>
                      <a:lumOff val="80000"/>
                    </a:schemeClr>
                  </a:solidFill>
                  <a:latin typeface="+mn-lt"/>
                </a:rPr>
                <a:t>Ganymede</a:t>
              </a:r>
              <a:endParaRPr lang="en-GB" dirty="0">
                <a:solidFill>
                  <a:schemeClr val="accent4">
                    <a:lumMod val="20000"/>
                    <a:lumOff val="80000"/>
                  </a:schemeClr>
                </a:solidFill>
                <a:latin typeface="+mn-lt"/>
              </a:endParaRPr>
            </a:p>
          </p:txBody>
        </p:sp>
        <p:sp>
          <p:nvSpPr>
            <p:cNvPr id="11" name="TextBox 10"/>
            <p:cNvSpPr txBox="1"/>
            <p:nvPr/>
          </p:nvSpPr>
          <p:spPr>
            <a:xfrm>
              <a:off x="6825208" y="5081703"/>
              <a:ext cx="883575" cy="338554"/>
            </a:xfrm>
            <a:prstGeom prst="rect">
              <a:avLst/>
            </a:prstGeom>
            <a:noFill/>
          </p:spPr>
          <p:txBody>
            <a:bodyPr wrap="none" rtlCol="0">
              <a:spAutoFit/>
            </a:bodyPr>
            <a:lstStyle/>
            <a:p>
              <a:pPr>
                <a:buNone/>
              </a:pPr>
              <a:r>
                <a:rPr lang="nl-BE" sz="1600" dirty="0" smtClean="0">
                  <a:solidFill>
                    <a:schemeClr val="accent4">
                      <a:lumMod val="20000"/>
                      <a:lumOff val="80000"/>
                    </a:schemeClr>
                  </a:solidFill>
                  <a:latin typeface="+mn-lt"/>
                </a:rPr>
                <a:t>Europa</a:t>
              </a:r>
              <a:endParaRPr lang="en-GB" dirty="0">
                <a:solidFill>
                  <a:schemeClr val="accent4">
                    <a:lumMod val="20000"/>
                    <a:lumOff val="80000"/>
                  </a:schemeClr>
                </a:solidFill>
                <a:latin typeface="+mn-lt"/>
              </a:endParaRPr>
            </a:p>
          </p:txBody>
        </p:sp>
        <p:sp>
          <p:nvSpPr>
            <p:cNvPr id="12" name="TextBox 11"/>
            <p:cNvSpPr txBox="1"/>
            <p:nvPr/>
          </p:nvSpPr>
          <p:spPr>
            <a:xfrm>
              <a:off x="3930947" y="3156625"/>
              <a:ext cx="1587294" cy="338554"/>
            </a:xfrm>
            <a:prstGeom prst="rect">
              <a:avLst/>
            </a:prstGeom>
            <a:noFill/>
          </p:spPr>
          <p:txBody>
            <a:bodyPr wrap="none" rtlCol="0">
              <a:spAutoFit/>
            </a:bodyPr>
            <a:lstStyle/>
            <a:p>
              <a:pPr>
                <a:buNone/>
              </a:pPr>
              <a:r>
                <a:rPr lang="nl-BE" sz="1600" dirty="0" err="1">
                  <a:solidFill>
                    <a:schemeClr val="accent4">
                      <a:lumMod val="20000"/>
                      <a:lumOff val="80000"/>
                    </a:schemeClr>
                  </a:solidFill>
                  <a:latin typeface="+mn-lt"/>
                </a:rPr>
                <a:t>c</a:t>
              </a:r>
              <a:r>
                <a:rPr lang="nl-BE" sz="1600" dirty="0" err="1" smtClean="0">
                  <a:solidFill>
                    <a:schemeClr val="accent4">
                      <a:lumMod val="20000"/>
                      <a:lumOff val="80000"/>
                    </a:schemeClr>
                  </a:solidFill>
                  <a:latin typeface="+mn-lt"/>
                </a:rPr>
                <a:t>orotation</a:t>
              </a:r>
              <a:r>
                <a:rPr lang="nl-BE" sz="1600" dirty="0" smtClean="0">
                  <a:solidFill>
                    <a:schemeClr val="accent4">
                      <a:lumMod val="20000"/>
                      <a:lumOff val="80000"/>
                    </a:schemeClr>
                  </a:solidFill>
                  <a:latin typeface="+mn-lt"/>
                </a:rPr>
                <a:t> </a:t>
              </a:r>
              <a:r>
                <a:rPr lang="nl-BE" sz="1600" dirty="0" err="1" smtClean="0">
                  <a:solidFill>
                    <a:schemeClr val="accent4">
                      <a:lumMod val="20000"/>
                      <a:lumOff val="80000"/>
                    </a:schemeClr>
                  </a:solidFill>
                  <a:latin typeface="+mn-lt"/>
                </a:rPr>
                <a:t>oval</a:t>
              </a:r>
              <a:endParaRPr lang="en-GB" sz="1600" dirty="0">
                <a:solidFill>
                  <a:schemeClr val="accent4">
                    <a:lumMod val="20000"/>
                    <a:lumOff val="80000"/>
                  </a:schemeClr>
                </a:solidFill>
                <a:latin typeface="+mn-lt"/>
              </a:endParaRPr>
            </a:p>
          </p:txBody>
        </p:sp>
        <p:sp>
          <p:nvSpPr>
            <p:cNvPr id="13" name="TextBox 12"/>
            <p:cNvSpPr txBox="1"/>
            <p:nvPr/>
          </p:nvSpPr>
          <p:spPr>
            <a:xfrm>
              <a:off x="4531664" y="3912152"/>
              <a:ext cx="1861496" cy="584775"/>
            </a:xfrm>
            <a:prstGeom prst="rect">
              <a:avLst/>
            </a:prstGeom>
            <a:noFill/>
          </p:spPr>
          <p:txBody>
            <a:bodyPr wrap="square" rtlCol="0">
              <a:spAutoFit/>
            </a:bodyPr>
            <a:lstStyle/>
            <a:p>
              <a:pPr algn="ctr">
                <a:buNone/>
              </a:pPr>
              <a:r>
                <a:rPr lang="nl-BE" sz="1600" dirty="0" err="1">
                  <a:solidFill>
                    <a:schemeClr val="accent4">
                      <a:lumMod val="20000"/>
                      <a:lumOff val="80000"/>
                    </a:schemeClr>
                  </a:solidFill>
                  <a:latin typeface="+mn-lt"/>
                </a:rPr>
                <a:t>v</a:t>
              </a:r>
              <a:r>
                <a:rPr lang="nl-BE" sz="1600" dirty="0" err="1" smtClean="0">
                  <a:solidFill>
                    <a:schemeClr val="accent4">
                      <a:lumMod val="20000"/>
                      <a:lumOff val="80000"/>
                    </a:schemeClr>
                  </a:solidFill>
                  <a:latin typeface="+mn-lt"/>
                </a:rPr>
                <a:t>ariable</a:t>
              </a:r>
              <a:r>
                <a:rPr lang="nl-BE" sz="1600" dirty="0" smtClean="0">
                  <a:solidFill>
                    <a:schemeClr val="accent4">
                      <a:lumMod val="20000"/>
                      <a:lumOff val="80000"/>
                    </a:schemeClr>
                  </a:solidFill>
                  <a:latin typeface="+mn-lt"/>
                </a:rPr>
                <a:t> auroral </a:t>
              </a:r>
              <a:r>
                <a:rPr lang="nl-BE" sz="1600" dirty="0" err="1" smtClean="0">
                  <a:solidFill>
                    <a:schemeClr val="accent4">
                      <a:lumMod val="20000"/>
                      <a:lumOff val="80000"/>
                    </a:schemeClr>
                  </a:solidFill>
                  <a:latin typeface="+mn-lt"/>
                </a:rPr>
                <a:t>structures</a:t>
              </a:r>
              <a:endParaRPr lang="en-GB" sz="1600" dirty="0">
                <a:solidFill>
                  <a:schemeClr val="accent4">
                    <a:lumMod val="20000"/>
                    <a:lumOff val="80000"/>
                  </a:schemeClr>
                </a:solidFill>
                <a:latin typeface="+mn-lt"/>
              </a:endParaRPr>
            </a:p>
          </p:txBody>
        </p:sp>
      </p:grpSp>
      <p:pic>
        <p:nvPicPr>
          <p:cNvPr id="15" name="Picture 4" descr="http://laeff.cab.inta-csic.es/users/barrado/weblog/Aurora_Jupiter_HST_UV.gif"/>
          <p:cNvPicPr>
            <a:picLocks noChangeAspect="1" noChangeArrowheads="1"/>
          </p:cNvPicPr>
          <p:nvPr/>
        </p:nvPicPr>
        <p:blipFill rotWithShape="1">
          <a:blip r:embed="rId3">
            <a:extLst>
              <a:ext uri="{28A0092B-C50C-407E-A947-70E740481C1C}">
                <a14:useLocalDpi xmlns:a14="http://schemas.microsoft.com/office/drawing/2010/main" val="0"/>
              </a:ext>
            </a:extLst>
          </a:blip>
          <a:srcRect l="13131" t="27435" r="9007"/>
          <a:stretch/>
        </p:blipFill>
        <p:spPr bwMode="auto">
          <a:xfrm>
            <a:off x="6645187" y="3120844"/>
            <a:ext cx="2879975" cy="268404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18234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Io</a:t>
            </a:r>
            <a:endParaRPr lang="en-GB" dirty="0"/>
          </a:p>
        </p:txBody>
      </p:sp>
      <p:sp>
        <p:nvSpPr>
          <p:cNvPr id="3" name="Content Placeholder 2"/>
          <p:cNvSpPr>
            <a:spLocks noGrp="1"/>
          </p:cNvSpPr>
          <p:nvPr>
            <p:ph sz="half" idx="1"/>
          </p:nvPr>
        </p:nvSpPr>
        <p:spPr>
          <a:xfrm>
            <a:off x="1136577" y="1196975"/>
            <a:ext cx="4608511" cy="5040313"/>
          </a:xfrm>
        </p:spPr>
        <p:txBody>
          <a:bodyPr/>
          <a:lstStyle/>
          <a:p>
            <a:pPr marL="0" indent="0">
              <a:buNone/>
            </a:pPr>
            <a:r>
              <a:rPr lang="nl-BE" altLang="en-US" dirty="0"/>
              <a:t>For Jupiter, </a:t>
            </a:r>
            <a:r>
              <a:rPr lang="nl-BE" altLang="en-US" dirty="0" err="1" smtClean="0"/>
              <a:t>especially</a:t>
            </a:r>
            <a:r>
              <a:rPr lang="nl-BE" altLang="en-US" dirty="0" smtClean="0"/>
              <a:t> the </a:t>
            </a:r>
            <a:r>
              <a:rPr lang="nl-BE" altLang="en-US" dirty="0" err="1"/>
              <a:t>volcanic</a:t>
            </a:r>
            <a:r>
              <a:rPr lang="nl-BE" altLang="en-US" dirty="0"/>
              <a:t> </a:t>
            </a:r>
            <a:r>
              <a:rPr lang="nl-BE" altLang="en-US" dirty="0" err="1"/>
              <a:t>moon</a:t>
            </a:r>
            <a:r>
              <a:rPr lang="nl-BE" altLang="en-US" dirty="0"/>
              <a:t> Io is a source of gas.</a:t>
            </a:r>
          </a:p>
          <a:p>
            <a:endParaRPr lang="en-GB" dirty="0"/>
          </a:p>
        </p:txBody>
      </p:sp>
      <p:sp>
        <p:nvSpPr>
          <p:cNvPr id="4" name="Content Placeholder 3"/>
          <p:cNvSpPr>
            <a:spLocks noGrp="1"/>
          </p:cNvSpPr>
          <p:nvPr>
            <p:ph sz="half" idx="2"/>
          </p:nvPr>
        </p:nvSpPr>
        <p:spPr/>
        <p:txBody>
          <a:bodyPr/>
          <a:lstStyle/>
          <a:p>
            <a:endParaRPr lang="en-GB" dirty="0"/>
          </a:p>
        </p:txBody>
      </p:sp>
      <p:sp>
        <p:nvSpPr>
          <p:cNvPr id="5" name="Date Placeholder 4"/>
          <p:cNvSpPr>
            <a:spLocks noGrp="1"/>
          </p:cNvSpPr>
          <p:nvPr>
            <p:ph type="dt" sz="half" idx="10"/>
          </p:nvPr>
        </p:nvSpPr>
        <p:spPr/>
        <p:txBody>
          <a:bodyPr/>
          <a:lstStyle/>
          <a:p>
            <a:r>
              <a:rPr lang="en-US" altLang="en-US" smtClean="0"/>
              <a:t>18-22 November 2013</a:t>
            </a:r>
            <a:endParaRPr lang="en-US" altLang="en-US"/>
          </a:p>
        </p:txBody>
      </p:sp>
      <p:sp>
        <p:nvSpPr>
          <p:cNvPr id="6" name="Footer Placeholder 5"/>
          <p:cNvSpPr>
            <a:spLocks noGrp="1"/>
          </p:cNvSpPr>
          <p:nvPr>
            <p:ph type="ftr" sz="quarter" idx="11"/>
          </p:nvPr>
        </p:nvSpPr>
        <p:spPr/>
        <p:txBody>
          <a:bodyPr/>
          <a:lstStyle/>
          <a:p>
            <a:r>
              <a:rPr lang="en-US" altLang="en-US" smtClean="0"/>
              <a:t>ESWW10, Antwerp</a:t>
            </a:r>
            <a:endParaRPr lang="en-US" altLang="en-US"/>
          </a:p>
        </p:txBody>
      </p:sp>
      <p:sp>
        <p:nvSpPr>
          <p:cNvPr id="7" name="Slide Number Placeholder 6"/>
          <p:cNvSpPr>
            <a:spLocks noGrp="1"/>
          </p:cNvSpPr>
          <p:nvPr>
            <p:ph type="sldNum" sz="quarter" idx="12"/>
          </p:nvPr>
        </p:nvSpPr>
        <p:spPr/>
        <p:txBody>
          <a:bodyPr/>
          <a:lstStyle/>
          <a:p>
            <a:fld id="{582B5FC9-5646-4DCD-8120-780EAAFB561B}" type="slidenum">
              <a:rPr lang="en-US" altLang="en-US" smtClean="0"/>
              <a:pPr/>
              <a:t>20</a:t>
            </a:fld>
            <a:endParaRPr lang="en-US" alt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576" y="2403336"/>
            <a:ext cx="3312368" cy="386367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descr="http://3.bp.blogspot.com/-6sB7E2IPnHI/T26ppWkOgyI/AAAAAAAAAMU/5-cug8KmOjU/s1600/io-volcan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923" y="2403336"/>
            <a:ext cx="5151562" cy="386367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66938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Conjugate</a:t>
            </a:r>
            <a:r>
              <a:rPr lang="nl-BE" dirty="0" smtClean="0"/>
              <a:t> aurora</a:t>
            </a:r>
            <a:endParaRPr lang="en-GB" dirty="0"/>
          </a:p>
        </p:txBody>
      </p:sp>
      <p:sp>
        <p:nvSpPr>
          <p:cNvPr id="3" name="Content Placeholder 2"/>
          <p:cNvSpPr>
            <a:spLocks noGrp="1"/>
          </p:cNvSpPr>
          <p:nvPr>
            <p:ph sz="half" idx="1"/>
          </p:nvPr>
        </p:nvSpPr>
        <p:spPr>
          <a:xfrm>
            <a:off x="1136577" y="1196975"/>
            <a:ext cx="3744415" cy="5040313"/>
          </a:xfrm>
        </p:spPr>
        <p:txBody>
          <a:bodyPr/>
          <a:lstStyle/>
          <a:p>
            <a:pPr marL="0" indent="0">
              <a:buNone/>
            </a:pPr>
            <a:r>
              <a:rPr lang="nl-BE" dirty="0" err="1" smtClean="0"/>
              <a:t>Not</a:t>
            </a:r>
            <a:r>
              <a:rPr lang="nl-BE" dirty="0" smtClean="0"/>
              <a:t> </a:t>
            </a:r>
            <a:r>
              <a:rPr lang="nl-BE" dirty="0" err="1" smtClean="0"/>
              <a:t>only</a:t>
            </a:r>
            <a:r>
              <a:rPr lang="nl-BE" dirty="0" smtClean="0"/>
              <a:t> the </a:t>
            </a:r>
            <a:r>
              <a:rPr lang="nl-BE" dirty="0" err="1" smtClean="0"/>
              <a:t>footpoints</a:t>
            </a:r>
            <a:r>
              <a:rPr lang="nl-BE" dirty="0" smtClean="0"/>
              <a:t>, </a:t>
            </a:r>
            <a:r>
              <a:rPr lang="nl-BE" dirty="0" err="1" smtClean="0"/>
              <a:t>also</a:t>
            </a:r>
            <a:r>
              <a:rPr lang="nl-BE" dirty="0" smtClean="0"/>
              <a:t> </a:t>
            </a:r>
            <a:r>
              <a:rPr lang="nl-BE" dirty="0" err="1" smtClean="0"/>
              <a:t>much</a:t>
            </a:r>
            <a:r>
              <a:rPr lang="nl-BE" dirty="0" smtClean="0"/>
              <a:t> or the </a:t>
            </a:r>
            <a:r>
              <a:rPr lang="nl-BE" dirty="0" err="1" smtClean="0"/>
              <a:t>other</a:t>
            </a:r>
            <a:r>
              <a:rPr lang="nl-BE" dirty="0" smtClean="0"/>
              <a:t> aurora are </a:t>
            </a:r>
            <a:r>
              <a:rPr lang="nl-BE" dirty="0" err="1" smtClean="0"/>
              <a:t>magnetically</a:t>
            </a:r>
            <a:r>
              <a:rPr lang="nl-BE" dirty="0" smtClean="0"/>
              <a:t> </a:t>
            </a:r>
            <a:r>
              <a:rPr lang="nl-BE" dirty="0" err="1" smtClean="0"/>
              <a:t>conjugate</a:t>
            </a:r>
            <a:r>
              <a:rPr lang="nl-BE" dirty="0" smtClean="0"/>
              <a:t>.</a:t>
            </a:r>
            <a:endParaRPr lang="en-GB" dirty="0"/>
          </a:p>
        </p:txBody>
      </p:sp>
      <p:sp>
        <p:nvSpPr>
          <p:cNvPr id="4" name="Content Placeholder 3"/>
          <p:cNvSpPr>
            <a:spLocks noGrp="1"/>
          </p:cNvSpPr>
          <p:nvPr>
            <p:ph sz="half" idx="2"/>
          </p:nvPr>
        </p:nvSpPr>
        <p:spPr/>
        <p:txBody>
          <a:bodyPr/>
          <a:lstStyle/>
          <a:p>
            <a:endParaRPr lang="en-GB"/>
          </a:p>
        </p:txBody>
      </p:sp>
      <p:sp>
        <p:nvSpPr>
          <p:cNvPr id="5" name="Date Placeholder 4"/>
          <p:cNvSpPr>
            <a:spLocks noGrp="1"/>
          </p:cNvSpPr>
          <p:nvPr>
            <p:ph type="dt" sz="half" idx="10"/>
          </p:nvPr>
        </p:nvSpPr>
        <p:spPr/>
        <p:txBody>
          <a:bodyPr/>
          <a:lstStyle/>
          <a:p>
            <a:r>
              <a:rPr lang="en-US" altLang="en-US" smtClean="0"/>
              <a:t>18-22 November 2013</a:t>
            </a:r>
            <a:endParaRPr lang="en-US" altLang="en-US"/>
          </a:p>
        </p:txBody>
      </p:sp>
      <p:sp>
        <p:nvSpPr>
          <p:cNvPr id="6" name="Footer Placeholder 5"/>
          <p:cNvSpPr>
            <a:spLocks noGrp="1"/>
          </p:cNvSpPr>
          <p:nvPr>
            <p:ph type="ftr" sz="quarter" idx="11"/>
          </p:nvPr>
        </p:nvSpPr>
        <p:spPr/>
        <p:txBody>
          <a:bodyPr/>
          <a:lstStyle/>
          <a:p>
            <a:r>
              <a:rPr lang="en-US" altLang="en-US" smtClean="0"/>
              <a:t>ESWW10, Antwerp</a:t>
            </a:r>
            <a:endParaRPr lang="en-US" altLang="en-US"/>
          </a:p>
        </p:txBody>
      </p:sp>
      <p:sp>
        <p:nvSpPr>
          <p:cNvPr id="7" name="Slide Number Placeholder 6"/>
          <p:cNvSpPr>
            <a:spLocks noGrp="1"/>
          </p:cNvSpPr>
          <p:nvPr>
            <p:ph type="sldNum" sz="quarter" idx="12"/>
          </p:nvPr>
        </p:nvSpPr>
        <p:spPr/>
        <p:txBody>
          <a:bodyPr/>
          <a:lstStyle/>
          <a:p>
            <a:fld id="{582B5FC9-5646-4DCD-8120-780EAAFB561B}" type="slidenum">
              <a:rPr lang="en-US" altLang="en-US" smtClean="0"/>
              <a:pPr/>
              <a:t>21</a:t>
            </a:fld>
            <a:endParaRPr lang="en-US" altLang="en-US"/>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0992" y="1098640"/>
            <a:ext cx="4375069" cy="4921953"/>
          </a:xfrm>
          <a:prstGeom prst="rect">
            <a:avLst/>
          </a:prstGeom>
          <a:noFill/>
          <a:ln>
            <a:noFill/>
          </a:ln>
          <a:effectLst>
            <a:glow rad="127000">
              <a:schemeClr val="tx1"/>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9" descr="jovian_aurora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9175" y="3212976"/>
            <a:ext cx="2945753" cy="2807617"/>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95179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136576" y="2708920"/>
            <a:ext cx="8352928" cy="3240360"/>
          </a:xfrm>
          <a:prstGeom prst="rect">
            <a:avLst/>
          </a:prstGeom>
          <a:solidFill>
            <a:schemeClr val="tx1"/>
          </a:solidFill>
          <a:ln>
            <a:noFill/>
          </a:ln>
          <a:effectLst>
            <a:glow rad="127000">
              <a:schemeClr val="tx1"/>
            </a:glow>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GB" sz="2000" b="0" i="0" u="none" strike="noStrike" cap="none" normalizeH="0" baseline="0" smtClean="0">
              <a:ln>
                <a:noFill/>
              </a:ln>
              <a:solidFill>
                <a:srgbClr val="0D0070"/>
              </a:solidFill>
              <a:effectLst/>
              <a:latin typeface="Courier New" pitchFamily="49" charset="0"/>
            </a:endParaRPr>
          </a:p>
        </p:txBody>
      </p:sp>
      <p:sp>
        <p:nvSpPr>
          <p:cNvPr id="2" name="Title 1"/>
          <p:cNvSpPr>
            <a:spLocks noGrp="1"/>
          </p:cNvSpPr>
          <p:nvPr>
            <p:ph type="title"/>
          </p:nvPr>
        </p:nvSpPr>
        <p:spPr/>
        <p:txBody>
          <a:bodyPr/>
          <a:lstStyle/>
          <a:p>
            <a:r>
              <a:rPr lang="nl-BE" dirty="0" err="1" smtClean="0"/>
              <a:t>Saturn</a:t>
            </a:r>
            <a:r>
              <a:rPr lang="nl-BE" dirty="0"/>
              <a:t> </a:t>
            </a:r>
            <a:r>
              <a:rPr lang="nl-BE" dirty="0" smtClean="0"/>
              <a:t>: </a:t>
            </a:r>
            <a:r>
              <a:rPr lang="nl-BE" dirty="0" err="1" smtClean="0"/>
              <a:t>same</a:t>
            </a:r>
            <a:r>
              <a:rPr lang="nl-BE" dirty="0" smtClean="0"/>
              <a:t> story</a:t>
            </a:r>
            <a:endParaRPr lang="en-GB" dirty="0"/>
          </a:p>
        </p:txBody>
      </p:sp>
      <p:sp>
        <p:nvSpPr>
          <p:cNvPr id="3" name="Content Placeholder 2"/>
          <p:cNvSpPr>
            <a:spLocks noGrp="1"/>
          </p:cNvSpPr>
          <p:nvPr>
            <p:ph sz="half" idx="1"/>
          </p:nvPr>
        </p:nvSpPr>
        <p:spPr>
          <a:xfrm>
            <a:off x="1136576" y="1340768"/>
            <a:ext cx="8352927" cy="4896520"/>
          </a:xfrm>
        </p:spPr>
        <p:txBody>
          <a:bodyPr/>
          <a:lstStyle/>
          <a:p>
            <a:pPr marL="0" indent="0">
              <a:buNone/>
            </a:pPr>
            <a:r>
              <a:rPr lang="nl-BE" dirty="0" err="1" smtClean="0"/>
              <a:t>Also</a:t>
            </a:r>
            <a:r>
              <a:rPr lang="nl-BE" dirty="0" smtClean="0"/>
              <a:t> </a:t>
            </a:r>
            <a:r>
              <a:rPr lang="nl-BE" dirty="0" err="1" smtClean="0"/>
              <a:t>Saturn</a:t>
            </a:r>
            <a:r>
              <a:rPr lang="nl-BE" dirty="0" smtClean="0"/>
              <a:t> has a permanent </a:t>
            </a:r>
            <a:r>
              <a:rPr lang="nl-BE" dirty="0" err="1" smtClean="0"/>
              <a:t>corotation</a:t>
            </a:r>
            <a:r>
              <a:rPr lang="nl-BE" dirty="0" smtClean="0"/>
              <a:t> </a:t>
            </a:r>
            <a:r>
              <a:rPr lang="nl-BE" dirty="0" err="1" smtClean="0"/>
              <a:t>boundary</a:t>
            </a:r>
            <a:r>
              <a:rPr lang="nl-BE" dirty="0" smtClean="0"/>
              <a:t> </a:t>
            </a:r>
            <a:r>
              <a:rPr lang="nl-BE" dirty="0" err="1" smtClean="0"/>
              <a:t>oval</a:t>
            </a:r>
            <a:r>
              <a:rPr lang="nl-BE" dirty="0" smtClean="0"/>
              <a:t>, more </a:t>
            </a:r>
            <a:r>
              <a:rPr lang="nl-BE" dirty="0" err="1" smtClean="0"/>
              <a:t>transient</a:t>
            </a:r>
            <a:r>
              <a:rPr lang="nl-BE" dirty="0" smtClean="0"/>
              <a:t> </a:t>
            </a:r>
            <a:r>
              <a:rPr lang="nl-BE" dirty="0" err="1" smtClean="0"/>
              <a:t>higher</a:t>
            </a:r>
            <a:r>
              <a:rPr lang="nl-BE" dirty="0" smtClean="0"/>
              <a:t> latitude </a:t>
            </a:r>
            <a:r>
              <a:rPr lang="nl-BE" dirty="0" err="1" smtClean="0"/>
              <a:t>auroras</a:t>
            </a:r>
            <a:r>
              <a:rPr lang="nl-BE" dirty="0" smtClean="0"/>
              <a:t>, </a:t>
            </a:r>
            <a:r>
              <a:rPr lang="nl-BE" dirty="0" err="1" smtClean="0"/>
              <a:t>and</a:t>
            </a:r>
            <a:r>
              <a:rPr lang="nl-BE" dirty="0" smtClean="0"/>
              <a:t> </a:t>
            </a:r>
            <a:r>
              <a:rPr lang="nl-BE" dirty="0" err="1" smtClean="0"/>
              <a:t>moon</a:t>
            </a:r>
            <a:r>
              <a:rPr lang="nl-BE" dirty="0" smtClean="0"/>
              <a:t> </a:t>
            </a:r>
            <a:r>
              <a:rPr lang="nl-BE" dirty="0" err="1" smtClean="0"/>
              <a:t>footpoint</a:t>
            </a:r>
            <a:r>
              <a:rPr lang="nl-BE" dirty="0" smtClean="0"/>
              <a:t> auroral spots.</a:t>
            </a:r>
          </a:p>
          <a:p>
            <a:endParaRPr lang="nl-BE" dirty="0" smtClean="0"/>
          </a:p>
          <a:p>
            <a:endParaRPr lang="en-GB" dirty="0"/>
          </a:p>
        </p:txBody>
      </p:sp>
      <p:sp>
        <p:nvSpPr>
          <p:cNvPr id="5" name="Date Placeholder 4"/>
          <p:cNvSpPr>
            <a:spLocks noGrp="1"/>
          </p:cNvSpPr>
          <p:nvPr>
            <p:ph type="dt" sz="half" idx="10"/>
          </p:nvPr>
        </p:nvSpPr>
        <p:spPr/>
        <p:txBody>
          <a:bodyPr/>
          <a:lstStyle/>
          <a:p>
            <a:r>
              <a:rPr lang="en-US" altLang="en-US" smtClean="0"/>
              <a:t>18-22 November 2013</a:t>
            </a:r>
            <a:endParaRPr lang="en-US" altLang="en-US"/>
          </a:p>
        </p:txBody>
      </p:sp>
      <p:sp>
        <p:nvSpPr>
          <p:cNvPr id="6" name="Footer Placeholder 5"/>
          <p:cNvSpPr>
            <a:spLocks noGrp="1"/>
          </p:cNvSpPr>
          <p:nvPr>
            <p:ph type="ftr" sz="quarter" idx="11"/>
          </p:nvPr>
        </p:nvSpPr>
        <p:spPr/>
        <p:txBody>
          <a:bodyPr/>
          <a:lstStyle/>
          <a:p>
            <a:r>
              <a:rPr lang="en-US" altLang="en-US" smtClean="0"/>
              <a:t>ESWW10, Antwerp</a:t>
            </a:r>
            <a:endParaRPr lang="en-US" altLang="en-US"/>
          </a:p>
        </p:txBody>
      </p:sp>
      <p:sp>
        <p:nvSpPr>
          <p:cNvPr id="7" name="Slide Number Placeholder 6"/>
          <p:cNvSpPr>
            <a:spLocks noGrp="1"/>
          </p:cNvSpPr>
          <p:nvPr>
            <p:ph type="sldNum" sz="quarter" idx="12"/>
          </p:nvPr>
        </p:nvSpPr>
        <p:spPr/>
        <p:txBody>
          <a:bodyPr/>
          <a:lstStyle/>
          <a:p>
            <a:fld id="{582B5FC9-5646-4DCD-8120-780EAAFB561B}" type="slidenum">
              <a:rPr lang="en-US" altLang="en-US" smtClean="0"/>
              <a:pPr/>
              <a:t>22</a:t>
            </a:fld>
            <a:endParaRPr lang="en-US" altLang="en-US" dirty="0"/>
          </a:p>
        </p:txBody>
      </p:sp>
      <p:pic>
        <p:nvPicPr>
          <p:cNvPr id="8" name="Picture 2" descr="http://upload.wikimedia.org/wikipedia/commons/thumb/0/03/Aurora_Saturn.jpg/819px-Aurora_Saturn.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963839" y="2780928"/>
            <a:ext cx="2453657" cy="3067819"/>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2961" y="2780928"/>
            <a:ext cx="2454255" cy="3067819"/>
          </a:xfrm>
          <a:prstGeom prst="rect">
            <a:avLst/>
          </a:prstGeom>
          <a:noFill/>
          <a:ln>
            <a:noFill/>
          </a:ln>
          <a:effectLst>
            <a:glow rad="127000">
              <a:schemeClr val="tx1"/>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0" descr="HST_saturn_auror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8584" y="2781496"/>
            <a:ext cx="3054528" cy="3078647"/>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29902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Enceladus</a:t>
            </a:r>
            <a:endParaRPr lang="en-GB" dirty="0"/>
          </a:p>
        </p:txBody>
      </p:sp>
      <p:sp>
        <p:nvSpPr>
          <p:cNvPr id="3" name="Content Placeholder 2"/>
          <p:cNvSpPr>
            <a:spLocks noGrp="1"/>
          </p:cNvSpPr>
          <p:nvPr>
            <p:ph idx="1"/>
          </p:nvPr>
        </p:nvSpPr>
        <p:spPr>
          <a:xfrm>
            <a:off x="1136576" y="1196975"/>
            <a:ext cx="4464496" cy="5040313"/>
          </a:xfrm>
        </p:spPr>
        <p:txBody>
          <a:bodyPr/>
          <a:lstStyle/>
          <a:p>
            <a:pPr marL="0" indent="0">
              <a:buNone/>
            </a:pPr>
            <a:r>
              <a:rPr lang="nl-BE" altLang="en-US" dirty="0"/>
              <a:t>For </a:t>
            </a:r>
            <a:r>
              <a:rPr lang="nl-BE" altLang="en-US" dirty="0" err="1"/>
              <a:t>Saturn</a:t>
            </a:r>
            <a:r>
              <a:rPr lang="nl-BE" altLang="en-US" dirty="0"/>
              <a:t>, the </a:t>
            </a:r>
            <a:r>
              <a:rPr lang="nl-BE" altLang="en-US" dirty="0" err="1"/>
              <a:t>icy</a:t>
            </a:r>
            <a:r>
              <a:rPr lang="nl-BE" altLang="en-US" dirty="0"/>
              <a:t> </a:t>
            </a:r>
            <a:r>
              <a:rPr lang="nl-BE" altLang="en-US" dirty="0" err="1"/>
              <a:t>moon</a:t>
            </a:r>
            <a:r>
              <a:rPr lang="nl-BE" altLang="en-US" dirty="0"/>
              <a:t> </a:t>
            </a:r>
            <a:r>
              <a:rPr lang="nl-BE" altLang="en-US" dirty="0" err="1"/>
              <a:t>Enceladus</a:t>
            </a:r>
            <a:r>
              <a:rPr lang="nl-BE" altLang="en-US" dirty="0"/>
              <a:t> </a:t>
            </a:r>
            <a:r>
              <a:rPr lang="nl-BE" altLang="en-US" dirty="0" smtClean="0"/>
              <a:t>is a source of gas release </a:t>
            </a:r>
            <a:r>
              <a:rPr lang="nl-BE" altLang="en-US" dirty="0" err="1" smtClean="0"/>
              <a:t>from</a:t>
            </a:r>
            <a:r>
              <a:rPr lang="nl-BE" altLang="en-US" dirty="0" smtClean="0"/>
              <a:t> </a:t>
            </a:r>
            <a:r>
              <a:rPr lang="nl-BE" altLang="en-US" dirty="0" err="1"/>
              <a:t>fissures</a:t>
            </a:r>
            <a:r>
              <a:rPr lang="nl-BE" altLang="en-US" dirty="0"/>
              <a:t> in </a:t>
            </a:r>
            <a:r>
              <a:rPr lang="nl-BE" altLang="en-US" dirty="0" err="1"/>
              <a:t>its</a:t>
            </a:r>
            <a:r>
              <a:rPr lang="nl-BE" altLang="en-US" dirty="0"/>
              <a:t> </a:t>
            </a:r>
            <a:r>
              <a:rPr lang="nl-BE" altLang="en-US" dirty="0" err="1"/>
              <a:t>crust</a:t>
            </a:r>
            <a:r>
              <a:rPr lang="nl-BE" altLang="en-US" dirty="0"/>
              <a:t>, </a:t>
            </a:r>
            <a:r>
              <a:rPr lang="nl-BE" altLang="en-US" dirty="0" err="1"/>
              <a:t>fueled</a:t>
            </a:r>
            <a:r>
              <a:rPr lang="nl-BE" altLang="en-US" dirty="0"/>
              <a:t> </a:t>
            </a:r>
            <a:r>
              <a:rPr lang="nl-BE" altLang="en-US" dirty="0" err="1"/>
              <a:t>by</a:t>
            </a:r>
            <a:r>
              <a:rPr lang="nl-BE" altLang="en-US" dirty="0"/>
              <a:t> </a:t>
            </a:r>
            <a:r>
              <a:rPr lang="nl-BE" altLang="en-US" dirty="0" err="1"/>
              <a:t>tidal</a:t>
            </a:r>
            <a:r>
              <a:rPr lang="nl-BE" altLang="en-US" dirty="0"/>
              <a:t> </a:t>
            </a:r>
            <a:r>
              <a:rPr lang="nl-BE" altLang="en-US" dirty="0" err="1"/>
              <a:t>deformation</a:t>
            </a:r>
            <a:r>
              <a:rPr lang="nl-BE" altLang="en-US" dirty="0"/>
              <a:t>.</a:t>
            </a:r>
          </a:p>
          <a:p>
            <a:endParaRPr lang="en-GB" dirty="0"/>
          </a:p>
        </p:txBody>
      </p:sp>
      <p:sp>
        <p:nvSpPr>
          <p:cNvPr id="4" name="Date Placeholder 3"/>
          <p:cNvSpPr>
            <a:spLocks noGrp="1"/>
          </p:cNvSpPr>
          <p:nvPr>
            <p:ph type="dt" sz="half" idx="10"/>
          </p:nvPr>
        </p:nvSpPr>
        <p:spPr/>
        <p:txBody>
          <a:bodyPr/>
          <a:lstStyle/>
          <a:p>
            <a:r>
              <a:rPr lang="en-US" altLang="en-US" smtClean="0"/>
              <a:t>18-22 November 2013</a:t>
            </a:r>
            <a:endParaRPr lang="en-US" altLang="en-US" dirty="0"/>
          </a:p>
        </p:txBody>
      </p:sp>
      <p:sp>
        <p:nvSpPr>
          <p:cNvPr id="5" name="Footer Placeholder 4"/>
          <p:cNvSpPr>
            <a:spLocks noGrp="1"/>
          </p:cNvSpPr>
          <p:nvPr>
            <p:ph type="ftr" sz="quarter" idx="11"/>
          </p:nvPr>
        </p:nvSpPr>
        <p:spPr/>
        <p:txBody>
          <a:bodyPr/>
          <a:lstStyle/>
          <a:p>
            <a:r>
              <a:rPr lang="en-US" altLang="en-US" smtClean="0"/>
              <a:t>ESWW10, Antwerp</a:t>
            </a:r>
            <a:endParaRPr lang="en-US" altLang="en-US" dirty="0"/>
          </a:p>
        </p:txBody>
      </p:sp>
      <p:sp>
        <p:nvSpPr>
          <p:cNvPr id="6" name="Slide Number Placeholder 5"/>
          <p:cNvSpPr>
            <a:spLocks noGrp="1"/>
          </p:cNvSpPr>
          <p:nvPr>
            <p:ph type="sldNum" sz="quarter" idx="12"/>
          </p:nvPr>
        </p:nvSpPr>
        <p:spPr/>
        <p:txBody>
          <a:bodyPr/>
          <a:lstStyle/>
          <a:p>
            <a:fld id="{B4708DE9-7A6F-4EDD-AFDF-8EADEFB904F2}" type="slidenum">
              <a:rPr lang="en-US" altLang="en-US" smtClean="0"/>
              <a:pPr/>
              <a:t>23</a:t>
            </a:fld>
            <a:endParaRPr lang="en-US" altLang="en-US" dirty="0"/>
          </a:p>
        </p:txBody>
      </p:sp>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0065" y="980048"/>
            <a:ext cx="3485423" cy="196055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583" y="3212976"/>
            <a:ext cx="3949863" cy="2999606"/>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5275" y="3193783"/>
            <a:ext cx="3500214" cy="2964363"/>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749768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p:cNvSpPr>
                <a:spLocks noGrp="1"/>
              </p:cNvSpPr>
              <p:nvPr>
                <p:ph type="title"/>
              </p:nvPr>
            </p:nvSpPr>
            <p:spPr>
              <a:xfrm>
                <a:off x="1136576" y="1412702"/>
                <a:ext cx="8424936" cy="792162"/>
              </a:xfrm>
            </p:spPr>
            <p:txBody>
              <a:bodyPr/>
              <a:lstStyle/>
              <a:p>
                <a:r>
                  <a:rPr lang="nl-BE" dirty="0" smtClean="0"/>
                  <a:t>Uranus </a:t>
                </a:r>
                <a:r>
                  <a:rPr lang="nl-BE" dirty="0" err="1" smtClean="0"/>
                  <a:t>and</a:t>
                </a:r>
                <a:r>
                  <a:rPr lang="nl-BE" dirty="0" smtClean="0"/>
                  <a:t> </a:t>
                </a:r>
                <a:r>
                  <a:rPr lang="nl-BE" dirty="0" err="1" smtClean="0"/>
                  <a:t>Neptune</a:t>
                </a:r>
                <a:r>
                  <a:rPr lang="nl-BE" dirty="0" smtClean="0"/>
                  <a:t> :</a:t>
                </a:r>
                <a14:m>
                  <m:oMath xmlns:m="http://schemas.openxmlformats.org/officeDocument/2006/math">
                    <m:r>
                      <a:rPr lang="nl-BE" b="1" i="0" smtClean="0">
                        <a:latin typeface="Cambria Math"/>
                        <a:ea typeface="Cambria Math"/>
                      </a:rPr>
                      <m:t>  </m:t>
                    </m:r>
                    <m:r>
                      <a:rPr lang="nl-BE" i="1">
                        <a:latin typeface="Cambria Math"/>
                        <a:ea typeface="Cambria Math"/>
                      </a:rPr>
                      <m:t>↔</m:t>
                    </m:r>
                  </m:oMath>
                </a14:m>
                <a:r>
                  <a:rPr lang="nl-BE" dirty="0" smtClean="0"/>
                  <a:t> planets</a:t>
                </a:r>
                <a:endParaRPr lang="en-GB"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xfrm>
                <a:off x="1136576" y="1412702"/>
                <a:ext cx="8424936" cy="792162"/>
              </a:xfrm>
              <a:blipFill rotWithShape="1">
                <a:blip r:embed="rId3"/>
                <a:stretch>
                  <a:fillRect l="-1809" b="-10769"/>
                </a:stretch>
              </a:blipFill>
            </p:spPr>
            <p:txBody>
              <a:bodyPr/>
              <a:lstStyle/>
              <a:p>
                <a:r>
                  <a:rPr lang="en-GB">
                    <a:noFill/>
                  </a:rPr>
                  <a:t> </a:t>
                </a:r>
              </a:p>
            </p:txBody>
          </p:sp>
        </mc:Fallback>
      </mc:AlternateContent>
      <p:sp>
        <p:nvSpPr>
          <p:cNvPr id="5" name="Date Placeholder 4"/>
          <p:cNvSpPr>
            <a:spLocks noGrp="1"/>
          </p:cNvSpPr>
          <p:nvPr>
            <p:ph type="dt" sz="half" idx="10"/>
          </p:nvPr>
        </p:nvSpPr>
        <p:spPr/>
        <p:txBody>
          <a:bodyPr/>
          <a:lstStyle/>
          <a:p>
            <a:r>
              <a:rPr lang="en-US" altLang="en-US" smtClean="0"/>
              <a:t>18-22 November 2013</a:t>
            </a:r>
            <a:endParaRPr lang="en-US" altLang="en-US"/>
          </a:p>
        </p:txBody>
      </p:sp>
      <p:sp>
        <p:nvSpPr>
          <p:cNvPr id="6" name="Footer Placeholder 5"/>
          <p:cNvSpPr>
            <a:spLocks noGrp="1"/>
          </p:cNvSpPr>
          <p:nvPr>
            <p:ph type="ftr" sz="quarter" idx="11"/>
          </p:nvPr>
        </p:nvSpPr>
        <p:spPr/>
        <p:txBody>
          <a:bodyPr/>
          <a:lstStyle/>
          <a:p>
            <a:r>
              <a:rPr lang="en-US" altLang="en-US" smtClean="0"/>
              <a:t>ESWW10, Antwerp</a:t>
            </a:r>
            <a:endParaRPr lang="en-US" altLang="en-US"/>
          </a:p>
        </p:txBody>
      </p:sp>
      <p:sp>
        <p:nvSpPr>
          <p:cNvPr id="7" name="Slide Number Placeholder 6"/>
          <p:cNvSpPr>
            <a:spLocks noGrp="1"/>
          </p:cNvSpPr>
          <p:nvPr>
            <p:ph type="sldNum" sz="quarter" idx="12"/>
          </p:nvPr>
        </p:nvSpPr>
        <p:spPr/>
        <p:txBody>
          <a:bodyPr/>
          <a:lstStyle/>
          <a:p>
            <a:fld id="{7B223D7A-ED9E-4EFB-A36E-B9DAD6C9C1E0}" type="slidenum">
              <a:rPr lang="en-US" altLang="en-US"/>
              <a:pPr/>
              <a:t>24</a:t>
            </a:fld>
            <a:endParaRPr lang="en-US" altLang="en-US"/>
          </a:p>
        </p:txBody>
      </p:sp>
    </p:spTree>
    <p:extLst>
      <p:ext uri="{BB962C8B-B14F-4D97-AF65-F5344CB8AC3E}">
        <p14:creationId xmlns:p14="http://schemas.microsoft.com/office/powerpoint/2010/main" val="243429397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p:cNvSpPr>
                <a:spLocks noGrp="1"/>
              </p:cNvSpPr>
              <p:nvPr>
                <p:ph type="title"/>
              </p:nvPr>
            </p:nvSpPr>
            <p:spPr/>
            <p:txBody>
              <a:bodyPr/>
              <a:lstStyle/>
              <a:p>
                <a:r>
                  <a:rPr lang="nl-BE" dirty="0" smtClean="0"/>
                  <a:t>Auroral </a:t>
                </a:r>
                <a:r>
                  <a:rPr lang="nl-BE" dirty="0" err="1" smtClean="0"/>
                  <a:t>structure</a:t>
                </a:r>
                <a:r>
                  <a:rPr lang="nl-BE" dirty="0" smtClean="0"/>
                  <a:t> </a:t>
                </a:r>
                <a:r>
                  <a:rPr lang="nl-BE" dirty="0" err="1" smtClean="0"/>
                  <a:t>for</a:t>
                </a:r>
                <a:r>
                  <a:rPr lang="nl-BE" dirty="0" smtClean="0"/>
                  <a:t> a </a:t>
                </a:r>
                <a14:m>
                  <m:oMath xmlns:m="http://schemas.openxmlformats.org/officeDocument/2006/math">
                    <m:r>
                      <a:rPr lang="nl-BE" i="1" dirty="0" smtClean="0">
                        <a:latin typeface="Cambria Math"/>
                        <a:ea typeface="Cambria Math"/>
                      </a:rPr>
                      <m:t>↔</m:t>
                    </m:r>
                    <m:r>
                      <a:rPr lang="nl-BE" i="1">
                        <a:latin typeface="Cambria Math"/>
                        <a:ea typeface="Cambria Math"/>
                      </a:rPr>
                      <m:t> </m:t>
                    </m:r>
                  </m:oMath>
                </a14:m>
                <a:r>
                  <a:rPr lang="nl-BE" dirty="0" smtClean="0"/>
                  <a:t>planet</a:t>
                </a:r>
                <a:endParaRPr lang="en-GB"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blipFill rotWithShape="1">
                <a:blip r:embed="rId3"/>
                <a:stretch>
                  <a:fillRect l="-1809" b="-10769"/>
                </a:stretch>
              </a:blipFill>
            </p:spPr>
            <p:txBody>
              <a:bodyPr/>
              <a:lstStyle/>
              <a:p>
                <a:r>
                  <a:rPr lang="en-GB">
                    <a:noFill/>
                  </a:rPr>
                  <a:t> </a:t>
                </a:r>
              </a:p>
            </p:txBody>
          </p:sp>
        </mc:Fallback>
      </mc:AlternateContent>
      <p:sp>
        <p:nvSpPr>
          <p:cNvPr id="424963" name="Rectangle 3"/>
          <p:cNvSpPr>
            <a:spLocks noGrp="1" noChangeArrowheads="1"/>
          </p:cNvSpPr>
          <p:nvPr>
            <p:ph sz="half" idx="2"/>
          </p:nvPr>
        </p:nvSpPr>
        <p:spPr/>
        <p:txBody>
          <a:bodyPr/>
          <a:lstStyle/>
          <a:p>
            <a:pPr marL="0" indent="0">
              <a:lnSpc>
                <a:spcPct val="90000"/>
              </a:lnSpc>
              <a:buFontTx/>
              <a:buNone/>
            </a:pPr>
            <a:endParaRPr lang="nl-BE" altLang="en-US" sz="1600" dirty="0"/>
          </a:p>
        </p:txBody>
      </p:sp>
      <p:sp>
        <p:nvSpPr>
          <p:cNvPr id="5" name="Date Placeholder 4"/>
          <p:cNvSpPr>
            <a:spLocks noGrp="1"/>
          </p:cNvSpPr>
          <p:nvPr>
            <p:ph type="dt" sz="half" idx="10"/>
          </p:nvPr>
        </p:nvSpPr>
        <p:spPr/>
        <p:txBody>
          <a:bodyPr/>
          <a:lstStyle/>
          <a:p>
            <a:r>
              <a:rPr lang="en-US" altLang="en-US" smtClean="0"/>
              <a:t>18-22 November 2013</a:t>
            </a:r>
            <a:endParaRPr lang="en-US" altLang="en-US"/>
          </a:p>
        </p:txBody>
      </p:sp>
      <p:sp>
        <p:nvSpPr>
          <p:cNvPr id="6" name="Footer Placeholder 5"/>
          <p:cNvSpPr>
            <a:spLocks noGrp="1"/>
          </p:cNvSpPr>
          <p:nvPr>
            <p:ph type="ftr" sz="quarter" idx="11"/>
          </p:nvPr>
        </p:nvSpPr>
        <p:spPr/>
        <p:txBody>
          <a:bodyPr/>
          <a:lstStyle/>
          <a:p>
            <a:r>
              <a:rPr lang="en-US" altLang="en-US" smtClean="0"/>
              <a:t>ESWW10, Antwerp</a:t>
            </a:r>
            <a:endParaRPr lang="en-US" altLang="en-US"/>
          </a:p>
        </p:txBody>
      </p:sp>
      <p:sp>
        <p:nvSpPr>
          <p:cNvPr id="7" name="Slide Number Placeholder 6"/>
          <p:cNvSpPr>
            <a:spLocks noGrp="1"/>
          </p:cNvSpPr>
          <p:nvPr>
            <p:ph type="sldNum" sz="quarter" idx="12"/>
          </p:nvPr>
        </p:nvSpPr>
        <p:spPr/>
        <p:txBody>
          <a:bodyPr/>
          <a:lstStyle/>
          <a:p>
            <a:fld id="{7B223D7A-ED9E-4EFB-A36E-B9DAD6C9C1E0}" type="slidenum">
              <a:rPr lang="en-US" altLang="en-US"/>
              <a:pPr/>
              <a:t>25</a:t>
            </a:fld>
            <a:endParaRPr lang="en-US" altLang="en-US"/>
          </a:p>
        </p:txBody>
      </p:sp>
      <mc:AlternateContent xmlns:mc="http://schemas.openxmlformats.org/markup-compatibility/2006">
        <mc:Choice xmlns:a14="http://schemas.microsoft.com/office/drawing/2010/main" Requires="a14">
          <p:sp>
            <p:nvSpPr>
              <p:cNvPr id="4" name="Content Placeholder 3"/>
              <p:cNvSpPr>
                <a:spLocks noGrp="1"/>
              </p:cNvSpPr>
              <p:nvPr>
                <p:ph sz="half" idx="1"/>
              </p:nvPr>
            </p:nvSpPr>
            <p:spPr>
              <a:xfrm>
                <a:off x="1136577" y="1196975"/>
                <a:ext cx="4104456" cy="1151905"/>
              </a:xfrm>
            </p:spPr>
            <p:txBody>
              <a:bodyPr/>
              <a:lstStyle/>
              <a:p>
                <a:pPr marL="0" indent="0">
                  <a:lnSpc>
                    <a:spcPct val="90000"/>
                  </a:lnSpc>
                  <a:buFontTx/>
                  <a:buNone/>
                </a:pPr>
                <a:r>
                  <a:rPr lang="nl-BE" altLang="en-US" dirty="0" smtClean="0"/>
                  <a:t>Depends </a:t>
                </a:r>
                <a:r>
                  <a:rPr lang="nl-BE" altLang="en-US" dirty="0" err="1" smtClean="0"/>
                  <a:t>not</a:t>
                </a:r>
                <a:r>
                  <a:rPr lang="nl-BE" altLang="en-US" dirty="0" smtClean="0"/>
                  <a:t> </a:t>
                </a:r>
                <a:r>
                  <a:rPr lang="nl-BE" altLang="en-US" dirty="0" err="1" smtClean="0"/>
                  <a:t>only</a:t>
                </a:r>
                <a:r>
                  <a:rPr lang="nl-BE" altLang="en-US" dirty="0" smtClean="0"/>
                  <a:t> on the </a:t>
                </a:r>
                <a:r>
                  <a:rPr lang="nl-BE" altLang="en-US" dirty="0" err="1" smtClean="0"/>
                  <a:t>angle</a:t>
                </a:r>
                <a:r>
                  <a:rPr lang="nl-BE" altLang="en-US" dirty="0" smtClean="0"/>
                  <a:t> </a:t>
                </a:r>
                <a:r>
                  <a:rPr lang="nl-BE" altLang="en-US" dirty="0" err="1" smtClean="0"/>
                  <a:t>between</a:t>
                </a:r>
                <a:r>
                  <a:rPr lang="nl-BE" altLang="en-US" dirty="0" smtClean="0"/>
                  <a:t> </a:t>
                </a:r>
                <a14:m>
                  <m:oMath xmlns:m="http://schemas.openxmlformats.org/officeDocument/2006/math">
                    <m:acc>
                      <m:accPr>
                        <m:chr m:val="⃗"/>
                        <m:ctrlPr>
                          <a:rPr lang="nl-BE" i="1">
                            <a:latin typeface="Cambria Math"/>
                          </a:rPr>
                        </m:ctrlPr>
                      </m:accPr>
                      <m:e>
                        <m:r>
                          <a:rPr lang="nl-BE" i="1">
                            <a:latin typeface="Cambria Math"/>
                          </a:rPr>
                          <m:t>𝐵</m:t>
                        </m:r>
                      </m:e>
                    </m:acc>
                    <m:r>
                      <a:rPr lang="el-GR" i="1">
                        <a:latin typeface="Cambria Math"/>
                        <a:ea typeface="Cambria Math"/>
                      </a:rPr>
                      <m:t> </m:t>
                    </m:r>
                  </m:oMath>
                </a14:m>
                <a:r>
                  <a:rPr lang="nl-BE" altLang="en-US" dirty="0" smtClean="0"/>
                  <a:t>and </a:t>
                </a:r>
                <a14:m>
                  <m:oMath xmlns:m="http://schemas.openxmlformats.org/officeDocument/2006/math">
                    <m:acc>
                      <m:accPr>
                        <m:chr m:val="⃗"/>
                        <m:ctrlPr>
                          <a:rPr lang="nl-BE" i="1">
                            <a:latin typeface="Cambria Math"/>
                            <a:ea typeface="Cambria Math"/>
                          </a:rPr>
                        </m:ctrlPr>
                      </m:accPr>
                      <m:e>
                        <m:r>
                          <m:rPr>
                            <m:sty m:val="p"/>
                          </m:rPr>
                          <a:rPr lang="el-GR" i="1">
                            <a:latin typeface="Cambria Math"/>
                            <a:ea typeface="Cambria Math"/>
                          </a:rPr>
                          <m:t>Ω</m:t>
                        </m:r>
                      </m:e>
                    </m:acc>
                  </m:oMath>
                </a14:m>
                <a:r>
                  <a:rPr lang="nl-BE" altLang="en-US" dirty="0" smtClean="0"/>
                  <a:t>, but </a:t>
                </a:r>
                <a:r>
                  <a:rPr lang="nl-BE" altLang="en-US" dirty="0" err="1" smtClean="0"/>
                  <a:t>also</a:t>
                </a:r>
                <a:r>
                  <a:rPr lang="nl-BE" altLang="en-US" dirty="0" smtClean="0"/>
                  <a:t> on the </a:t>
                </a:r>
                <a:r>
                  <a:rPr lang="nl-BE" altLang="en-US" dirty="0" err="1" smtClean="0"/>
                  <a:t>angle</a:t>
                </a:r>
                <a:r>
                  <a:rPr lang="nl-BE" altLang="en-US" dirty="0" smtClean="0"/>
                  <a:t> </a:t>
                </a:r>
                <a:r>
                  <a:rPr lang="nl-BE" altLang="en-US" dirty="0" err="1" smtClean="0"/>
                  <a:t>between</a:t>
                </a:r>
                <a:r>
                  <a:rPr lang="nl-BE" altLang="en-US" dirty="0" smtClean="0"/>
                  <a:t> </a:t>
                </a:r>
                <a14:m>
                  <m:oMath xmlns:m="http://schemas.openxmlformats.org/officeDocument/2006/math">
                    <m:acc>
                      <m:accPr>
                        <m:chr m:val="⃗"/>
                        <m:ctrlPr>
                          <a:rPr lang="nl-BE" i="1">
                            <a:latin typeface="Cambria Math"/>
                            <a:ea typeface="Cambria Math"/>
                          </a:rPr>
                        </m:ctrlPr>
                      </m:accPr>
                      <m:e>
                        <m:r>
                          <m:rPr>
                            <m:sty m:val="p"/>
                          </m:rPr>
                          <a:rPr lang="el-GR" i="1">
                            <a:latin typeface="Cambria Math"/>
                            <a:ea typeface="Cambria Math"/>
                          </a:rPr>
                          <m:t>Ω</m:t>
                        </m:r>
                      </m:e>
                    </m:acc>
                  </m:oMath>
                </a14:m>
                <a:r>
                  <a:rPr lang="nl-BE" altLang="en-US" dirty="0" smtClean="0"/>
                  <a:t> </a:t>
                </a:r>
                <a:r>
                  <a:rPr lang="nl-BE" altLang="en-US" dirty="0" err="1" smtClean="0"/>
                  <a:t>and</a:t>
                </a:r>
                <a:r>
                  <a:rPr lang="nl-BE" altLang="en-US" dirty="0" smtClean="0"/>
                  <a:t> the </a:t>
                </a:r>
                <a:r>
                  <a:rPr lang="nl-BE" altLang="en-US" dirty="0" err="1" smtClean="0"/>
                  <a:t>ecliptic</a:t>
                </a:r>
                <a:r>
                  <a:rPr lang="nl-BE" altLang="en-US" dirty="0" smtClean="0"/>
                  <a:t>; </a:t>
                </a:r>
                <a:r>
                  <a:rPr lang="nl-BE" altLang="en-US" dirty="0" err="1" smtClean="0"/>
                  <a:t>there</a:t>
                </a:r>
                <a:r>
                  <a:rPr lang="nl-BE" altLang="en-US" dirty="0" smtClean="0"/>
                  <a:t> is a </a:t>
                </a:r>
                <a:r>
                  <a:rPr lang="nl-BE" altLang="en-US" dirty="0" err="1" smtClean="0"/>
                  <a:t>seasonal</a:t>
                </a:r>
                <a:r>
                  <a:rPr lang="nl-BE" altLang="en-US" dirty="0" smtClean="0"/>
                  <a:t> </a:t>
                </a:r>
                <a:r>
                  <a:rPr lang="nl-BE" altLang="en-US" dirty="0" err="1" smtClean="0"/>
                  <a:t>modulation</a:t>
                </a:r>
                <a:r>
                  <a:rPr lang="nl-BE" altLang="en-US" dirty="0" smtClean="0"/>
                  <a:t>.</a:t>
                </a:r>
              </a:p>
              <a:p>
                <a:pPr marL="0" indent="0">
                  <a:lnSpc>
                    <a:spcPct val="90000"/>
                  </a:lnSpc>
                  <a:buFontTx/>
                  <a:buNone/>
                </a:pPr>
                <a:r>
                  <a:rPr lang="nl-BE" altLang="en-US" dirty="0" smtClean="0"/>
                  <a:t>Uranus, </a:t>
                </a:r>
                <a:r>
                  <a:rPr lang="nl-BE" altLang="en-US" dirty="0" err="1" smtClean="0"/>
                  <a:t>with</a:t>
                </a:r>
                <a:r>
                  <a:rPr lang="nl-BE" altLang="en-US" dirty="0" smtClean="0"/>
                  <a:t> </a:t>
                </a:r>
                <a:r>
                  <a:rPr lang="nl-BE" altLang="en-US" dirty="0" err="1" smtClean="0"/>
                  <a:t>obliquity</a:t>
                </a:r>
                <a:r>
                  <a:rPr lang="nl-BE" altLang="en-US" dirty="0" smtClean="0"/>
                  <a:t> 97°, </a:t>
                </a:r>
                <a:r>
                  <a:rPr lang="nl-BE" altLang="en-US" dirty="0" err="1" smtClean="0"/>
                  <a:t>may</a:t>
                </a:r>
                <a:r>
                  <a:rPr lang="nl-BE" altLang="en-US" dirty="0" smtClean="0"/>
                  <a:t> </a:t>
                </a:r>
                <a:r>
                  <a:rPr lang="nl-BE" altLang="en-US" dirty="0" err="1" smtClean="0"/>
                  <a:t>be</a:t>
                </a:r>
                <a:r>
                  <a:rPr lang="nl-BE" altLang="en-US" dirty="0" smtClean="0"/>
                  <a:t> in a </a:t>
                </a:r>
                <a:r>
                  <a:rPr lang="nl-BE" altLang="en-US" dirty="0" err="1" smtClean="0"/>
                  <a:t>situation</a:t>
                </a:r>
                <a:r>
                  <a:rPr lang="nl-BE" altLang="en-US" dirty="0" smtClean="0"/>
                  <a:t> </a:t>
                </a:r>
                <a:r>
                  <a:rPr lang="nl-BE" altLang="en-US" dirty="0" err="1" smtClean="0"/>
                  <a:t>where</a:t>
                </a:r>
                <a:r>
                  <a:rPr lang="nl-BE" altLang="en-US" dirty="0" smtClean="0"/>
                  <a:t> </a:t>
                </a:r>
                <a:r>
                  <a:rPr lang="nl-BE" altLang="en-US" dirty="0" err="1" smtClean="0"/>
                  <a:t>one</a:t>
                </a:r>
                <a:r>
                  <a:rPr lang="nl-BE" altLang="en-US" dirty="0" smtClean="0"/>
                  <a:t> </a:t>
                </a:r>
                <a:r>
                  <a:rPr lang="nl-BE" altLang="en-US" dirty="0" err="1" smtClean="0"/>
                  <a:t>pole</a:t>
                </a:r>
                <a:r>
                  <a:rPr lang="nl-BE" altLang="en-US" dirty="0" smtClean="0"/>
                  <a:t> </a:t>
                </a:r>
                <a:r>
                  <a:rPr lang="nl-BE" altLang="en-US" dirty="0" err="1" smtClean="0"/>
                  <a:t>c</a:t>
                </a:r>
                <a:r>
                  <a:rPr lang="nl-BE" altLang="en-US" dirty="0" err="1" smtClean="0"/>
                  <a:t>onstantly</a:t>
                </a:r>
                <a:r>
                  <a:rPr lang="nl-BE" altLang="en-US" dirty="0" smtClean="0"/>
                  <a:t> points </a:t>
                </a:r>
                <a:r>
                  <a:rPr lang="nl-BE" altLang="en-US" dirty="0" err="1" smtClean="0"/>
                  <a:t>sunward</a:t>
                </a:r>
                <a:r>
                  <a:rPr lang="nl-BE" altLang="en-US" dirty="0" smtClean="0"/>
                  <a:t>.</a:t>
                </a:r>
                <a:endParaRPr lang="nl-BE" altLang="en-US" dirty="0" smtClean="0"/>
              </a:p>
              <a:p>
                <a:pPr marL="0" indent="0">
                  <a:lnSpc>
                    <a:spcPct val="90000"/>
                  </a:lnSpc>
                  <a:buFontTx/>
                  <a:buNone/>
                </a:pPr>
                <a:endParaRPr lang="nl-BE" altLang="en-US" i="1" dirty="0"/>
              </a:p>
              <a:p>
                <a:endParaRPr lang="en-GB" dirty="0"/>
              </a:p>
            </p:txBody>
          </p:sp>
        </mc:Choice>
        <mc:Fallback>
          <p:sp>
            <p:nvSpPr>
              <p:cNvPr id="4" name="Content Placeholder 3"/>
              <p:cNvSpPr>
                <a:spLocks noGrp="1" noRot="1" noChangeAspect="1" noMove="1" noResize="1" noEditPoints="1" noAdjustHandles="1" noChangeArrowheads="1" noChangeShapeType="1" noTextEdit="1"/>
              </p:cNvSpPr>
              <p:nvPr>
                <p:ph sz="half" idx="1"/>
              </p:nvPr>
            </p:nvSpPr>
            <p:spPr>
              <a:xfrm>
                <a:off x="1136577" y="1196975"/>
                <a:ext cx="4104456" cy="1151905"/>
              </a:xfrm>
              <a:blipFill rotWithShape="1">
                <a:blip r:embed="rId4"/>
                <a:stretch>
                  <a:fillRect l="-1484" t="-5291" r="-1780" b="-95767"/>
                </a:stretch>
              </a:blipFill>
            </p:spPr>
            <p:txBody>
              <a:bodyPr/>
              <a:lstStyle/>
              <a:p>
                <a:r>
                  <a:rPr lang="en-GB">
                    <a:noFill/>
                  </a:rPr>
                  <a:t> </a:t>
                </a:r>
              </a:p>
            </p:txBody>
          </p:sp>
        </mc:Fallback>
      </mc:AlternateContent>
      <p:pic>
        <p:nvPicPr>
          <p:cNvPr id="9" name="Picture 2" descr="http://hjkc.de/uranus-aurora-2011-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097" y="3518035"/>
            <a:ext cx="3290373" cy="278146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 name="Picture 4" descr="http://lasp.colorado.edu/home/mop/files/2012/04/11Neptun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08584" y="3709302"/>
            <a:ext cx="4239583" cy="2311986"/>
          </a:xfrm>
          <a:prstGeom prst="rect">
            <a:avLst/>
          </a:prstGeom>
          <a:noFill/>
          <a:effectLst>
            <a:glow rad="127000">
              <a:schemeClr val="bg1"/>
            </a:glow>
          </a:effectLst>
          <a:extLst>
            <a:ext uri="{909E8E84-426E-40DD-AFC4-6F175D3DCCD1}">
              <a14:hiddenFill xmlns:a14="http://schemas.microsoft.com/office/drawing/2010/main">
                <a:solidFill>
                  <a:srgbClr val="FFFFFF"/>
                </a:solidFill>
              </a14:hiddenFill>
            </a:ext>
          </a:extLst>
        </p:spPr>
      </p:pic>
      <p:pic>
        <p:nvPicPr>
          <p:cNvPr id="21506" name="Picture 2" descr="http://upload.wikimedia.org/wikipedia/commons/a/a8/Uranian_Magnetic_field.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32369" y="1196752"/>
            <a:ext cx="2978025" cy="2177267"/>
          </a:xfrm>
          <a:prstGeom prst="rect">
            <a:avLst/>
          </a:prstGeom>
          <a:noFill/>
          <a:effectLst>
            <a:glow rad="127000">
              <a:schemeClr val="bg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97299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GB" altLang="en-US" smtClean="0"/>
              <a:t>Conclusions</a:t>
            </a:r>
            <a:endParaRPr lang="en-GB" altLang="en-US" dirty="0"/>
          </a:p>
        </p:txBody>
      </p:sp>
      <mc:AlternateContent xmlns:mc="http://schemas.openxmlformats.org/markup-compatibility/2006">
        <mc:Choice xmlns:a14="http://schemas.microsoft.com/office/drawing/2010/main" Requires="a14">
          <p:graphicFrame>
            <p:nvGraphicFramePr>
              <p:cNvPr id="225452" name="Group 172"/>
              <p:cNvGraphicFramePr>
                <a:graphicFrameLocks noGrp="1"/>
              </p:cNvGraphicFramePr>
              <p:nvPr>
                <p:ph sz="half" idx="1"/>
                <p:extLst>
                  <p:ext uri="{D42A27DB-BD31-4B8C-83A1-F6EECF244321}">
                    <p14:modId xmlns:p14="http://schemas.microsoft.com/office/powerpoint/2010/main" val="141048464"/>
                  </p:ext>
                </p:extLst>
              </p:nvPr>
            </p:nvGraphicFramePr>
            <p:xfrm>
              <a:off x="4520952" y="1412776"/>
              <a:ext cx="5040560" cy="4506612"/>
            </p:xfrm>
            <a:graphic>
              <a:graphicData uri="http://schemas.openxmlformats.org/drawingml/2006/table">
                <a:tbl>
                  <a:tblPr/>
                  <a:tblGrid>
                    <a:gridCol w="1080120"/>
                    <a:gridCol w="1368152"/>
                    <a:gridCol w="1332148"/>
                    <a:gridCol w="1260140"/>
                  </a:tblGrid>
                  <a:tr h="612068">
                    <a:tc>
                      <a:txBody>
                        <a:bodyPr/>
                        <a:lstStyle>
                          <a:lvl1pPr>
                            <a:defRPr b="1">
                              <a:solidFill>
                                <a:srgbClr val="0D0070"/>
                              </a:solidFill>
                              <a:latin typeface="Courier New" pitchFamily="49" charset="0"/>
                            </a:defRPr>
                          </a:lvl1pPr>
                          <a:lvl2pPr>
                            <a:defRPr b="1">
                              <a:solidFill>
                                <a:srgbClr val="0D0070"/>
                              </a:solidFill>
                              <a:latin typeface="Courier New" pitchFamily="49" charset="0"/>
                            </a:defRPr>
                          </a:lvl2pPr>
                          <a:lvl3pPr>
                            <a:defRPr b="1">
                              <a:solidFill>
                                <a:srgbClr val="0D0070"/>
                              </a:solidFill>
                              <a:latin typeface="Courier New" pitchFamily="49" charset="0"/>
                            </a:defRPr>
                          </a:lvl3pPr>
                          <a:lvl4pPr>
                            <a:defRPr b="1">
                              <a:solidFill>
                                <a:srgbClr val="0D0070"/>
                              </a:solidFill>
                              <a:latin typeface="Courier New" pitchFamily="49" charset="0"/>
                            </a:defRPr>
                          </a:lvl4pPr>
                          <a:lvl5pPr>
                            <a:defRPr b="1">
                              <a:solidFill>
                                <a:srgbClr val="0D0070"/>
                              </a:solidFill>
                              <a:latin typeface="Courier New" pitchFamily="49" charset="0"/>
                            </a:defRPr>
                          </a:lvl5pPr>
                          <a:lvl6pPr fontAlgn="base">
                            <a:spcBef>
                              <a:spcPct val="20000"/>
                            </a:spcBef>
                            <a:spcAft>
                              <a:spcPct val="0"/>
                            </a:spcAft>
                            <a:defRPr b="1">
                              <a:solidFill>
                                <a:srgbClr val="0D0070"/>
                              </a:solidFill>
                              <a:latin typeface="Courier New" pitchFamily="49" charset="0"/>
                            </a:defRPr>
                          </a:lvl6pPr>
                          <a:lvl7pPr fontAlgn="base">
                            <a:spcBef>
                              <a:spcPct val="20000"/>
                            </a:spcBef>
                            <a:spcAft>
                              <a:spcPct val="0"/>
                            </a:spcAft>
                            <a:defRPr b="1">
                              <a:solidFill>
                                <a:srgbClr val="0D0070"/>
                              </a:solidFill>
                              <a:latin typeface="Courier New" pitchFamily="49" charset="0"/>
                            </a:defRPr>
                          </a:lvl7pPr>
                          <a:lvl8pPr fontAlgn="base">
                            <a:spcBef>
                              <a:spcPct val="20000"/>
                            </a:spcBef>
                            <a:spcAft>
                              <a:spcPct val="0"/>
                            </a:spcAft>
                            <a:defRPr b="1">
                              <a:solidFill>
                                <a:srgbClr val="0D0070"/>
                              </a:solidFill>
                              <a:latin typeface="Courier New" pitchFamily="49" charset="0"/>
                            </a:defRPr>
                          </a:lvl8pPr>
                          <a:lvl9pPr fontAlgn="base">
                            <a:spcBef>
                              <a:spcPct val="20000"/>
                            </a:spcBef>
                            <a:spcAft>
                              <a:spcPct val="0"/>
                            </a:spcAft>
                            <a:defRPr b="1">
                              <a:solidFill>
                                <a:srgbClr val="0D0070"/>
                              </a:solidFill>
                              <a:latin typeface="Courier New" pitchFamily="49"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en-US" altLang="en-US" sz="1400" b="0" baseline="0" dirty="0" smtClean="0">
                            <a:solidFill>
                              <a:schemeClr val="accent4">
                                <a:lumMod val="20000"/>
                                <a:lumOff val="80000"/>
                              </a:schemeClr>
                            </a:solidFill>
                            <a:latin typeface="+mn-lt"/>
                            <a:ea typeface="+mn-ea"/>
                            <a:cs typeface="+mn-cs"/>
                          </a:endParaRPr>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b="1">
                              <a:solidFill>
                                <a:srgbClr val="0D0070"/>
                              </a:solidFill>
                              <a:latin typeface="Courier New" pitchFamily="49" charset="0"/>
                            </a:defRPr>
                          </a:lvl1pPr>
                          <a:lvl2pPr>
                            <a:defRPr b="1">
                              <a:solidFill>
                                <a:srgbClr val="0D0070"/>
                              </a:solidFill>
                              <a:latin typeface="Courier New" pitchFamily="49" charset="0"/>
                            </a:defRPr>
                          </a:lvl2pPr>
                          <a:lvl3pPr>
                            <a:defRPr b="1">
                              <a:solidFill>
                                <a:srgbClr val="0D0070"/>
                              </a:solidFill>
                              <a:latin typeface="Courier New" pitchFamily="49" charset="0"/>
                            </a:defRPr>
                          </a:lvl3pPr>
                          <a:lvl4pPr>
                            <a:defRPr b="1">
                              <a:solidFill>
                                <a:srgbClr val="0D0070"/>
                              </a:solidFill>
                              <a:latin typeface="Courier New" pitchFamily="49" charset="0"/>
                            </a:defRPr>
                          </a:lvl4pPr>
                          <a:lvl5pPr>
                            <a:defRPr b="1">
                              <a:solidFill>
                                <a:srgbClr val="0D0070"/>
                              </a:solidFill>
                              <a:latin typeface="Courier New" pitchFamily="49" charset="0"/>
                            </a:defRPr>
                          </a:lvl5pPr>
                          <a:lvl6pPr fontAlgn="base">
                            <a:spcBef>
                              <a:spcPct val="20000"/>
                            </a:spcBef>
                            <a:spcAft>
                              <a:spcPct val="0"/>
                            </a:spcAft>
                            <a:defRPr b="1">
                              <a:solidFill>
                                <a:srgbClr val="0D0070"/>
                              </a:solidFill>
                              <a:latin typeface="Courier New" pitchFamily="49" charset="0"/>
                            </a:defRPr>
                          </a:lvl6pPr>
                          <a:lvl7pPr fontAlgn="base">
                            <a:spcBef>
                              <a:spcPct val="20000"/>
                            </a:spcBef>
                            <a:spcAft>
                              <a:spcPct val="0"/>
                            </a:spcAft>
                            <a:defRPr b="1">
                              <a:solidFill>
                                <a:srgbClr val="0D0070"/>
                              </a:solidFill>
                              <a:latin typeface="Courier New" pitchFamily="49" charset="0"/>
                            </a:defRPr>
                          </a:lvl7pPr>
                          <a:lvl8pPr fontAlgn="base">
                            <a:spcBef>
                              <a:spcPct val="20000"/>
                            </a:spcBef>
                            <a:spcAft>
                              <a:spcPct val="0"/>
                            </a:spcAft>
                            <a:defRPr b="1">
                              <a:solidFill>
                                <a:srgbClr val="0D0070"/>
                              </a:solidFill>
                              <a:latin typeface="Courier New" pitchFamily="49" charset="0"/>
                            </a:defRPr>
                          </a:lvl8pPr>
                          <a:lvl9pPr fontAlgn="base">
                            <a:spcBef>
                              <a:spcPct val="20000"/>
                            </a:spcBef>
                            <a:spcAft>
                              <a:spcPct val="0"/>
                            </a:spcAft>
                            <a:defRPr b="1">
                              <a:solidFill>
                                <a:srgbClr val="0D0070"/>
                              </a:solidFill>
                              <a:latin typeface="Courier New" pitchFamily="49"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nl-BE" altLang="en-US" sz="1400" b="1" i="1" baseline="0" dirty="0" smtClean="0">
                              <a:solidFill>
                                <a:schemeClr val="accent4">
                                  <a:lumMod val="20000"/>
                                  <a:lumOff val="80000"/>
                                </a:schemeClr>
                              </a:solidFill>
                              <a:latin typeface="+mn-lt"/>
                              <a:ea typeface="+mn-ea"/>
                              <a:cs typeface="+mn-cs"/>
                            </a:rPr>
                            <a:t>Moon as </a:t>
                          </a:r>
                          <a:r>
                            <a:rPr lang="nl-BE" altLang="en-US" sz="1400" b="1" i="1" baseline="0" dirty="0" err="1" smtClean="0">
                              <a:solidFill>
                                <a:schemeClr val="accent4">
                                  <a:lumMod val="20000"/>
                                  <a:lumOff val="80000"/>
                                </a:schemeClr>
                              </a:solidFill>
                              <a:latin typeface="+mn-lt"/>
                              <a:ea typeface="+mn-ea"/>
                              <a:cs typeface="+mn-cs"/>
                            </a:rPr>
                            <a:t>inner</a:t>
                          </a:r>
                          <a:r>
                            <a:rPr lang="nl-BE" altLang="en-US" sz="1400" b="1" i="1" baseline="0" dirty="0" smtClean="0">
                              <a:solidFill>
                                <a:schemeClr val="accent4">
                                  <a:lumMod val="20000"/>
                                  <a:lumOff val="80000"/>
                                </a:schemeClr>
                              </a:solidFill>
                              <a:latin typeface="+mn-lt"/>
                              <a:ea typeface="+mn-ea"/>
                              <a:cs typeface="+mn-cs"/>
                            </a:rPr>
                            <a:t> source </a:t>
                          </a:r>
                          <a:endParaRPr lang="en-US" altLang="en-US" sz="1400" b="1" i="1" baseline="0" dirty="0" smtClean="0">
                            <a:solidFill>
                              <a:schemeClr val="accent4">
                                <a:lumMod val="20000"/>
                                <a:lumOff val="80000"/>
                              </a:schemeClr>
                            </a:solidFill>
                            <a:latin typeface="+mn-lt"/>
                            <a:ea typeface="+mn-ea"/>
                            <a:cs typeface="+mn-cs"/>
                          </a:endParaRPr>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b="1">
                              <a:solidFill>
                                <a:srgbClr val="0D0070"/>
                              </a:solidFill>
                              <a:latin typeface="Courier New" pitchFamily="49" charset="0"/>
                            </a:defRPr>
                          </a:lvl1pPr>
                          <a:lvl2pPr>
                            <a:defRPr b="1">
                              <a:solidFill>
                                <a:srgbClr val="0D0070"/>
                              </a:solidFill>
                              <a:latin typeface="Courier New" pitchFamily="49" charset="0"/>
                            </a:defRPr>
                          </a:lvl2pPr>
                          <a:lvl3pPr>
                            <a:defRPr b="1">
                              <a:solidFill>
                                <a:srgbClr val="0D0070"/>
                              </a:solidFill>
                              <a:latin typeface="Courier New" pitchFamily="49" charset="0"/>
                            </a:defRPr>
                          </a:lvl3pPr>
                          <a:lvl4pPr>
                            <a:defRPr b="1">
                              <a:solidFill>
                                <a:srgbClr val="0D0070"/>
                              </a:solidFill>
                              <a:latin typeface="Courier New" pitchFamily="49" charset="0"/>
                            </a:defRPr>
                          </a:lvl4pPr>
                          <a:lvl5pPr>
                            <a:defRPr b="1">
                              <a:solidFill>
                                <a:srgbClr val="0D0070"/>
                              </a:solidFill>
                              <a:latin typeface="Courier New" pitchFamily="49" charset="0"/>
                            </a:defRPr>
                          </a:lvl5pPr>
                          <a:lvl6pPr fontAlgn="base">
                            <a:spcBef>
                              <a:spcPct val="20000"/>
                            </a:spcBef>
                            <a:spcAft>
                              <a:spcPct val="0"/>
                            </a:spcAft>
                            <a:defRPr b="1">
                              <a:solidFill>
                                <a:srgbClr val="0D0070"/>
                              </a:solidFill>
                              <a:latin typeface="Courier New" pitchFamily="49" charset="0"/>
                            </a:defRPr>
                          </a:lvl6pPr>
                          <a:lvl7pPr fontAlgn="base">
                            <a:spcBef>
                              <a:spcPct val="20000"/>
                            </a:spcBef>
                            <a:spcAft>
                              <a:spcPct val="0"/>
                            </a:spcAft>
                            <a:defRPr b="1">
                              <a:solidFill>
                                <a:srgbClr val="0D0070"/>
                              </a:solidFill>
                              <a:latin typeface="Courier New" pitchFamily="49" charset="0"/>
                            </a:defRPr>
                          </a:lvl7pPr>
                          <a:lvl8pPr fontAlgn="base">
                            <a:spcBef>
                              <a:spcPct val="20000"/>
                            </a:spcBef>
                            <a:spcAft>
                              <a:spcPct val="0"/>
                            </a:spcAft>
                            <a:defRPr b="1">
                              <a:solidFill>
                                <a:srgbClr val="0D0070"/>
                              </a:solidFill>
                              <a:latin typeface="Courier New" pitchFamily="49" charset="0"/>
                            </a:defRPr>
                          </a:lvl8pPr>
                          <a:lvl9pPr fontAlgn="base">
                            <a:spcBef>
                              <a:spcPct val="20000"/>
                            </a:spcBef>
                            <a:spcAft>
                              <a:spcPct val="0"/>
                            </a:spcAft>
                            <a:defRPr b="1">
                              <a:solidFill>
                                <a:srgbClr val="0D0070"/>
                              </a:solidFill>
                              <a:latin typeface="Courier New" pitchFamily="49"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nl-BE" altLang="en-US" sz="1400" b="1" i="1" baseline="0" dirty="0" err="1" smtClean="0">
                              <a:solidFill>
                                <a:schemeClr val="accent4">
                                  <a:lumMod val="20000"/>
                                  <a:lumOff val="80000"/>
                                </a:schemeClr>
                              </a:solidFill>
                              <a:latin typeface="+mn-lt"/>
                              <a:ea typeface="+mn-ea"/>
                              <a:cs typeface="+mn-cs"/>
                            </a:rPr>
                            <a:t>Corotation</a:t>
                          </a:r>
                          <a:r>
                            <a:rPr lang="nl-BE" altLang="en-US" sz="1400" b="1" i="1" baseline="0" dirty="0" smtClean="0">
                              <a:solidFill>
                                <a:schemeClr val="accent4">
                                  <a:lumMod val="20000"/>
                                  <a:lumOff val="80000"/>
                                </a:schemeClr>
                              </a:solidFill>
                              <a:latin typeface="+mn-lt"/>
                              <a:ea typeface="+mn-ea"/>
                              <a:cs typeface="+mn-cs"/>
                            </a:rPr>
                            <a:t> </a:t>
                          </a:r>
                          <a:r>
                            <a:rPr lang="nl-BE" altLang="en-US" sz="1400" b="1" i="1" baseline="0" dirty="0" err="1" smtClean="0">
                              <a:solidFill>
                                <a:schemeClr val="accent4">
                                  <a:lumMod val="20000"/>
                                  <a:lumOff val="80000"/>
                                </a:schemeClr>
                              </a:solidFill>
                              <a:latin typeface="+mn-lt"/>
                              <a:ea typeface="+mn-ea"/>
                              <a:cs typeface="+mn-cs"/>
                            </a:rPr>
                            <a:t>boundary</a:t>
                          </a:r>
                          <a:endParaRPr lang="en-US" altLang="en-US" sz="1400" b="1" i="1" baseline="0" dirty="0" smtClean="0">
                            <a:solidFill>
                              <a:schemeClr val="accent4">
                                <a:lumMod val="20000"/>
                                <a:lumOff val="80000"/>
                              </a:schemeClr>
                            </a:solidFill>
                            <a:latin typeface="+mn-lt"/>
                            <a:ea typeface="+mn-ea"/>
                            <a:cs typeface="+mn-cs"/>
                          </a:endParaRPr>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b="1">
                              <a:solidFill>
                                <a:srgbClr val="0D0070"/>
                              </a:solidFill>
                              <a:latin typeface="Courier New" pitchFamily="49" charset="0"/>
                            </a:defRPr>
                          </a:lvl1pPr>
                          <a:lvl2pPr>
                            <a:defRPr b="1">
                              <a:solidFill>
                                <a:srgbClr val="0D0070"/>
                              </a:solidFill>
                              <a:latin typeface="Courier New" pitchFamily="49" charset="0"/>
                            </a:defRPr>
                          </a:lvl2pPr>
                          <a:lvl3pPr>
                            <a:defRPr b="1">
                              <a:solidFill>
                                <a:srgbClr val="0D0070"/>
                              </a:solidFill>
                              <a:latin typeface="Courier New" pitchFamily="49" charset="0"/>
                            </a:defRPr>
                          </a:lvl3pPr>
                          <a:lvl4pPr>
                            <a:defRPr b="1">
                              <a:solidFill>
                                <a:srgbClr val="0D0070"/>
                              </a:solidFill>
                              <a:latin typeface="Courier New" pitchFamily="49" charset="0"/>
                            </a:defRPr>
                          </a:lvl4pPr>
                          <a:lvl5pPr>
                            <a:defRPr b="1">
                              <a:solidFill>
                                <a:srgbClr val="0D0070"/>
                              </a:solidFill>
                              <a:latin typeface="Courier New" pitchFamily="49" charset="0"/>
                            </a:defRPr>
                          </a:lvl5pPr>
                          <a:lvl6pPr fontAlgn="base">
                            <a:spcBef>
                              <a:spcPct val="20000"/>
                            </a:spcBef>
                            <a:spcAft>
                              <a:spcPct val="0"/>
                            </a:spcAft>
                            <a:defRPr b="1">
                              <a:solidFill>
                                <a:srgbClr val="0D0070"/>
                              </a:solidFill>
                              <a:latin typeface="Courier New" pitchFamily="49" charset="0"/>
                            </a:defRPr>
                          </a:lvl6pPr>
                          <a:lvl7pPr fontAlgn="base">
                            <a:spcBef>
                              <a:spcPct val="20000"/>
                            </a:spcBef>
                            <a:spcAft>
                              <a:spcPct val="0"/>
                            </a:spcAft>
                            <a:defRPr b="1">
                              <a:solidFill>
                                <a:srgbClr val="0D0070"/>
                              </a:solidFill>
                              <a:latin typeface="Courier New" pitchFamily="49" charset="0"/>
                            </a:defRPr>
                          </a:lvl7pPr>
                          <a:lvl8pPr fontAlgn="base">
                            <a:spcBef>
                              <a:spcPct val="20000"/>
                            </a:spcBef>
                            <a:spcAft>
                              <a:spcPct val="0"/>
                            </a:spcAft>
                            <a:defRPr b="1">
                              <a:solidFill>
                                <a:srgbClr val="0D0070"/>
                              </a:solidFill>
                              <a:latin typeface="Courier New" pitchFamily="49" charset="0"/>
                            </a:defRPr>
                          </a:lvl8pPr>
                          <a:lvl9pPr fontAlgn="base">
                            <a:spcBef>
                              <a:spcPct val="20000"/>
                            </a:spcBef>
                            <a:spcAft>
                              <a:spcPct val="0"/>
                            </a:spcAft>
                            <a:defRPr b="1">
                              <a:solidFill>
                                <a:srgbClr val="0D0070"/>
                              </a:solidFill>
                              <a:latin typeface="Courier New" pitchFamily="49"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nl-BE" altLang="en-US" sz="1400" b="1" i="1" baseline="0" dirty="0" err="1" smtClean="0">
                              <a:solidFill>
                                <a:schemeClr val="accent4">
                                  <a:lumMod val="20000"/>
                                  <a:lumOff val="80000"/>
                                </a:schemeClr>
                              </a:solidFill>
                              <a:latin typeface="+mn-lt"/>
                              <a:ea typeface="+mn-ea"/>
                              <a:cs typeface="+mn-cs"/>
                            </a:rPr>
                            <a:t>Higher</a:t>
                          </a:r>
                          <a:r>
                            <a:rPr lang="nl-BE" altLang="en-US" sz="1400" b="1" i="1" baseline="0" dirty="0" smtClean="0">
                              <a:solidFill>
                                <a:schemeClr val="accent4">
                                  <a:lumMod val="20000"/>
                                  <a:lumOff val="80000"/>
                                </a:schemeClr>
                              </a:solidFill>
                              <a:latin typeface="+mn-lt"/>
                              <a:ea typeface="+mn-ea"/>
                              <a:cs typeface="+mn-cs"/>
                            </a:rPr>
                            <a:t> latitude</a:t>
                          </a:r>
                          <a:endParaRPr lang="en-US" altLang="en-US" sz="1400" b="1" i="1" baseline="0" dirty="0" smtClean="0">
                            <a:solidFill>
                              <a:schemeClr val="accent4">
                                <a:lumMod val="20000"/>
                                <a:lumOff val="80000"/>
                              </a:schemeClr>
                            </a:solidFill>
                            <a:latin typeface="+mn-lt"/>
                            <a:ea typeface="+mn-ea"/>
                            <a:cs typeface="+mn-cs"/>
                          </a:endParaRPr>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8152">
                    <a:tc>
                      <a:txBody>
                        <a:bodyPr/>
                        <a:lstStyle>
                          <a:lvl1pPr>
                            <a:defRPr b="1">
                              <a:solidFill>
                                <a:srgbClr val="0D0070"/>
                              </a:solidFill>
                              <a:latin typeface="Courier New" pitchFamily="49" charset="0"/>
                            </a:defRPr>
                          </a:lvl1pPr>
                          <a:lvl2pPr>
                            <a:defRPr b="1">
                              <a:solidFill>
                                <a:srgbClr val="0D0070"/>
                              </a:solidFill>
                              <a:latin typeface="Courier New" pitchFamily="49" charset="0"/>
                            </a:defRPr>
                          </a:lvl2pPr>
                          <a:lvl3pPr>
                            <a:defRPr b="1">
                              <a:solidFill>
                                <a:srgbClr val="0D0070"/>
                              </a:solidFill>
                              <a:latin typeface="Courier New" pitchFamily="49" charset="0"/>
                            </a:defRPr>
                          </a:lvl3pPr>
                          <a:lvl4pPr>
                            <a:defRPr b="1">
                              <a:solidFill>
                                <a:srgbClr val="0D0070"/>
                              </a:solidFill>
                              <a:latin typeface="Courier New" pitchFamily="49" charset="0"/>
                            </a:defRPr>
                          </a:lvl4pPr>
                          <a:lvl5pPr>
                            <a:defRPr b="1">
                              <a:solidFill>
                                <a:srgbClr val="0D0070"/>
                              </a:solidFill>
                              <a:latin typeface="Courier New" pitchFamily="49" charset="0"/>
                            </a:defRPr>
                          </a:lvl5pPr>
                          <a:lvl6pPr fontAlgn="base">
                            <a:spcBef>
                              <a:spcPct val="20000"/>
                            </a:spcBef>
                            <a:spcAft>
                              <a:spcPct val="0"/>
                            </a:spcAft>
                            <a:defRPr b="1">
                              <a:solidFill>
                                <a:srgbClr val="0D0070"/>
                              </a:solidFill>
                              <a:latin typeface="Courier New" pitchFamily="49" charset="0"/>
                            </a:defRPr>
                          </a:lvl6pPr>
                          <a:lvl7pPr fontAlgn="base">
                            <a:spcBef>
                              <a:spcPct val="20000"/>
                            </a:spcBef>
                            <a:spcAft>
                              <a:spcPct val="0"/>
                            </a:spcAft>
                            <a:defRPr b="1">
                              <a:solidFill>
                                <a:srgbClr val="0D0070"/>
                              </a:solidFill>
                              <a:latin typeface="Courier New" pitchFamily="49" charset="0"/>
                            </a:defRPr>
                          </a:lvl7pPr>
                          <a:lvl8pPr fontAlgn="base">
                            <a:spcBef>
                              <a:spcPct val="20000"/>
                            </a:spcBef>
                            <a:spcAft>
                              <a:spcPct val="0"/>
                            </a:spcAft>
                            <a:defRPr b="1">
                              <a:solidFill>
                                <a:srgbClr val="0D0070"/>
                              </a:solidFill>
                              <a:latin typeface="Courier New" pitchFamily="49" charset="0"/>
                            </a:defRPr>
                          </a:lvl8pPr>
                          <a:lvl9pPr fontAlgn="base">
                            <a:spcBef>
                              <a:spcPct val="20000"/>
                            </a:spcBef>
                            <a:spcAft>
                              <a:spcPct val="0"/>
                            </a:spcAft>
                            <a:defRPr b="1">
                              <a:solidFill>
                                <a:srgbClr val="0D0070"/>
                              </a:solidFill>
                              <a:latin typeface="Courier New" pitchFamily="49"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nl-BE" sz="1400" b="1" i="1" baseline="0" dirty="0" smtClean="0">
                              <a:solidFill>
                                <a:schemeClr val="accent4">
                                  <a:lumMod val="20000"/>
                                  <a:lumOff val="80000"/>
                                </a:schemeClr>
                              </a:solidFill>
                              <a:latin typeface="+mn-lt"/>
                              <a:ea typeface="+mn-ea"/>
                              <a:cs typeface="+mn-cs"/>
                            </a:rPr>
                            <a:t>parallel</a:t>
                          </a:r>
                        </a:p>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acc>
                                  <m:accPr>
                                    <m:chr m:val="⃗"/>
                                    <m:ctrlPr>
                                      <a:rPr lang="nl-BE" sz="1400" b="1" i="1" baseline="0" smtClean="0">
                                        <a:solidFill>
                                          <a:schemeClr val="accent4">
                                            <a:lumMod val="20000"/>
                                            <a:lumOff val="80000"/>
                                          </a:schemeClr>
                                        </a:solidFill>
                                        <a:latin typeface="Cambria Math"/>
                                        <a:ea typeface="+mn-ea"/>
                                        <a:cs typeface="+mn-cs"/>
                                      </a:rPr>
                                    </m:ctrlPr>
                                  </m:accPr>
                                  <m:e>
                                    <m:r>
                                      <a:rPr lang="nl-BE" sz="1400" b="1" i="1" baseline="0">
                                        <a:solidFill>
                                          <a:schemeClr val="accent4">
                                            <a:lumMod val="20000"/>
                                            <a:lumOff val="80000"/>
                                          </a:schemeClr>
                                        </a:solidFill>
                                        <a:latin typeface="Cambria Math"/>
                                        <a:ea typeface="+mn-ea"/>
                                        <a:cs typeface="+mn-cs"/>
                                      </a:rPr>
                                      <m:t>𝑩</m:t>
                                    </m:r>
                                  </m:e>
                                </m:acc>
                                <m:r>
                                  <a:rPr lang="nl-BE" sz="1400" b="1" i="1" baseline="0">
                                    <a:solidFill>
                                      <a:schemeClr val="accent4">
                                        <a:lumMod val="20000"/>
                                        <a:lumOff val="80000"/>
                                      </a:schemeClr>
                                    </a:solidFill>
                                    <a:latin typeface="Cambria Math"/>
                                    <a:ea typeface="+mn-ea"/>
                                    <a:cs typeface="+mn-cs"/>
                                  </a:rPr>
                                  <m:t>↑↑</m:t>
                                </m:r>
                                <m:acc>
                                  <m:accPr>
                                    <m:chr m:val="⃗"/>
                                    <m:ctrlPr>
                                      <a:rPr lang="nl-BE" sz="1400" b="1" i="1" baseline="0">
                                        <a:solidFill>
                                          <a:schemeClr val="accent4">
                                            <a:lumMod val="20000"/>
                                            <a:lumOff val="80000"/>
                                          </a:schemeClr>
                                        </a:solidFill>
                                        <a:latin typeface="Cambria Math"/>
                                        <a:ea typeface="+mn-ea"/>
                                        <a:cs typeface="+mn-cs"/>
                                      </a:rPr>
                                    </m:ctrlPr>
                                  </m:accPr>
                                  <m:e>
                                    <m:r>
                                      <a:rPr lang="el-GR" sz="1400" b="1" i="1" baseline="0">
                                        <a:solidFill>
                                          <a:schemeClr val="accent4">
                                            <a:lumMod val="20000"/>
                                            <a:lumOff val="80000"/>
                                          </a:schemeClr>
                                        </a:solidFill>
                                        <a:latin typeface="Cambria Math"/>
                                        <a:ea typeface="+mn-ea"/>
                                        <a:cs typeface="+mn-cs"/>
                                      </a:rPr>
                                      <m:t>𝜴</m:t>
                                    </m:r>
                                  </m:e>
                                </m:acc>
                              </m:oMath>
                            </m:oMathPara>
                          </a14:m>
                          <a:endParaRPr lang="en-US" altLang="en-US" sz="1400" b="1" i="1" baseline="0" dirty="0" smtClean="0">
                            <a:solidFill>
                              <a:schemeClr val="accent4">
                                <a:lumMod val="20000"/>
                                <a:lumOff val="80000"/>
                              </a:schemeClr>
                            </a:solidFill>
                            <a:latin typeface="+mn-lt"/>
                            <a:ea typeface="+mn-ea"/>
                            <a:cs typeface="+mn-cs"/>
                          </a:endParaRPr>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b="1">
                              <a:solidFill>
                                <a:srgbClr val="0D0070"/>
                              </a:solidFill>
                              <a:latin typeface="Courier New" pitchFamily="49" charset="0"/>
                            </a:defRPr>
                          </a:lvl1pPr>
                          <a:lvl2pPr>
                            <a:defRPr b="1">
                              <a:solidFill>
                                <a:srgbClr val="0D0070"/>
                              </a:solidFill>
                              <a:latin typeface="Courier New" pitchFamily="49" charset="0"/>
                            </a:defRPr>
                          </a:lvl2pPr>
                          <a:lvl3pPr>
                            <a:defRPr b="1">
                              <a:solidFill>
                                <a:srgbClr val="0D0070"/>
                              </a:solidFill>
                              <a:latin typeface="Courier New" pitchFamily="49" charset="0"/>
                            </a:defRPr>
                          </a:lvl3pPr>
                          <a:lvl4pPr>
                            <a:defRPr b="1">
                              <a:solidFill>
                                <a:srgbClr val="0D0070"/>
                              </a:solidFill>
                              <a:latin typeface="Courier New" pitchFamily="49" charset="0"/>
                            </a:defRPr>
                          </a:lvl4pPr>
                          <a:lvl5pPr>
                            <a:defRPr b="1">
                              <a:solidFill>
                                <a:srgbClr val="0D0070"/>
                              </a:solidFill>
                              <a:latin typeface="Courier New" pitchFamily="49" charset="0"/>
                            </a:defRPr>
                          </a:lvl5pPr>
                          <a:lvl6pPr fontAlgn="base">
                            <a:spcBef>
                              <a:spcPct val="20000"/>
                            </a:spcBef>
                            <a:spcAft>
                              <a:spcPct val="0"/>
                            </a:spcAft>
                            <a:defRPr b="1">
                              <a:solidFill>
                                <a:srgbClr val="0D0070"/>
                              </a:solidFill>
                              <a:latin typeface="Courier New" pitchFamily="49" charset="0"/>
                            </a:defRPr>
                          </a:lvl6pPr>
                          <a:lvl7pPr fontAlgn="base">
                            <a:spcBef>
                              <a:spcPct val="20000"/>
                            </a:spcBef>
                            <a:spcAft>
                              <a:spcPct val="0"/>
                            </a:spcAft>
                            <a:defRPr b="1">
                              <a:solidFill>
                                <a:srgbClr val="0D0070"/>
                              </a:solidFill>
                              <a:latin typeface="Courier New" pitchFamily="49" charset="0"/>
                            </a:defRPr>
                          </a:lvl7pPr>
                          <a:lvl8pPr fontAlgn="base">
                            <a:spcBef>
                              <a:spcPct val="20000"/>
                            </a:spcBef>
                            <a:spcAft>
                              <a:spcPct val="0"/>
                            </a:spcAft>
                            <a:defRPr b="1">
                              <a:solidFill>
                                <a:srgbClr val="0D0070"/>
                              </a:solidFill>
                              <a:latin typeface="Courier New" pitchFamily="49" charset="0"/>
                            </a:defRPr>
                          </a:lvl8pPr>
                          <a:lvl9pPr fontAlgn="base">
                            <a:spcBef>
                              <a:spcPct val="20000"/>
                            </a:spcBef>
                            <a:spcAft>
                              <a:spcPct val="0"/>
                            </a:spcAft>
                            <a:defRPr b="1">
                              <a:solidFill>
                                <a:srgbClr val="0D0070"/>
                              </a:solidFill>
                              <a:latin typeface="Courier New" pitchFamily="49"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nl-BE" altLang="en-US" sz="1400" b="0" baseline="0" dirty="0" err="1" smtClean="0">
                              <a:solidFill>
                                <a:schemeClr val="accent4">
                                  <a:lumMod val="20000"/>
                                  <a:lumOff val="80000"/>
                                </a:schemeClr>
                              </a:solidFill>
                              <a:latin typeface="+mn-lt"/>
                              <a:ea typeface="+mn-ea"/>
                              <a:cs typeface="+mn-cs"/>
                            </a:rPr>
                            <a:t>conjugate</a:t>
                          </a:r>
                          <a:r>
                            <a:rPr lang="nl-BE" altLang="en-US" sz="1400" b="0" baseline="0" dirty="0" smtClean="0">
                              <a:solidFill>
                                <a:schemeClr val="accent4">
                                  <a:lumMod val="20000"/>
                                  <a:lumOff val="80000"/>
                                </a:schemeClr>
                              </a:solidFill>
                              <a:latin typeface="+mn-lt"/>
                              <a:ea typeface="+mn-ea"/>
                              <a:cs typeface="+mn-cs"/>
                            </a:rPr>
                            <a:t> </a:t>
                          </a:r>
                          <a:r>
                            <a:rPr lang="nl-BE" altLang="en-US" sz="1400" b="0" baseline="0" dirty="0" err="1" smtClean="0">
                              <a:solidFill>
                                <a:schemeClr val="accent4">
                                  <a:lumMod val="20000"/>
                                  <a:lumOff val="80000"/>
                                </a:schemeClr>
                              </a:solidFill>
                              <a:latin typeface="+mn-lt"/>
                              <a:ea typeface="+mn-ea"/>
                              <a:cs typeface="+mn-cs"/>
                            </a:rPr>
                            <a:t>footpoint</a:t>
                          </a:r>
                          <a:r>
                            <a:rPr lang="nl-BE" altLang="en-US" sz="1400" b="0" baseline="0" dirty="0" smtClean="0">
                              <a:solidFill>
                                <a:schemeClr val="accent4">
                                  <a:lumMod val="20000"/>
                                  <a:lumOff val="80000"/>
                                </a:schemeClr>
                              </a:solidFill>
                              <a:latin typeface="+mn-lt"/>
                              <a:ea typeface="+mn-ea"/>
                              <a:cs typeface="+mn-cs"/>
                            </a:rPr>
                            <a:t> spots</a:t>
                          </a:r>
                          <a:endParaRPr lang="en-US" altLang="en-US" sz="1400" b="0" baseline="0" dirty="0" smtClean="0">
                            <a:solidFill>
                              <a:schemeClr val="accent4">
                                <a:lumMod val="20000"/>
                                <a:lumOff val="80000"/>
                              </a:schemeClr>
                            </a:solidFill>
                            <a:latin typeface="+mn-lt"/>
                            <a:ea typeface="+mn-ea"/>
                            <a:cs typeface="+mn-cs"/>
                          </a:endParaRPr>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b="1">
                              <a:solidFill>
                                <a:srgbClr val="0D0070"/>
                              </a:solidFill>
                              <a:latin typeface="Courier New" pitchFamily="49" charset="0"/>
                            </a:defRPr>
                          </a:lvl1pPr>
                          <a:lvl2pPr>
                            <a:defRPr b="1">
                              <a:solidFill>
                                <a:srgbClr val="0D0070"/>
                              </a:solidFill>
                              <a:latin typeface="Courier New" pitchFamily="49" charset="0"/>
                            </a:defRPr>
                          </a:lvl2pPr>
                          <a:lvl3pPr>
                            <a:defRPr b="1">
                              <a:solidFill>
                                <a:srgbClr val="0D0070"/>
                              </a:solidFill>
                              <a:latin typeface="Courier New" pitchFamily="49" charset="0"/>
                            </a:defRPr>
                          </a:lvl3pPr>
                          <a:lvl4pPr>
                            <a:defRPr b="1">
                              <a:solidFill>
                                <a:srgbClr val="0D0070"/>
                              </a:solidFill>
                              <a:latin typeface="Courier New" pitchFamily="49" charset="0"/>
                            </a:defRPr>
                          </a:lvl4pPr>
                          <a:lvl5pPr>
                            <a:defRPr b="1">
                              <a:solidFill>
                                <a:srgbClr val="0D0070"/>
                              </a:solidFill>
                              <a:latin typeface="Courier New" pitchFamily="49" charset="0"/>
                            </a:defRPr>
                          </a:lvl5pPr>
                          <a:lvl6pPr fontAlgn="base">
                            <a:spcBef>
                              <a:spcPct val="20000"/>
                            </a:spcBef>
                            <a:spcAft>
                              <a:spcPct val="0"/>
                            </a:spcAft>
                            <a:defRPr b="1">
                              <a:solidFill>
                                <a:srgbClr val="0D0070"/>
                              </a:solidFill>
                              <a:latin typeface="Courier New" pitchFamily="49" charset="0"/>
                            </a:defRPr>
                          </a:lvl6pPr>
                          <a:lvl7pPr fontAlgn="base">
                            <a:spcBef>
                              <a:spcPct val="20000"/>
                            </a:spcBef>
                            <a:spcAft>
                              <a:spcPct val="0"/>
                            </a:spcAft>
                            <a:defRPr b="1">
                              <a:solidFill>
                                <a:srgbClr val="0D0070"/>
                              </a:solidFill>
                              <a:latin typeface="Courier New" pitchFamily="49" charset="0"/>
                            </a:defRPr>
                          </a:lvl7pPr>
                          <a:lvl8pPr fontAlgn="base">
                            <a:spcBef>
                              <a:spcPct val="20000"/>
                            </a:spcBef>
                            <a:spcAft>
                              <a:spcPct val="0"/>
                            </a:spcAft>
                            <a:defRPr b="1">
                              <a:solidFill>
                                <a:srgbClr val="0D0070"/>
                              </a:solidFill>
                              <a:latin typeface="Courier New" pitchFamily="49" charset="0"/>
                            </a:defRPr>
                          </a:lvl8pPr>
                          <a:lvl9pPr fontAlgn="base">
                            <a:spcBef>
                              <a:spcPct val="20000"/>
                            </a:spcBef>
                            <a:spcAft>
                              <a:spcPct val="0"/>
                            </a:spcAft>
                            <a:defRPr b="1">
                              <a:solidFill>
                                <a:srgbClr val="0D0070"/>
                              </a:solidFill>
                              <a:latin typeface="Courier New" pitchFamily="49"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nl-BE" altLang="en-US" sz="1400" b="0" baseline="0" dirty="0" smtClean="0">
                              <a:solidFill>
                                <a:schemeClr val="accent4">
                                  <a:lumMod val="20000"/>
                                  <a:lumOff val="80000"/>
                                </a:schemeClr>
                              </a:solidFill>
                              <a:latin typeface="+mn-lt"/>
                              <a:ea typeface="+mn-ea"/>
                              <a:cs typeface="+mn-cs"/>
                            </a:rPr>
                            <a:t>permanent </a:t>
                          </a:r>
                          <a:r>
                            <a:rPr lang="nl-BE" altLang="en-US" sz="1400" b="0" baseline="0" dirty="0" err="1" smtClean="0">
                              <a:solidFill>
                                <a:schemeClr val="accent4">
                                  <a:lumMod val="20000"/>
                                  <a:lumOff val="80000"/>
                                </a:schemeClr>
                              </a:solidFill>
                              <a:latin typeface="+mn-lt"/>
                              <a:ea typeface="+mn-ea"/>
                              <a:cs typeface="+mn-cs"/>
                            </a:rPr>
                            <a:t>eastward</a:t>
                          </a:r>
                          <a:r>
                            <a:rPr lang="nl-BE" altLang="en-US" sz="1400" b="0" baseline="0" dirty="0" smtClean="0">
                              <a:solidFill>
                                <a:schemeClr val="accent4">
                                  <a:lumMod val="20000"/>
                                  <a:lumOff val="80000"/>
                                </a:schemeClr>
                              </a:solidFill>
                              <a:latin typeface="+mn-lt"/>
                              <a:ea typeface="+mn-ea"/>
                              <a:cs typeface="+mn-cs"/>
                            </a:rPr>
                            <a:t> drift </a:t>
                          </a:r>
                          <a:r>
                            <a:rPr lang="nl-BE" altLang="en-US" sz="1400" b="0" baseline="0" dirty="0" err="1" smtClean="0">
                              <a:solidFill>
                                <a:schemeClr val="accent4">
                                  <a:lumMod val="20000"/>
                                  <a:lumOff val="80000"/>
                                </a:schemeClr>
                              </a:solidFill>
                              <a:latin typeface="+mn-lt"/>
                              <a:ea typeface="+mn-ea"/>
                              <a:cs typeface="+mn-cs"/>
                            </a:rPr>
                            <a:t>and</a:t>
                          </a:r>
                          <a:r>
                            <a:rPr lang="nl-BE" altLang="en-US" sz="1400" b="0" baseline="0" dirty="0" smtClean="0">
                              <a:solidFill>
                                <a:schemeClr val="accent4">
                                  <a:lumMod val="20000"/>
                                  <a:lumOff val="80000"/>
                                </a:schemeClr>
                              </a:solidFill>
                              <a:latin typeface="+mn-lt"/>
                              <a:ea typeface="+mn-ea"/>
                              <a:cs typeface="+mn-cs"/>
                            </a:rPr>
                            <a:t> aurora </a:t>
                          </a:r>
                          <a:r>
                            <a:rPr lang="nl-BE" altLang="en-US" sz="1400" b="0" baseline="0" dirty="0" err="1" smtClean="0">
                              <a:solidFill>
                                <a:schemeClr val="accent4">
                                  <a:lumMod val="20000"/>
                                  <a:lumOff val="80000"/>
                                </a:schemeClr>
                              </a:solidFill>
                              <a:latin typeface="+mn-lt"/>
                              <a:ea typeface="+mn-ea"/>
                              <a:cs typeface="+mn-cs"/>
                            </a:rPr>
                            <a:t>with</a:t>
                          </a:r>
                          <a:r>
                            <a:rPr lang="nl-BE" altLang="en-US" sz="1400" b="0" baseline="0" dirty="0" smtClean="0">
                              <a:solidFill>
                                <a:schemeClr val="accent4">
                                  <a:lumMod val="20000"/>
                                  <a:lumOff val="80000"/>
                                </a:schemeClr>
                              </a:solidFill>
                              <a:latin typeface="+mn-lt"/>
                              <a:ea typeface="+mn-ea"/>
                              <a:cs typeface="+mn-cs"/>
                            </a:rPr>
                            <a:t> </a:t>
                          </a:r>
                          <a:r>
                            <a:rPr lang="nl-BE" altLang="en-US" sz="1400" b="0" baseline="0" dirty="0" err="1" smtClean="0">
                              <a:solidFill>
                                <a:schemeClr val="accent4">
                                  <a:lumMod val="20000"/>
                                  <a:lumOff val="80000"/>
                                </a:schemeClr>
                              </a:solidFill>
                              <a:latin typeface="+mn-lt"/>
                              <a:ea typeface="+mn-ea"/>
                              <a:cs typeface="+mn-cs"/>
                            </a:rPr>
                            <a:t>transient</a:t>
                          </a:r>
                          <a:r>
                            <a:rPr lang="nl-BE" altLang="en-US" sz="1400" b="0" baseline="0" dirty="0" smtClean="0">
                              <a:solidFill>
                                <a:schemeClr val="accent4">
                                  <a:lumMod val="20000"/>
                                  <a:lumOff val="80000"/>
                                </a:schemeClr>
                              </a:solidFill>
                              <a:latin typeface="+mn-lt"/>
                              <a:ea typeface="+mn-ea"/>
                              <a:cs typeface="+mn-cs"/>
                            </a:rPr>
                            <a:t> </a:t>
                          </a:r>
                          <a:r>
                            <a:rPr lang="nl-BE" altLang="en-US" sz="1400" b="0" baseline="0" dirty="0" err="1" smtClean="0">
                              <a:solidFill>
                                <a:schemeClr val="accent4">
                                  <a:lumMod val="20000"/>
                                  <a:lumOff val="80000"/>
                                </a:schemeClr>
                              </a:solidFill>
                              <a:latin typeface="+mn-lt"/>
                              <a:ea typeface="+mn-ea"/>
                              <a:cs typeface="+mn-cs"/>
                            </a:rPr>
                            <a:t>intensification</a:t>
                          </a:r>
                          <a:endParaRPr lang="en-US" altLang="en-US" sz="1400" b="0" baseline="0" dirty="0" smtClean="0">
                            <a:solidFill>
                              <a:schemeClr val="accent4">
                                <a:lumMod val="20000"/>
                                <a:lumOff val="80000"/>
                              </a:schemeClr>
                            </a:solidFill>
                            <a:latin typeface="+mn-lt"/>
                            <a:ea typeface="+mn-ea"/>
                            <a:cs typeface="+mn-cs"/>
                          </a:endParaRPr>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b="1">
                              <a:solidFill>
                                <a:srgbClr val="0D0070"/>
                              </a:solidFill>
                              <a:latin typeface="Courier New" pitchFamily="49" charset="0"/>
                            </a:defRPr>
                          </a:lvl1pPr>
                          <a:lvl2pPr>
                            <a:defRPr b="1">
                              <a:solidFill>
                                <a:srgbClr val="0D0070"/>
                              </a:solidFill>
                              <a:latin typeface="Courier New" pitchFamily="49" charset="0"/>
                            </a:defRPr>
                          </a:lvl2pPr>
                          <a:lvl3pPr>
                            <a:defRPr b="1">
                              <a:solidFill>
                                <a:srgbClr val="0D0070"/>
                              </a:solidFill>
                              <a:latin typeface="Courier New" pitchFamily="49" charset="0"/>
                            </a:defRPr>
                          </a:lvl3pPr>
                          <a:lvl4pPr>
                            <a:defRPr b="1">
                              <a:solidFill>
                                <a:srgbClr val="0D0070"/>
                              </a:solidFill>
                              <a:latin typeface="Courier New" pitchFamily="49" charset="0"/>
                            </a:defRPr>
                          </a:lvl4pPr>
                          <a:lvl5pPr>
                            <a:defRPr b="1">
                              <a:solidFill>
                                <a:srgbClr val="0D0070"/>
                              </a:solidFill>
                              <a:latin typeface="Courier New" pitchFamily="49" charset="0"/>
                            </a:defRPr>
                          </a:lvl5pPr>
                          <a:lvl6pPr fontAlgn="base">
                            <a:spcBef>
                              <a:spcPct val="20000"/>
                            </a:spcBef>
                            <a:spcAft>
                              <a:spcPct val="0"/>
                            </a:spcAft>
                            <a:defRPr b="1">
                              <a:solidFill>
                                <a:srgbClr val="0D0070"/>
                              </a:solidFill>
                              <a:latin typeface="Courier New" pitchFamily="49" charset="0"/>
                            </a:defRPr>
                          </a:lvl6pPr>
                          <a:lvl7pPr fontAlgn="base">
                            <a:spcBef>
                              <a:spcPct val="20000"/>
                            </a:spcBef>
                            <a:spcAft>
                              <a:spcPct val="0"/>
                            </a:spcAft>
                            <a:defRPr b="1">
                              <a:solidFill>
                                <a:srgbClr val="0D0070"/>
                              </a:solidFill>
                              <a:latin typeface="Courier New" pitchFamily="49" charset="0"/>
                            </a:defRPr>
                          </a:lvl7pPr>
                          <a:lvl8pPr fontAlgn="base">
                            <a:spcBef>
                              <a:spcPct val="20000"/>
                            </a:spcBef>
                            <a:spcAft>
                              <a:spcPct val="0"/>
                            </a:spcAft>
                            <a:defRPr b="1">
                              <a:solidFill>
                                <a:srgbClr val="0D0070"/>
                              </a:solidFill>
                              <a:latin typeface="Courier New" pitchFamily="49" charset="0"/>
                            </a:defRPr>
                          </a:lvl8pPr>
                          <a:lvl9pPr fontAlgn="base">
                            <a:spcBef>
                              <a:spcPct val="20000"/>
                            </a:spcBef>
                            <a:spcAft>
                              <a:spcPct val="0"/>
                            </a:spcAft>
                            <a:defRPr b="1">
                              <a:solidFill>
                                <a:srgbClr val="0D0070"/>
                              </a:solidFill>
                              <a:latin typeface="Courier New" pitchFamily="49"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nl-BE" altLang="en-US" sz="1400" b="0" baseline="0" dirty="0" err="1" smtClean="0">
                              <a:solidFill>
                                <a:schemeClr val="accent4">
                                  <a:lumMod val="20000"/>
                                  <a:lumOff val="80000"/>
                                </a:schemeClr>
                              </a:solidFill>
                              <a:latin typeface="+mn-lt"/>
                              <a:ea typeface="+mn-ea"/>
                              <a:cs typeface="+mn-cs"/>
                            </a:rPr>
                            <a:t>transient</a:t>
                          </a:r>
                          <a:r>
                            <a:rPr lang="nl-BE" altLang="en-US" sz="1400" b="0" baseline="0" dirty="0" smtClean="0">
                              <a:solidFill>
                                <a:schemeClr val="accent4">
                                  <a:lumMod val="20000"/>
                                  <a:lumOff val="80000"/>
                                </a:schemeClr>
                              </a:solidFill>
                              <a:latin typeface="+mn-lt"/>
                              <a:ea typeface="+mn-ea"/>
                              <a:cs typeface="+mn-cs"/>
                            </a:rPr>
                            <a:t> aurora</a:t>
                          </a:r>
                          <a:endParaRPr lang="en-US" altLang="en-US" sz="1400" b="0" baseline="0" dirty="0" smtClean="0">
                            <a:solidFill>
                              <a:schemeClr val="accent4">
                                <a:lumMod val="20000"/>
                                <a:lumOff val="80000"/>
                              </a:schemeClr>
                            </a:solidFill>
                            <a:latin typeface="+mn-lt"/>
                            <a:ea typeface="+mn-ea"/>
                            <a:cs typeface="+mn-cs"/>
                          </a:endParaRPr>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8152">
                    <a:tc>
                      <a:txBody>
                        <a:bodyPr/>
                        <a:lstStyle>
                          <a:lvl1pPr>
                            <a:defRPr b="1">
                              <a:solidFill>
                                <a:srgbClr val="0D0070"/>
                              </a:solidFill>
                              <a:latin typeface="Courier New" pitchFamily="49" charset="0"/>
                            </a:defRPr>
                          </a:lvl1pPr>
                          <a:lvl2pPr>
                            <a:defRPr b="1">
                              <a:solidFill>
                                <a:srgbClr val="0D0070"/>
                              </a:solidFill>
                              <a:latin typeface="Courier New" pitchFamily="49" charset="0"/>
                            </a:defRPr>
                          </a:lvl2pPr>
                          <a:lvl3pPr>
                            <a:defRPr b="1">
                              <a:solidFill>
                                <a:srgbClr val="0D0070"/>
                              </a:solidFill>
                              <a:latin typeface="Courier New" pitchFamily="49" charset="0"/>
                            </a:defRPr>
                          </a:lvl3pPr>
                          <a:lvl4pPr>
                            <a:defRPr b="1">
                              <a:solidFill>
                                <a:srgbClr val="0D0070"/>
                              </a:solidFill>
                              <a:latin typeface="Courier New" pitchFamily="49" charset="0"/>
                            </a:defRPr>
                          </a:lvl4pPr>
                          <a:lvl5pPr>
                            <a:defRPr b="1">
                              <a:solidFill>
                                <a:srgbClr val="0D0070"/>
                              </a:solidFill>
                              <a:latin typeface="Courier New" pitchFamily="49" charset="0"/>
                            </a:defRPr>
                          </a:lvl5pPr>
                          <a:lvl6pPr fontAlgn="base">
                            <a:spcBef>
                              <a:spcPct val="20000"/>
                            </a:spcBef>
                            <a:spcAft>
                              <a:spcPct val="0"/>
                            </a:spcAft>
                            <a:defRPr b="1">
                              <a:solidFill>
                                <a:srgbClr val="0D0070"/>
                              </a:solidFill>
                              <a:latin typeface="Courier New" pitchFamily="49" charset="0"/>
                            </a:defRPr>
                          </a:lvl6pPr>
                          <a:lvl7pPr fontAlgn="base">
                            <a:spcBef>
                              <a:spcPct val="20000"/>
                            </a:spcBef>
                            <a:spcAft>
                              <a:spcPct val="0"/>
                            </a:spcAft>
                            <a:defRPr b="1">
                              <a:solidFill>
                                <a:srgbClr val="0D0070"/>
                              </a:solidFill>
                              <a:latin typeface="Courier New" pitchFamily="49" charset="0"/>
                            </a:defRPr>
                          </a:lvl7pPr>
                          <a:lvl8pPr fontAlgn="base">
                            <a:spcBef>
                              <a:spcPct val="20000"/>
                            </a:spcBef>
                            <a:spcAft>
                              <a:spcPct val="0"/>
                            </a:spcAft>
                            <a:defRPr b="1">
                              <a:solidFill>
                                <a:srgbClr val="0D0070"/>
                              </a:solidFill>
                              <a:latin typeface="Courier New" pitchFamily="49" charset="0"/>
                            </a:defRPr>
                          </a:lvl8pPr>
                          <a:lvl9pPr fontAlgn="base">
                            <a:spcBef>
                              <a:spcPct val="20000"/>
                            </a:spcBef>
                            <a:spcAft>
                              <a:spcPct val="0"/>
                            </a:spcAft>
                            <a:defRPr b="1">
                              <a:solidFill>
                                <a:srgbClr val="0D0070"/>
                              </a:solidFill>
                              <a:latin typeface="Courier New" pitchFamily="49"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nl-BE" sz="1400" b="1" i="1" baseline="0" dirty="0" smtClean="0">
                              <a:solidFill>
                                <a:schemeClr val="accent4">
                                  <a:lumMod val="20000"/>
                                  <a:lumOff val="80000"/>
                                </a:schemeClr>
                              </a:solidFill>
                              <a:latin typeface="+mn-lt"/>
                              <a:ea typeface="+mn-ea"/>
                              <a:cs typeface="+mn-cs"/>
                            </a:rPr>
                            <a:t>anti-parallel </a:t>
                          </a:r>
                          <a14:m>
                            <m:oMath xmlns:m="http://schemas.openxmlformats.org/officeDocument/2006/math">
                              <m:acc>
                                <m:accPr>
                                  <m:chr m:val="⃗"/>
                                  <m:ctrlPr>
                                    <a:rPr lang="nl-BE" sz="1400" b="1" i="1" baseline="0">
                                      <a:solidFill>
                                        <a:schemeClr val="accent4">
                                          <a:lumMod val="20000"/>
                                          <a:lumOff val="80000"/>
                                        </a:schemeClr>
                                      </a:solidFill>
                                      <a:latin typeface="Cambria Math"/>
                                      <a:ea typeface="+mn-ea"/>
                                      <a:cs typeface="+mn-cs"/>
                                    </a:rPr>
                                  </m:ctrlPr>
                                </m:accPr>
                                <m:e>
                                  <m:r>
                                    <a:rPr lang="nl-BE" sz="1400" b="1" i="1" baseline="0">
                                      <a:solidFill>
                                        <a:schemeClr val="accent4">
                                          <a:lumMod val="20000"/>
                                          <a:lumOff val="80000"/>
                                        </a:schemeClr>
                                      </a:solidFill>
                                      <a:latin typeface="Cambria Math"/>
                                      <a:ea typeface="+mn-ea"/>
                                      <a:cs typeface="+mn-cs"/>
                                    </a:rPr>
                                    <m:t>𝑩</m:t>
                                  </m:r>
                                </m:e>
                              </m:acc>
                              <m:r>
                                <a:rPr lang="nl-BE" sz="1400" b="1" i="1" baseline="0">
                                  <a:solidFill>
                                    <a:schemeClr val="accent4">
                                      <a:lumMod val="20000"/>
                                      <a:lumOff val="80000"/>
                                    </a:schemeClr>
                                  </a:solidFill>
                                  <a:latin typeface="Cambria Math"/>
                                  <a:ea typeface="+mn-ea"/>
                                  <a:cs typeface="+mn-cs"/>
                                </a:rPr>
                                <m:t>↑↓</m:t>
                              </m:r>
                              <m:acc>
                                <m:accPr>
                                  <m:chr m:val="⃗"/>
                                  <m:ctrlPr>
                                    <a:rPr lang="nl-BE" sz="1400" b="1" i="1" baseline="0">
                                      <a:solidFill>
                                        <a:schemeClr val="accent4">
                                          <a:lumMod val="20000"/>
                                          <a:lumOff val="80000"/>
                                        </a:schemeClr>
                                      </a:solidFill>
                                      <a:latin typeface="Cambria Math"/>
                                      <a:ea typeface="+mn-ea"/>
                                      <a:cs typeface="+mn-cs"/>
                                    </a:rPr>
                                  </m:ctrlPr>
                                </m:accPr>
                                <m:e>
                                  <m:r>
                                    <a:rPr lang="el-GR" sz="1400" b="1" i="1" baseline="0">
                                      <a:solidFill>
                                        <a:schemeClr val="accent4">
                                          <a:lumMod val="20000"/>
                                          <a:lumOff val="80000"/>
                                        </a:schemeClr>
                                      </a:solidFill>
                                      <a:latin typeface="Cambria Math"/>
                                      <a:ea typeface="+mn-ea"/>
                                      <a:cs typeface="+mn-cs"/>
                                    </a:rPr>
                                    <m:t>𝜴</m:t>
                                  </m:r>
                                </m:e>
                              </m:acc>
                            </m:oMath>
                          </a14:m>
                          <a:endParaRPr lang="en-US" altLang="en-US" sz="1400" b="1" i="1" baseline="0" dirty="0" smtClean="0">
                            <a:solidFill>
                              <a:schemeClr val="accent4">
                                <a:lumMod val="20000"/>
                                <a:lumOff val="80000"/>
                              </a:schemeClr>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pPr>
                          <a:endParaRPr lang="en-US" altLang="en-US" sz="1400" b="1" i="1" baseline="0" dirty="0" smtClean="0">
                            <a:solidFill>
                              <a:schemeClr val="accent4">
                                <a:lumMod val="20000"/>
                                <a:lumOff val="80000"/>
                              </a:schemeClr>
                            </a:solidFill>
                            <a:latin typeface="+mn-lt"/>
                            <a:ea typeface="+mn-ea"/>
                            <a:cs typeface="+mn-cs"/>
                          </a:endParaRPr>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b="1">
                              <a:solidFill>
                                <a:srgbClr val="0D0070"/>
                              </a:solidFill>
                              <a:latin typeface="Courier New" pitchFamily="49" charset="0"/>
                            </a:defRPr>
                          </a:lvl1pPr>
                          <a:lvl2pPr>
                            <a:defRPr b="1">
                              <a:solidFill>
                                <a:srgbClr val="0D0070"/>
                              </a:solidFill>
                              <a:latin typeface="Courier New" pitchFamily="49" charset="0"/>
                            </a:defRPr>
                          </a:lvl2pPr>
                          <a:lvl3pPr>
                            <a:defRPr b="1">
                              <a:solidFill>
                                <a:srgbClr val="0D0070"/>
                              </a:solidFill>
                              <a:latin typeface="Courier New" pitchFamily="49" charset="0"/>
                            </a:defRPr>
                          </a:lvl3pPr>
                          <a:lvl4pPr>
                            <a:defRPr b="1">
                              <a:solidFill>
                                <a:srgbClr val="0D0070"/>
                              </a:solidFill>
                              <a:latin typeface="Courier New" pitchFamily="49" charset="0"/>
                            </a:defRPr>
                          </a:lvl4pPr>
                          <a:lvl5pPr>
                            <a:defRPr b="1">
                              <a:solidFill>
                                <a:srgbClr val="0D0070"/>
                              </a:solidFill>
                              <a:latin typeface="Courier New" pitchFamily="49" charset="0"/>
                            </a:defRPr>
                          </a:lvl5pPr>
                          <a:lvl6pPr fontAlgn="base">
                            <a:spcBef>
                              <a:spcPct val="20000"/>
                            </a:spcBef>
                            <a:spcAft>
                              <a:spcPct val="0"/>
                            </a:spcAft>
                            <a:defRPr b="1">
                              <a:solidFill>
                                <a:srgbClr val="0D0070"/>
                              </a:solidFill>
                              <a:latin typeface="Courier New" pitchFamily="49" charset="0"/>
                            </a:defRPr>
                          </a:lvl6pPr>
                          <a:lvl7pPr fontAlgn="base">
                            <a:spcBef>
                              <a:spcPct val="20000"/>
                            </a:spcBef>
                            <a:spcAft>
                              <a:spcPct val="0"/>
                            </a:spcAft>
                            <a:defRPr b="1">
                              <a:solidFill>
                                <a:srgbClr val="0D0070"/>
                              </a:solidFill>
                              <a:latin typeface="Courier New" pitchFamily="49" charset="0"/>
                            </a:defRPr>
                          </a:lvl7pPr>
                          <a:lvl8pPr fontAlgn="base">
                            <a:spcBef>
                              <a:spcPct val="20000"/>
                            </a:spcBef>
                            <a:spcAft>
                              <a:spcPct val="0"/>
                            </a:spcAft>
                            <a:defRPr b="1">
                              <a:solidFill>
                                <a:srgbClr val="0D0070"/>
                              </a:solidFill>
                              <a:latin typeface="Courier New" pitchFamily="49" charset="0"/>
                            </a:defRPr>
                          </a:lvl8pPr>
                          <a:lvl9pPr fontAlgn="base">
                            <a:spcBef>
                              <a:spcPct val="20000"/>
                            </a:spcBef>
                            <a:spcAft>
                              <a:spcPct val="0"/>
                            </a:spcAft>
                            <a:defRPr b="1">
                              <a:solidFill>
                                <a:srgbClr val="0D0070"/>
                              </a:solidFill>
                              <a:latin typeface="Courier New" pitchFamily="49"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nl-BE" altLang="en-US" sz="1400" b="0" baseline="0" dirty="0" err="1" smtClean="0">
                              <a:solidFill>
                                <a:schemeClr val="accent4">
                                  <a:lumMod val="20000"/>
                                  <a:lumOff val="80000"/>
                                </a:schemeClr>
                              </a:solidFill>
                              <a:latin typeface="+mn-lt"/>
                              <a:ea typeface="+mn-ea"/>
                              <a:cs typeface="+mn-cs"/>
                            </a:rPr>
                            <a:t>conjugate</a:t>
                          </a:r>
                          <a:r>
                            <a:rPr lang="nl-BE" altLang="en-US" sz="1400" b="0" baseline="0" dirty="0" smtClean="0">
                              <a:solidFill>
                                <a:schemeClr val="accent4">
                                  <a:lumMod val="20000"/>
                                  <a:lumOff val="80000"/>
                                </a:schemeClr>
                              </a:solidFill>
                              <a:latin typeface="+mn-lt"/>
                              <a:ea typeface="+mn-ea"/>
                              <a:cs typeface="+mn-cs"/>
                            </a:rPr>
                            <a:t> </a:t>
                          </a:r>
                          <a:r>
                            <a:rPr lang="nl-BE" altLang="en-US" sz="1400" b="0" baseline="0" dirty="0" err="1" smtClean="0">
                              <a:solidFill>
                                <a:schemeClr val="accent4">
                                  <a:lumMod val="20000"/>
                                  <a:lumOff val="80000"/>
                                </a:schemeClr>
                              </a:solidFill>
                              <a:latin typeface="+mn-lt"/>
                              <a:ea typeface="+mn-ea"/>
                              <a:cs typeface="+mn-cs"/>
                            </a:rPr>
                            <a:t>footpoint</a:t>
                          </a:r>
                          <a:r>
                            <a:rPr lang="nl-BE" altLang="en-US" sz="1400" b="0" baseline="0" dirty="0" smtClean="0">
                              <a:solidFill>
                                <a:schemeClr val="accent4">
                                  <a:lumMod val="20000"/>
                                  <a:lumOff val="80000"/>
                                </a:schemeClr>
                              </a:solidFill>
                              <a:latin typeface="+mn-lt"/>
                              <a:ea typeface="+mn-ea"/>
                              <a:cs typeface="+mn-cs"/>
                            </a:rPr>
                            <a:t> spots</a:t>
                          </a:r>
                          <a:endParaRPr lang="en-US" altLang="en-US" sz="1400" b="0" baseline="0" dirty="0" smtClean="0">
                            <a:solidFill>
                              <a:schemeClr val="accent4">
                                <a:lumMod val="20000"/>
                                <a:lumOff val="80000"/>
                              </a:schemeClr>
                            </a:solidFill>
                            <a:latin typeface="+mn-lt"/>
                            <a:ea typeface="+mn-ea"/>
                            <a:cs typeface="+mn-cs"/>
                          </a:endParaRPr>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b="1">
                              <a:solidFill>
                                <a:srgbClr val="0D0070"/>
                              </a:solidFill>
                              <a:latin typeface="Courier New" pitchFamily="49" charset="0"/>
                            </a:defRPr>
                          </a:lvl1pPr>
                          <a:lvl2pPr>
                            <a:defRPr b="1">
                              <a:solidFill>
                                <a:srgbClr val="0D0070"/>
                              </a:solidFill>
                              <a:latin typeface="Courier New" pitchFamily="49" charset="0"/>
                            </a:defRPr>
                          </a:lvl2pPr>
                          <a:lvl3pPr>
                            <a:defRPr b="1">
                              <a:solidFill>
                                <a:srgbClr val="0D0070"/>
                              </a:solidFill>
                              <a:latin typeface="Courier New" pitchFamily="49" charset="0"/>
                            </a:defRPr>
                          </a:lvl3pPr>
                          <a:lvl4pPr>
                            <a:defRPr b="1">
                              <a:solidFill>
                                <a:srgbClr val="0D0070"/>
                              </a:solidFill>
                              <a:latin typeface="Courier New" pitchFamily="49" charset="0"/>
                            </a:defRPr>
                          </a:lvl4pPr>
                          <a:lvl5pPr>
                            <a:defRPr b="1">
                              <a:solidFill>
                                <a:srgbClr val="0D0070"/>
                              </a:solidFill>
                              <a:latin typeface="Courier New" pitchFamily="49" charset="0"/>
                            </a:defRPr>
                          </a:lvl5pPr>
                          <a:lvl6pPr fontAlgn="base">
                            <a:spcBef>
                              <a:spcPct val="20000"/>
                            </a:spcBef>
                            <a:spcAft>
                              <a:spcPct val="0"/>
                            </a:spcAft>
                            <a:defRPr b="1">
                              <a:solidFill>
                                <a:srgbClr val="0D0070"/>
                              </a:solidFill>
                              <a:latin typeface="Courier New" pitchFamily="49" charset="0"/>
                            </a:defRPr>
                          </a:lvl6pPr>
                          <a:lvl7pPr fontAlgn="base">
                            <a:spcBef>
                              <a:spcPct val="20000"/>
                            </a:spcBef>
                            <a:spcAft>
                              <a:spcPct val="0"/>
                            </a:spcAft>
                            <a:defRPr b="1">
                              <a:solidFill>
                                <a:srgbClr val="0D0070"/>
                              </a:solidFill>
                              <a:latin typeface="Courier New" pitchFamily="49" charset="0"/>
                            </a:defRPr>
                          </a:lvl7pPr>
                          <a:lvl8pPr fontAlgn="base">
                            <a:spcBef>
                              <a:spcPct val="20000"/>
                            </a:spcBef>
                            <a:spcAft>
                              <a:spcPct val="0"/>
                            </a:spcAft>
                            <a:defRPr b="1">
                              <a:solidFill>
                                <a:srgbClr val="0D0070"/>
                              </a:solidFill>
                              <a:latin typeface="Courier New" pitchFamily="49" charset="0"/>
                            </a:defRPr>
                          </a:lvl8pPr>
                          <a:lvl9pPr fontAlgn="base">
                            <a:spcBef>
                              <a:spcPct val="20000"/>
                            </a:spcBef>
                            <a:spcAft>
                              <a:spcPct val="0"/>
                            </a:spcAft>
                            <a:defRPr b="1">
                              <a:solidFill>
                                <a:srgbClr val="0D0070"/>
                              </a:solidFill>
                              <a:latin typeface="Courier New" pitchFamily="49"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nl-BE" altLang="en-US" sz="1400" b="0" baseline="0" dirty="0" smtClean="0">
                              <a:solidFill>
                                <a:schemeClr val="accent4">
                                  <a:lumMod val="20000"/>
                                  <a:lumOff val="80000"/>
                                </a:schemeClr>
                              </a:solidFill>
                              <a:latin typeface="+mn-lt"/>
                              <a:ea typeface="+mn-ea"/>
                              <a:cs typeface="+mn-cs"/>
                            </a:rPr>
                            <a:t>permanent </a:t>
                          </a:r>
                          <a:r>
                            <a:rPr lang="nl-BE" altLang="en-US" sz="1400" b="0" baseline="0" dirty="0" err="1" smtClean="0">
                              <a:solidFill>
                                <a:schemeClr val="accent4">
                                  <a:lumMod val="20000"/>
                                  <a:lumOff val="80000"/>
                                </a:schemeClr>
                              </a:solidFill>
                              <a:latin typeface="+mn-lt"/>
                              <a:ea typeface="+mn-ea"/>
                              <a:cs typeface="+mn-cs"/>
                            </a:rPr>
                            <a:t>westward</a:t>
                          </a:r>
                          <a:r>
                            <a:rPr lang="nl-BE" altLang="en-US" sz="1400" b="0" baseline="0" dirty="0" smtClean="0">
                              <a:solidFill>
                                <a:schemeClr val="accent4">
                                  <a:lumMod val="20000"/>
                                  <a:lumOff val="80000"/>
                                </a:schemeClr>
                              </a:solidFill>
                              <a:latin typeface="+mn-lt"/>
                              <a:ea typeface="+mn-ea"/>
                              <a:cs typeface="+mn-cs"/>
                            </a:rPr>
                            <a:t> drift </a:t>
                          </a:r>
                          <a:r>
                            <a:rPr lang="nl-BE" altLang="en-US" sz="1400" b="0" baseline="0" dirty="0" err="1" smtClean="0">
                              <a:solidFill>
                                <a:schemeClr val="accent4">
                                  <a:lumMod val="20000"/>
                                  <a:lumOff val="80000"/>
                                </a:schemeClr>
                              </a:solidFill>
                              <a:latin typeface="+mn-lt"/>
                              <a:ea typeface="+mn-ea"/>
                              <a:cs typeface="+mn-cs"/>
                            </a:rPr>
                            <a:t>with</a:t>
                          </a:r>
                          <a:r>
                            <a:rPr lang="nl-BE" altLang="en-US" sz="1400" b="0" baseline="0" dirty="0" smtClean="0">
                              <a:solidFill>
                                <a:schemeClr val="accent4">
                                  <a:lumMod val="20000"/>
                                  <a:lumOff val="80000"/>
                                </a:schemeClr>
                              </a:solidFill>
                              <a:latin typeface="+mn-lt"/>
                              <a:ea typeface="+mn-ea"/>
                              <a:cs typeface="+mn-cs"/>
                            </a:rPr>
                            <a:t> </a:t>
                          </a:r>
                          <a:r>
                            <a:rPr lang="nl-BE" altLang="en-US" sz="1400" b="0" baseline="0" dirty="0" err="1" smtClean="0">
                              <a:solidFill>
                                <a:schemeClr val="accent4">
                                  <a:lumMod val="20000"/>
                                  <a:lumOff val="80000"/>
                                </a:schemeClr>
                              </a:solidFill>
                              <a:latin typeface="+mn-lt"/>
                              <a:ea typeface="+mn-ea"/>
                              <a:cs typeface="+mn-cs"/>
                            </a:rPr>
                            <a:t>transient</a:t>
                          </a:r>
                          <a:r>
                            <a:rPr lang="nl-BE" altLang="en-US" sz="1400" b="0" baseline="0" dirty="0" smtClean="0">
                              <a:solidFill>
                                <a:schemeClr val="accent4">
                                  <a:lumMod val="20000"/>
                                  <a:lumOff val="80000"/>
                                </a:schemeClr>
                              </a:solidFill>
                              <a:latin typeface="+mn-lt"/>
                              <a:ea typeface="+mn-ea"/>
                              <a:cs typeface="+mn-cs"/>
                            </a:rPr>
                            <a:t> </a:t>
                          </a:r>
                          <a:r>
                            <a:rPr lang="nl-BE" altLang="en-US" sz="1400" b="0" baseline="0" dirty="0" err="1" smtClean="0">
                              <a:solidFill>
                                <a:schemeClr val="accent4">
                                  <a:lumMod val="20000"/>
                                  <a:lumOff val="80000"/>
                                </a:schemeClr>
                              </a:solidFill>
                              <a:latin typeface="+mn-lt"/>
                              <a:ea typeface="+mn-ea"/>
                              <a:cs typeface="+mn-cs"/>
                            </a:rPr>
                            <a:t>intensification</a:t>
                          </a:r>
                          <a:r>
                            <a:rPr lang="nl-BE" altLang="en-US" sz="1400" b="0" baseline="0" dirty="0" smtClean="0">
                              <a:solidFill>
                                <a:schemeClr val="accent4">
                                  <a:lumMod val="20000"/>
                                  <a:lumOff val="80000"/>
                                </a:schemeClr>
                              </a:solidFill>
                              <a:latin typeface="+mn-lt"/>
                              <a:ea typeface="+mn-ea"/>
                              <a:cs typeface="+mn-cs"/>
                            </a:rPr>
                            <a:t> (SAPS/SAID)</a:t>
                          </a:r>
                          <a:endParaRPr lang="en-US" altLang="en-US" sz="1400" b="0" baseline="0" dirty="0" smtClean="0">
                            <a:solidFill>
                              <a:schemeClr val="accent4">
                                <a:lumMod val="20000"/>
                                <a:lumOff val="80000"/>
                              </a:schemeClr>
                            </a:solidFill>
                            <a:latin typeface="+mn-lt"/>
                            <a:ea typeface="+mn-ea"/>
                            <a:cs typeface="+mn-cs"/>
                          </a:endParaRPr>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b="1">
                              <a:solidFill>
                                <a:srgbClr val="0D0070"/>
                              </a:solidFill>
                              <a:latin typeface="Courier New" pitchFamily="49" charset="0"/>
                            </a:defRPr>
                          </a:lvl1pPr>
                          <a:lvl2pPr>
                            <a:defRPr b="1">
                              <a:solidFill>
                                <a:srgbClr val="0D0070"/>
                              </a:solidFill>
                              <a:latin typeface="Courier New" pitchFamily="49" charset="0"/>
                            </a:defRPr>
                          </a:lvl2pPr>
                          <a:lvl3pPr>
                            <a:defRPr b="1">
                              <a:solidFill>
                                <a:srgbClr val="0D0070"/>
                              </a:solidFill>
                              <a:latin typeface="Courier New" pitchFamily="49" charset="0"/>
                            </a:defRPr>
                          </a:lvl3pPr>
                          <a:lvl4pPr>
                            <a:defRPr b="1">
                              <a:solidFill>
                                <a:srgbClr val="0D0070"/>
                              </a:solidFill>
                              <a:latin typeface="Courier New" pitchFamily="49" charset="0"/>
                            </a:defRPr>
                          </a:lvl4pPr>
                          <a:lvl5pPr>
                            <a:defRPr b="1">
                              <a:solidFill>
                                <a:srgbClr val="0D0070"/>
                              </a:solidFill>
                              <a:latin typeface="Courier New" pitchFamily="49" charset="0"/>
                            </a:defRPr>
                          </a:lvl5pPr>
                          <a:lvl6pPr fontAlgn="base">
                            <a:spcBef>
                              <a:spcPct val="20000"/>
                            </a:spcBef>
                            <a:spcAft>
                              <a:spcPct val="0"/>
                            </a:spcAft>
                            <a:defRPr b="1">
                              <a:solidFill>
                                <a:srgbClr val="0D0070"/>
                              </a:solidFill>
                              <a:latin typeface="Courier New" pitchFamily="49" charset="0"/>
                            </a:defRPr>
                          </a:lvl6pPr>
                          <a:lvl7pPr fontAlgn="base">
                            <a:spcBef>
                              <a:spcPct val="20000"/>
                            </a:spcBef>
                            <a:spcAft>
                              <a:spcPct val="0"/>
                            </a:spcAft>
                            <a:defRPr b="1">
                              <a:solidFill>
                                <a:srgbClr val="0D0070"/>
                              </a:solidFill>
                              <a:latin typeface="Courier New" pitchFamily="49" charset="0"/>
                            </a:defRPr>
                          </a:lvl7pPr>
                          <a:lvl8pPr fontAlgn="base">
                            <a:spcBef>
                              <a:spcPct val="20000"/>
                            </a:spcBef>
                            <a:spcAft>
                              <a:spcPct val="0"/>
                            </a:spcAft>
                            <a:defRPr b="1">
                              <a:solidFill>
                                <a:srgbClr val="0D0070"/>
                              </a:solidFill>
                              <a:latin typeface="Courier New" pitchFamily="49" charset="0"/>
                            </a:defRPr>
                          </a:lvl8pPr>
                          <a:lvl9pPr fontAlgn="base">
                            <a:spcBef>
                              <a:spcPct val="20000"/>
                            </a:spcBef>
                            <a:spcAft>
                              <a:spcPct val="0"/>
                            </a:spcAft>
                            <a:defRPr b="1">
                              <a:solidFill>
                                <a:srgbClr val="0D0070"/>
                              </a:solidFill>
                              <a:latin typeface="Courier New" pitchFamily="49"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nl-BE" altLang="en-US" sz="1400" b="0" baseline="0" dirty="0" smtClean="0">
                              <a:solidFill>
                                <a:schemeClr val="accent4">
                                  <a:lumMod val="20000"/>
                                  <a:lumOff val="80000"/>
                                </a:schemeClr>
                              </a:solidFill>
                              <a:latin typeface="+mn-lt"/>
                              <a:ea typeface="+mn-ea"/>
                              <a:cs typeface="+mn-cs"/>
                            </a:rPr>
                            <a:t>permanent </a:t>
                          </a:r>
                          <a:r>
                            <a:rPr lang="nl-BE" altLang="en-US" sz="1400" b="0" baseline="0" dirty="0" smtClean="0">
                              <a:solidFill>
                                <a:schemeClr val="accent4">
                                  <a:lumMod val="20000"/>
                                  <a:lumOff val="80000"/>
                                </a:schemeClr>
                              </a:solidFill>
                              <a:latin typeface="+mn-lt"/>
                              <a:ea typeface="+mn-ea"/>
                              <a:cs typeface="+mn-cs"/>
                            </a:rPr>
                            <a:t>aurora </a:t>
                          </a:r>
                          <a:r>
                            <a:rPr lang="nl-BE" altLang="en-US" sz="1400" b="0" baseline="0" dirty="0" smtClean="0">
                              <a:solidFill>
                                <a:schemeClr val="accent4">
                                  <a:lumMod val="20000"/>
                                  <a:lumOff val="80000"/>
                                </a:schemeClr>
                              </a:solidFill>
                              <a:latin typeface="+mn-lt"/>
                              <a:ea typeface="+mn-ea"/>
                              <a:cs typeface="+mn-cs"/>
                            </a:rPr>
                            <a:t>+ </a:t>
                          </a:r>
                          <a:r>
                            <a:rPr lang="nl-BE" altLang="en-US" sz="1400" b="0" baseline="0" dirty="0" err="1" smtClean="0">
                              <a:solidFill>
                                <a:schemeClr val="accent4">
                                  <a:lumMod val="20000"/>
                                  <a:lumOff val="80000"/>
                                </a:schemeClr>
                              </a:solidFill>
                              <a:latin typeface="+mn-lt"/>
                              <a:ea typeface="+mn-ea"/>
                              <a:cs typeface="+mn-cs"/>
                            </a:rPr>
                            <a:t>transient</a:t>
                          </a:r>
                          <a:r>
                            <a:rPr lang="nl-BE" altLang="en-US" sz="1400" b="0" baseline="0" dirty="0" smtClean="0">
                              <a:solidFill>
                                <a:schemeClr val="accent4">
                                  <a:lumMod val="20000"/>
                                  <a:lumOff val="80000"/>
                                </a:schemeClr>
                              </a:solidFill>
                              <a:latin typeface="+mn-lt"/>
                              <a:ea typeface="+mn-ea"/>
                              <a:cs typeface="+mn-cs"/>
                            </a:rPr>
                            <a:t> </a:t>
                          </a:r>
                          <a:r>
                            <a:rPr lang="nl-BE" altLang="en-US" sz="1400" b="0" baseline="0" dirty="0" err="1" smtClean="0">
                              <a:solidFill>
                                <a:schemeClr val="accent4">
                                  <a:lumMod val="20000"/>
                                  <a:lumOff val="80000"/>
                                </a:schemeClr>
                              </a:solidFill>
                              <a:latin typeface="+mn-lt"/>
                              <a:ea typeface="+mn-ea"/>
                              <a:cs typeface="+mn-cs"/>
                            </a:rPr>
                            <a:t>arcs</a:t>
                          </a:r>
                          <a:endParaRPr lang="en-US" altLang="en-US" sz="1400" b="0" baseline="0" dirty="0" smtClean="0">
                            <a:solidFill>
                              <a:schemeClr val="accent4">
                                <a:lumMod val="20000"/>
                                <a:lumOff val="80000"/>
                              </a:schemeClr>
                            </a:solidFill>
                            <a:latin typeface="+mn-lt"/>
                            <a:ea typeface="+mn-ea"/>
                            <a:cs typeface="+mn-cs"/>
                          </a:endParaRPr>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6124">
                    <a:tc>
                      <a:txBody>
                        <a:bodyPr/>
                        <a:lstStyle>
                          <a:lvl1pPr>
                            <a:defRPr b="1">
                              <a:solidFill>
                                <a:srgbClr val="0D0070"/>
                              </a:solidFill>
                              <a:latin typeface="Courier New" pitchFamily="49" charset="0"/>
                            </a:defRPr>
                          </a:lvl1pPr>
                          <a:lvl2pPr>
                            <a:defRPr b="1">
                              <a:solidFill>
                                <a:srgbClr val="0D0070"/>
                              </a:solidFill>
                              <a:latin typeface="Courier New" pitchFamily="49" charset="0"/>
                            </a:defRPr>
                          </a:lvl2pPr>
                          <a:lvl3pPr>
                            <a:defRPr b="1">
                              <a:solidFill>
                                <a:srgbClr val="0D0070"/>
                              </a:solidFill>
                              <a:latin typeface="Courier New" pitchFamily="49" charset="0"/>
                            </a:defRPr>
                          </a:lvl3pPr>
                          <a:lvl4pPr>
                            <a:defRPr b="1">
                              <a:solidFill>
                                <a:srgbClr val="0D0070"/>
                              </a:solidFill>
                              <a:latin typeface="Courier New" pitchFamily="49" charset="0"/>
                            </a:defRPr>
                          </a:lvl4pPr>
                          <a:lvl5pPr>
                            <a:defRPr b="1">
                              <a:solidFill>
                                <a:srgbClr val="0D0070"/>
                              </a:solidFill>
                              <a:latin typeface="Courier New" pitchFamily="49" charset="0"/>
                            </a:defRPr>
                          </a:lvl5pPr>
                          <a:lvl6pPr fontAlgn="base">
                            <a:spcBef>
                              <a:spcPct val="20000"/>
                            </a:spcBef>
                            <a:spcAft>
                              <a:spcPct val="0"/>
                            </a:spcAft>
                            <a:defRPr b="1">
                              <a:solidFill>
                                <a:srgbClr val="0D0070"/>
                              </a:solidFill>
                              <a:latin typeface="Courier New" pitchFamily="49" charset="0"/>
                            </a:defRPr>
                          </a:lvl6pPr>
                          <a:lvl7pPr fontAlgn="base">
                            <a:spcBef>
                              <a:spcPct val="20000"/>
                            </a:spcBef>
                            <a:spcAft>
                              <a:spcPct val="0"/>
                            </a:spcAft>
                            <a:defRPr b="1">
                              <a:solidFill>
                                <a:srgbClr val="0D0070"/>
                              </a:solidFill>
                              <a:latin typeface="Courier New" pitchFamily="49" charset="0"/>
                            </a:defRPr>
                          </a:lvl7pPr>
                          <a:lvl8pPr fontAlgn="base">
                            <a:spcBef>
                              <a:spcPct val="20000"/>
                            </a:spcBef>
                            <a:spcAft>
                              <a:spcPct val="0"/>
                            </a:spcAft>
                            <a:defRPr b="1">
                              <a:solidFill>
                                <a:srgbClr val="0D0070"/>
                              </a:solidFill>
                              <a:latin typeface="Courier New" pitchFamily="49" charset="0"/>
                            </a:defRPr>
                          </a:lvl8pPr>
                          <a:lvl9pPr fontAlgn="base">
                            <a:spcBef>
                              <a:spcPct val="20000"/>
                            </a:spcBef>
                            <a:spcAft>
                              <a:spcPct val="0"/>
                            </a:spcAft>
                            <a:defRPr b="1">
                              <a:solidFill>
                                <a:srgbClr val="0D0070"/>
                              </a:solidFill>
                              <a:latin typeface="Courier New" pitchFamily="49"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nl-BE" sz="1400" b="1" i="1" baseline="0" dirty="0" smtClean="0">
                              <a:solidFill>
                                <a:schemeClr val="accent4">
                                  <a:lumMod val="20000"/>
                                  <a:lumOff val="80000"/>
                                </a:schemeClr>
                              </a:solidFill>
                              <a:latin typeface="+mn-lt"/>
                              <a:ea typeface="+mn-ea"/>
                              <a:cs typeface="+mn-cs"/>
                            </a:rPr>
                            <a:t>tilted </a:t>
                          </a:r>
                        </a:p>
                        <a:p>
                          <a:pPr marL="0" marR="0" lvl="0" indent="0" algn="ctr" defTabSz="914400" rtl="0" eaLnBrk="1" fontAlgn="base" latinLnBrk="0" hangingPunct="1">
                            <a:lnSpc>
                              <a:spcPct val="100000"/>
                            </a:lnSpc>
                            <a:spcBef>
                              <a:spcPct val="2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nl-BE" sz="1400" b="1" i="1" baseline="0">
                                        <a:solidFill>
                                          <a:schemeClr val="accent4">
                                            <a:lumMod val="20000"/>
                                            <a:lumOff val="80000"/>
                                          </a:schemeClr>
                                        </a:solidFill>
                                        <a:latin typeface="Cambria Math"/>
                                        <a:ea typeface="+mn-ea"/>
                                        <a:cs typeface="+mn-cs"/>
                                      </a:rPr>
                                    </m:ctrlPr>
                                  </m:accPr>
                                  <m:e>
                                    <m:r>
                                      <a:rPr lang="nl-BE" sz="1400" b="1" i="1" baseline="0">
                                        <a:solidFill>
                                          <a:schemeClr val="accent4">
                                            <a:lumMod val="20000"/>
                                            <a:lumOff val="80000"/>
                                          </a:schemeClr>
                                        </a:solidFill>
                                        <a:latin typeface="Cambria Math"/>
                                        <a:ea typeface="+mn-ea"/>
                                        <a:cs typeface="+mn-cs"/>
                                      </a:rPr>
                                      <m:t>𝑩</m:t>
                                    </m:r>
                                  </m:e>
                                </m:acc>
                                <m:r>
                                  <a:rPr lang="nl-BE" sz="1400" b="1" i="1" baseline="0" smtClean="0">
                                    <a:solidFill>
                                      <a:schemeClr val="accent4">
                                        <a:lumMod val="20000"/>
                                        <a:lumOff val="80000"/>
                                      </a:schemeClr>
                                    </a:solidFill>
                                    <a:latin typeface="Cambria Math"/>
                                    <a:ea typeface="+mn-ea"/>
                                    <a:cs typeface="+mn-cs"/>
                                  </a:rPr>
                                  <m:t>↔</m:t>
                                </m:r>
                                <m:acc>
                                  <m:accPr>
                                    <m:chr m:val="⃗"/>
                                    <m:ctrlPr>
                                      <a:rPr lang="nl-BE" sz="1400" b="1" i="1" baseline="0">
                                        <a:solidFill>
                                          <a:schemeClr val="accent4">
                                            <a:lumMod val="20000"/>
                                            <a:lumOff val="80000"/>
                                          </a:schemeClr>
                                        </a:solidFill>
                                        <a:latin typeface="Cambria Math"/>
                                        <a:ea typeface="+mn-ea"/>
                                        <a:cs typeface="+mn-cs"/>
                                      </a:rPr>
                                    </m:ctrlPr>
                                  </m:accPr>
                                  <m:e>
                                    <m:r>
                                      <a:rPr lang="el-GR" sz="1400" b="1" i="1" baseline="0">
                                        <a:solidFill>
                                          <a:schemeClr val="accent4">
                                            <a:lumMod val="20000"/>
                                            <a:lumOff val="80000"/>
                                          </a:schemeClr>
                                        </a:solidFill>
                                        <a:latin typeface="Cambria Math"/>
                                        <a:ea typeface="+mn-ea"/>
                                        <a:cs typeface="+mn-cs"/>
                                      </a:rPr>
                                      <m:t>𝜴</m:t>
                                    </m:r>
                                  </m:e>
                                </m:acc>
                              </m:oMath>
                            </m:oMathPara>
                          </a14:m>
                          <a:endParaRPr lang="en-US" altLang="en-US" sz="1400" b="1" i="1" baseline="0" dirty="0" smtClean="0">
                            <a:solidFill>
                              <a:schemeClr val="accent4">
                                <a:lumMod val="20000"/>
                                <a:lumOff val="80000"/>
                              </a:schemeClr>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pPr>
                          <a:endParaRPr lang="en-US" altLang="en-US" sz="1400" b="1" i="1" baseline="0" dirty="0" smtClean="0">
                            <a:solidFill>
                              <a:schemeClr val="accent4">
                                <a:lumMod val="20000"/>
                                <a:lumOff val="80000"/>
                              </a:schemeClr>
                            </a:solidFill>
                            <a:latin typeface="+mn-lt"/>
                            <a:ea typeface="+mn-ea"/>
                            <a:cs typeface="+mn-cs"/>
                          </a:endParaRPr>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b="1">
                              <a:solidFill>
                                <a:srgbClr val="0D0070"/>
                              </a:solidFill>
                              <a:latin typeface="Courier New" pitchFamily="49" charset="0"/>
                            </a:defRPr>
                          </a:lvl1pPr>
                          <a:lvl2pPr>
                            <a:defRPr b="1">
                              <a:solidFill>
                                <a:srgbClr val="0D0070"/>
                              </a:solidFill>
                              <a:latin typeface="Courier New" pitchFamily="49" charset="0"/>
                            </a:defRPr>
                          </a:lvl2pPr>
                          <a:lvl3pPr>
                            <a:defRPr b="1">
                              <a:solidFill>
                                <a:srgbClr val="0D0070"/>
                              </a:solidFill>
                              <a:latin typeface="Courier New" pitchFamily="49" charset="0"/>
                            </a:defRPr>
                          </a:lvl3pPr>
                          <a:lvl4pPr>
                            <a:defRPr b="1">
                              <a:solidFill>
                                <a:srgbClr val="0D0070"/>
                              </a:solidFill>
                              <a:latin typeface="Courier New" pitchFamily="49" charset="0"/>
                            </a:defRPr>
                          </a:lvl4pPr>
                          <a:lvl5pPr>
                            <a:defRPr b="1">
                              <a:solidFill>
                                <a:srgbClr val="0D0070"/>
                              </a:solidFill>
                              <a:latin typeface="Courier New" pitchFamily="49" charset="0"/>
                            </a:defRPr>
                          </a:lvl5pPr>
                          <a:lvl6pPr fontAlgn="base">
                            <a:spcBef>
                              <a:spcPct val="20000"/>
                            </a:spcBef>
                            <a:spcAft>
                              <a:spcPct val="0"/>
                            </a:spcAft>
                            <a:defRPr b="1">
                              <a:solidFill>
                                <a:srgbClr val="0D0070"/>
                              </a:solidFill>
                              <a:latin typeface="Courier New" pitchFamily="49" charset="0"/>
                            </a:defRPr>
                          </a:lvl6pPr>
                          <a:lvl7pPr fontAlgn="base">
                            <a:spcBef>
                              <a:spcPct val="20000"/>
                            </a:spcBef>
                            <a:spcAft>
                              <a:spcPct val="0"/>
                            </a:spcAft>
                            <a:defRPr b="1">
                              <a:solidFill>
                                <a:srgbClr val="0D0070"/>
                              </a:solidFill>
                              <a:latin typeface="Courier New" pitchFamily="49" charset="0"/>
                            </a:defRPr>
                          </a:lvl7pPr>
                          <a:lvl8pPr fontAlgn="base">
                            <a:spcBef>
                              <a:spcPct val="20000"/>
                            </a:spcBef>
                            <a:spcAft>
                              <a:spcPct val="0"/>
                            </a:spcAft>
                            <a:defRPr b="1">
                              <a:solidFill>
                                <a:srgbClr val="0D0070"/>
                              </a:solidFill>
                              <a:latin typeface="Courier New" pitchFamily="49" charset="0"/>
                            </a:defRPr>
                          </a:lvl8pPr>
                          <a:lvl9pPr fontAlgn="base">
                            <a:spcBef>
                              <a:spcPct val="20000"/>
                            </a:spcBef>
                            <a:spcAft>
                              <a:spcPct val="0"/>
                            </a:spcAft>
                            <a:defRPr b="1">
                              <a:solidFill>
                                <a:srgbClr val="0D0070"/>
                              </a:solidFill>
                              <a:latin typeface="Courier New" pitchFamily="49"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nl-BE" altLang="en-US" sz="1400" b="0" baseline="0" dirty="0" err="1" smtClean="0">
                              <a:solidFill>
                                <a:schemeClr val="accent4">
                                  <a:lumMod val="20000"/>
                                  <a:lumOff val="80000"/>
                                </a:schemeClr>
                              </a:solidFill>
                              <a:latin typeface="+mn-lt"/>
                              <a:ea typeface="+mn-ea"/>
                              <a:cs typeface="+mn-cs"/>
                            </a:rPr>
                            <a:t>conjugate</a:t>
                          </a:r>
                          <a:r>
                            <a:rPr lang="nl-BE" altLang="en-US" sz="1400" b="0" baseline="0" dirty="0" smtClean="0">
                              <a:solidFill>
                                <a:schemeClr val="accent4">
                                  <a:lumMod val="20000"/>
                                  <a:lumOff val="80000"/>
                                </a:schemeClr>
                              </a:solidFill>
                              <a:latin typeface="+mn-lt"/>
                              <a:ea typeface="+mn-ea"/>
                              <a:cs typeface="+mn-cs"/>
                            </a:rPr>
                            <a:t> spots </a:t>
                          </a:r>
                          <a:r>
                            <a:rPr lang="nl-BE" altLang="en-US" sz="1400" b="0" baseline="0" dirty="0" err="1" smtClean="0">
                              <a:solidFill>
                                <a:schemeClr val="accent4">
                                  <a:lumMod val="20000"/>
                                  <a:lumOff val="80000"/>
                                </a:schemeClr>
                              </a:solidFill>
                              <a:latin typeface="+mn-lt"/>
                              <a:ea typeface="+mn-ea"/>
                              <a:cs typeface="+mn-cs"/>
                            </a:rPr>
                            <a:t>only</a:t>
                          </a:r>
                          <a:r>
                            <a:rPr lang="nl-BE" altLang="en-US" sz="1400" b="0" baseline="0" dirty="0" smtClean="0">
                              <a:solidFill>
                                <a:schemeClr val="accent4">
                                  <a:lumMod val="20000"/>
                                  <a:lumOff val="80000"/>
                                </a:schemeClr>
                              </a:solidFill>
                              <a:latin typeface="+mn-lt"/>
                              <a:ea typeface="+mn-ea"/>
                              <a:cs typeface="+mn-cs"/>
                            </a:rPr>
                            <a:t> </a:t>
                          </a:r>
                          <a:r>
                            <a:rPr lang="nl-BE" altLang="en-US" sz="1400" b="0" baseline="0" dirty="0" err="1" smtClean="0">
                              <a:solidFill>
                                <a:schemeClr val="accent4">
                                  <a:lumMod val="20000"/>
                                  <a:lumOff val="80000"/>
                                </a:schemeClr>
                              </a:solidFill>
                              <a:latin typeface="+mn-lt"/>
                              <a:ea typeface="+mn-ea"/>
                              <a:cs typeface="+mn-cs"/>
                            </a:rPr>
                            <a:t>when</a:t>
                          </a:r>
                          <a:r>
                            <a:rPr lang="nl-BE" altLang="en-US" sz="1400" b="0" baseline="0" dirty="0" smtClean="0">
                              <a:solidFill>
                                <a:schemeClr val="accent4">
                                  <a:lumMod val="20000"/>
                                  <a:lumOff val="80000"/>
                                </a:schemeClr>
                              </a:solidFill>
                              <a:latin typeface="+mn-lt"/>
                              <a:ea typeface="+mn-ea"/>
                              <a:cs typeface="+mn-cs"/>
                            </a:rPr>
                            <a:t> </a:t>
                          </a:r>
                          <a:r>
                            <a:rPr lang="nl-BE" altLang="en-US" sz="1400" b="0" baseline="0" dirty="0" err="1" smtClean="0">
                              <a:solidFill>
                                <a:schemeClr val="accent4">
                                  <a:lumMod val="20000"/>
                                  <a:lumOff val="80000"/>
                                </a:schemeClr>
                              </a:solidFill>
                              <a:latin typeface="+mn-lt"/>
                              <a:ea typeface="+mn-ea"/>
                              <a:cs typeface="+mn-cs"/>
                            </a:rPr>
                            <a:t>moon</a:t>
                          </a:r>
                          <a:r>
                            <a:rPr lang="nl-BE" altLang="en-US" sz="1400" b="0" baseline="0" dirty="0" smtClean="0">
                              <a:solidFill>
                                <a:schemeClr val="accent4">
                                  <a:lumMod val="20000"/>
                                  <a:lumOff val="80000"/>
                                </a:schemeClr>
                              </a:solidFill>
                              <a:latin typeface="+mn-lt"/>
                              <a:ea typeface="+mn-ea"/>
                              <a:cs typeface="+mn-cs"/>
                            </a:rPr>
                            <a:t> is on </a:t>
                          </a:r>
                          <a:r>
                            <a:rPr lang="nl-BE" altLang="en-US" sz="1400" b="0" baseline="0" dirty="0" err="1" smtClean="0">
                              <a:solidFill>
                                <a:schemeClr val="accent4">
                                  <a:lumMod val="20000"/>
                                  <a:lumOff val="80000"/>
                                </a:schemeClr>
                              </a:solidFill>
                              <a:latin typeface="+mn-lt"/>
                              <a:ea typeface="+mn-ea"/>
                              <a:cs typeface="+mn-cs"/>
                            </a:rPr>
                            <a:t>closed</a:t>
                          </a:r>
                          <a:r>
                            <a:rPr lang="nl-BE" altLang="en-US" sz="1400" b="0" baseline="0" dirty="0" smtClean="0">
                              <a:solidFill>
                                <a:schemeClr val="accent4">
                                  <a:lumMod val="20000"/>
                                  <a:lumOff val="80000"/>
                                </a:schemeClr>
                              </a:solidFill>
                              <a:latin typeface="+mn-lt"/>
                              <a:ea typeface="+mn-ea"/>
                              <a:cs typeface="+mn-cs"/>
                            </a:rPr>
                            <a:t> field </a:t>
                          </a:r>
                          <a:r>
                            <a:rPr lang="nl-BE" altLang="en-US" sz="1400" b="0" baseline="0" dirty="0" err="1" smtClean="0">
                              <a:solidFill>
                                <a:schemeClr val="accent4">
                                  <a:lumMod val="20000"/>
                                  <a:lumOff val="80000"/>
                                </a:schemeClr>
                              </a:solidFill>
                              <a:latin typeface="+mn-lt"/>
                              <a:ea typeface="+mn-ea"/>
                              <a:cs typeface="+mn-cs"/>
                            </a:rPr>
                            <a:t>lines</a:t>
                          </a:r>
                          <a:endParaRPr lang="en-US" altLang="en-US" sz="1400" b="0" baseline="0" dirty="0" smtClean="0">
                            <a:solidFill>
                              <a:schemeClr val="accent4">
                                <a:lumMod val="20000"/>
                                <a:lumOff val="80000"/>
                              </a:schemeClr>
                            </a:solidFill>
                            <a:latin typeface="+mn-lt"/>
                            <a:ea typeface="+mn-ea"/>
                            <a:cs typeface="+mn-cs"/>
                          </a:endParaRPr>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b="1">
                              <a:solidFill>
                                <a:srgbClr val="0D0070"/>
                              </a:solidFill>
                              <a:latin typeface="Courier New" pitchFamily="49" charset="0"/>
                            </a:defRPr>
                          </a:lvl1pPr>
                          <a:lvl2pPr>
                            <a:defRPr b="1">
                              <a:solidFill>
                                <a:srgbClr val="0D0070"/>
                              </a:solidFill>
                              <a:latin typeface="Courier New" pitchFamily="49" charset="0"/>
                            </a:defRPr>
                          </a:lvl2pPr>
                          <a:lvl3pPr>
                            <a:defRPr b="1">
                              <a:solidFill>
                                <a:srgbClr val="0D0070"/>
                              </a:solidFill>
                              <a:latin typeface="Courier New" pitchFamily="49" charset="0"/>
                            </a:defRPr>
                          </a:lvl3pPr>
                          <a:lvl4pPr>
                            <a:defRPr b="1">
                              <a:solidFill>
                                <a:srgbClr val="0D0070"/>
                              </a:solidFill>
                              <a:latin typeface="Courier New" pitchFamily="49" charset="0"/>
                            </a:defRPr>
                          </a:lvl4pPr>
                          <a:lvl5pPr>
                            <a:defRPr b="1">
                              <a:solidFill>
                                <a:srgbClr val="0D0070"/>
                              </a:solidFill>
                              <a:latin typeface="Courier New" pitchFamily="49" charset="0"/>
                            </a:defRPr>
                          </a:lvl5pPr>
                          <a:lvl6pPr fontAlgn="base">
                            <a:spcBef>
                              <a:spcPct val="20000"/>
                            </a:spcBef>
                            <a:spcAft>
                              <a:spcPct val="0"/>
                            </a:spcAft>
                            <a:defRPr b="1">
                              <a:solidFill>
                                <a:srgbClr val="0D0070"/>
                              </a:solidFill>
                              <a:latin typeface="Courier New" pitchFamily="49" charset="0"/>
                            </a:defRPr>
                          </a:lvl6pPr>
                          <a:lvl7pPr fontAlgn="base">
                            <a:spcBef>
                              <a:spcPct val="20000"/>
                            </a:spcBef>
                            <a:spcAft>
                              <a:spcPct val="0"/>
                            </a:spcAft>
                            <a:defRPr b="1">
                              <a:solidFill>
                                <a:srgbClr val="0D0070"/>
                              </a:solidFill>
                              <a:latin typeface="Courier New" pitchFamily="49" charset="0"/>
                            </a:defRPr>
                          </a:lvl7pPr>
                          <a:lvl8pPr fontAlgn="base">
                            <a:spcBef>
                              <a:spcPct val="20000"/>
                            </a:spcBef>
                            <a:spcAft>
                              <a:spcPct val="0"/>
                            </a:spcAft>
                            <a:defRPr b="1">
                              <a:solidFill>
                                <a:srgbClr val="0D0070"/>
                              </a:solidFill>
                              <a:latin typeface="Courier New" pitchFamily="49" charset="0"/>
                            </a:defRPr>
                          </a:lvl8pPr>
                          <a:lvl9pPr fontAlgn="base">
                            <a:spcBef>
                              <a:spcPct val="20000"/>
                            </a:spcBef>
                            <a:spcAft>
                              <a:spcPct val="0"/>
                            </a:spcAft>
                            <a:defRPr b="1">
                              <a:solidFill>
                                <a:srgbClr val="0D0070"/>
                              </a:solidFill>
                              <a:latin typeface="Courier New" pitchFamily="49"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nl-BE" altLang="en-US" sz="1400" b="0" baseline="0" dirty="0" err="1" smtClean="0">
                              <a:solidFill>
                                <a:schemeClr val="accent4">
                                  <a:lumMod val="20000"/>
                                  <a:lumOff val="80000"/>
                                </a:schemeClr>
                              </a:solidFill>
                              <a:latin typeface="+mn-lt"/>
                              <a:ea typeface="+mn-ea"/>
                              <a:cs typeface="+mn-cs"/>
                            </a:rPr>
                            <a:t>variable</a:t>
                          </a:r>
                          <a:endParaRPr lang="en-US" altLang="en-US" sz="1400" b="0" baseline="0" dirty="0" smtClean="0">
                            <a:solidFill>
                              <a:schemeClr val="accent4">
                                <a:lumMod val="20000"/>
                                <a:lumOff val="80000"/>
                              </a:schemeClr>
                            </a:solidFill>
                            <a:latin typeface="+mn-lt"/>
                            <a:ea typeface="+mn-ea"/>
                            <a:cs typeface="+mn-cs"/>
                          </a:endParaRPr>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b="1">
                              <a:solidFill>
                                <a:srgbClr val="0D0070"/>
                              </a:solidFill>
                              <a:latin typeface="Courier New" pitchFamily="49" charset="0"/>
                            </a:defRPr>
                          </a:lvl1pPr>
                          <a:lvl2pPr>
                            <a:defRPr b="1">
                              <a:solidFill>
                                <a:srgbClr val="0D0070"/>
                              </a:solidFill>
                              <a:latin typeface="Courier New" pitchFamily="49" charset="0"/>
                            </a:defRPr>
                          </a:lvl2pPr>
                          <a:lvl3pPr>
                            <a:defRPr b="1">
                              <a:solidFill>
                                <a:srgbClr val="0D0070"/>
                              </a:solidFill>
                              <a:latin typeface="Courier New" pitchFamily="49" charset="0"/>
                            </a:defRPr>
                          </a:lvl3pPr>
                          <a:lvl4pPr>
                            <a:defRPr b="1">
                              <a:solidFill>
                                <a:srgbClr val="0D0070"/>
                              </a:solidFill>
                              <a:latin typeface="Courier New" pitchFamily="49" charset="0"/>
                            </a:defRPr>
                          </a:lvl4pPr>
                          <a:lvl5pPr>
                            <a:defRPr b="1">
                              <a:solidFill>
                                <a:srgbClr val="0D0070"/>
                              </a:solidFill>
                              <a:latin typeface="Courier New" pitchFamily="49" charset="0"/>
                            </a:defRPr>
                          </a:lvl5pPr>
                          <a:lvl6pPr fontAlgn="base">
                            <a:spcBef>
                              <a:spcPct val="20000"/>
                            </a:spcBef>
                            <a:spcAft>
                              <a:spcPct val="0"/>
                            </a:spcAft>
                            <a:defRPr b="1">
                              <a:solidFill>
                                <a:srgbClr val="0D0070"/>
                              </a:solidFill>
                              <a:latin typeface="Courier New" pitchFamily="49" charset="0"/>
                            </a:defRPr>
                          </a:lvl6pPr>
                          <a:lvl7pPr fontAlgn="base">
                            <a:spcBef>
                              <a:spcPct val="20000"/>
                            </a:spcBef>
                            <a:spcAft>
                              <a:spcPct val="0"/>
                            </a:spcAft>
                            <a:defRPr b="1">
                              <a:solidFill>
                                <a:srgbClr val="0D0070"/>
                              </a:solidFill>
                              <a:latin typeface="Courier New" pitchFamily="49" charset="0"/>
                            </a:defRPr>
                          </a:lvl7pPr>
                          <a:lvl8pPr fontAlgn="base">
                            <a:spcBef>
                              <a:spcPct val="20000"/>
                            </a:spcBef>
                            <a:spcAft>
                              <a:spcPct val="0"/>
                            </a:spcAft>
                            <a:defRPr b="1">
                              <a:solidFill>
                                <a:srgbClr val="0D0070"/>
                              </a:solidFill>
                              <a:latin typeface="Courier New" pitchFamily="49" charset="0"/>
                            </a:defRPr>
                          </a:lvl8pPr>
                          <a:lvl9pPr fontAlgn="base">
                            <a:spcBef>
                              <a:spcPct val="20000"/>
                            </a:spcBef>
                            <a:spcAft>
                              <a:spcPct val="0"/>
                            </a:spcAft>
                            <a:defRPr b="1">
                              <a:solidFill>
                                <a:srgbClr val="0D0070"/>
                              </a:solidFill>
                              <a:latin typeface="Courier New" pitchFamily="49"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nl-BE" altLang="en-US" sz="1400" b="0" baseline="0" dirty="0" err="1" smtClean="0">
                              <a:solidFill>
                                <a:schemeClr val="accent4">
                                  <a:lumMod val="20000"/>
                                  <a:lumOff val="80000"/>
                                </a:schemeClr>
                              </a:solidFill>
                              <a:latin typeface="+mn-lt"/>
                              <a:ea typeface="+mn-ea"/>
                              <a:cs typeface="+mn-cs"/>
                            </a:rPr>
                            <a:t>variable</a:t>
                          </a:r>
                          <a:endParaRPr lang="en-US" altLang="en-US" sz="1400" b="0" baseline="0" dirty="0" smtClean="0">
                            <a:solidFill>
                              <a:schemeClr val="accent4">
                                <a:lumMod val="20000"/>
                                <a:lumOff val="80000"/>
                              </a:schemeClr>
                            </a:solidFill>
                            <a:latin typeface="+mn-lt"/>
                            <a:ea typeface="+mn-ea"/>
                            <a:cs typeface="+mn-cs"/>
                          </a:endParaRPr>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mc:Choice>
        <mc:Fallback>
          <p:graphicFrame>
            <p:nvGraphicFramePr>
              <p:cNvPr id="225452" name="Group 172"/>
              <p:cNvGraphicFramePr>
                <a:graphicFrameLocks noGrp="1"/>
              </p:cNvGraphicFramePr>
              <p:nvPr>
                <p:ph sz="half" idx="1"/>
                <p:extLst>
                  <p:ext uri="{D42A27DB-BD31-4B8C-83A1-F6EECF244321}">
                    <p14:modId xmlns:p14="http://schemas.microsoft.com/office/powerpoint/2010/main" val="141048464"/>
                  </p:ext>
                </p:extLst>
              </p:nvPr>
            </p:nvGraphicFramePr>
            <p:xfrm>
              <a:off x="4520952" y="1412776"/>
              <a:ext cx="5040560" cy="4506612"/>
            </p:xfrm>
            <a:graphic>
              <a:graphicData uri="http://schemas.openxmlformats.org/drawingml/2006/table">
                <a:tbl>
                  <a:tblPr/>
                  <a:tblGrid>
                    <a:gridCol w="1080120"/>
                    <a:gridCol w="1368152"/>
                    <a:gridCol w="1332148"/>
                    <a:gridCol w="1260140"/>
                  </a:tblGrid>
                  <a:tr h="612068">
                    <a:tc>
                      <a:txBody>
                        <a:bodyPr/>
                        <a:lstStyle>
                          <a:lvl1pPr>
                            <a:defRPr b="1">
                              <a:solidFill>
                                <a:srgbClr val="0D0070"/>
                              </a:solidFill>
                              <a:latin typeface="Courier New" pitchFamily="49" charset="0"/>
                            </a:defRPr>
                          </a:lvl1pPr>
                          <a:lvl2pPr>
                            <a:defRPr b="1">
                              <a:solidFill>
                                <a:srgbClr val="0D0070"/>
                              </a:solidFill>
                              <a:latin typeface="Courier New" pitchFamily="49" charset="0"/>
                            </a:defRPr>
                          </a:lvl2pPr>
                          <a:lvl3pPr>
                            <a:defRPr b="1">
                              <a:solidFill>
                                <a:srgbClr val="0D0070"/>
                              </a:solidFill>
                              <a:latin typeface="Courier New" pitchFamily="49" charset="0"/>
                            </a:defRPr>
                          </a:lvl3pPr>
                          <a:lvl4pPr>
                            <a:defRPr b="1">
                              <a:solidFill>
                                <a:srgbClr val="0D0070"/>
                              </a:solidFill>
                              <a:latin typeface="Courier New" pitchFamily="49" charset="0"/>
                            </a:defRPr>
                          </a:lvl4pPr>
                          <a:lvl5pPr>
                            <a:defRPr b="1">
                              <a:solidFill>
                                <a:srgbClr val="0D0070"/>
                              </a:solidFill>
                              <a:latin typeface="Courier New" pitchFamily="49" charset="0"/>
                            </a:defRPr>
                          </a:lvl5pPr>
                          <a:lvl6pPr fontAlgn="base">
                            <a:spcBef>
                              <a:spcPct val="20000"/>
                            </a:spcBef>
                            <a:spcAft>
                              <a:spcPct val="0"/>
                            </a:spcAft>
                            <a:defRPr b="1">
                              <a:solidFill>
                                <a:srgbClr val="0D0070"/>
                              </a:solidFill>
                              <a:latin typeface="Courier New" pitchFamily="49" charset="0"/>
                            </a:defRPr>
                          </a:lvl6pPr>
                          <a:lvl7pPr fontAlgn="base">
                            <a:spcBef>
                              <a:spcPct val="20000"/>
                            </a:spcBef>
                            <a:spcAft>
                              <a:spcPct val="0"/>
                            </a:spcAft>
                            <a:defRPr b="1">
                              <a:solidFill>
                                <a:srgbClr val="0D0070"/>
                              </a:solidFill>
                              <a:latin typeface="Courier New" pitchFamily="49" charset="0"/>
                            </a:defRPr>
                          </a:lvl7pPr>
                          <a:lvl8pPr fontAlgn="base">
                            <a:spcBef>
                              <a:spcPct val="20000"/>
                            </a:spcBef>
                            <a:spcAft>
                              <a:spcPct val="0"/>
                            </a:spcAft>
                            <a:defRPr b="1">
                              <a:solidFill>
                                <a:srgbClr val="0D0070"/>
                              </a:solidFill>
                              <a:latin typeface="Courier New" pitchFamily="49" charset="0"/>
                            </a:defRPr>
                          </a:lvl8pPr>
                          <a:lvl9pPr fontAlgn="base">
                            <a:spcBef>
                              <a:spcPct val="20000"/>
                            </a:spcBef>
                            <a:spcAft>
                              <a:spcPct val="0"/>
                            </a:spcAft>
                            <a:defRPr b="1">
                              <a:solidFill>
                                <a:srgbClr val="0D0070"/>
                              </a:solidFill>
                              <a:latin typeface="Courier New" pitchFamily="49"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en-US" altLang="en-US" sz="1400" b="0" baseline="0" dirty="0" smtClean="0">
                            <a:solidFill>
                              <a:schemeClr val="accent4">
                                <a:lumMod val="20000"/>
                                <a:lumOff val="80000"/>
                              </a:schemeClr>
                            </a:solidFill>
                            <a:latin typeface="+mn-lt"/>
                            <a:ea typeface="+mn-ea"/>
                            <a:cs typeface="+mn-cs"/>
                          </a:endParaRPr>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b="1">
                              <a:solidFill>
                                <a:srgbClr val="0D0070"/>
                              </a:solidFill>
                              <a:latin typeface="Courier New" pitchFamily="49" charset="0"/>
                            </a:defRPr>
                          </a:lvl1pPr>
                          <a:lvl2pPr>
                            <a:defRPr b="1">
                              <a:solidFill>
                                <a:srgbClr val="0D0070"/>
                              </a:solidFill>
                              <a:latin typeface="Courier New" pitchFamily="49" charset="0"/>
                            </a:defRPr>
                          </a:lvl2pPr>
                          <a:lvl3pPr>
                            <a:defRPr b="1">
                              <a:solidFill>
                                <a:srgbClr val="0D0070"/>
                              </a:solidFill>
                              <a:latin typeface="Courier New" pitchFamily="49" charset="0"/>
                            </a:defRPr>
                          </a:lvl3pPr>
                          <a:lvl4pPr>
                            <a:defRPr b="1">
                              <a:solidFill>
                                <a:srgbClr val="0D0070"/>
                              </a:solidFill>
                              <a:latin typeface="Courier New" pitchFamily="49" charset="0"/>
                            </a:defRPr>
                          </a:lvl4pPr>
                          <a:lvl5pPr>
                            <a:defRPr b="1">
                              <a:solidFill>
                                <a:srgbClr val="0D0070"/>
                              </a:solidFill>
                              <a:latin typeface="Courier New" pitchFamily="49" charset="0"/>
                            </a:defRPr>
                          </a:lvl5pPr>
                          <a:lvl6pPr fontAlgn="base">
                            <a:spcBef>
                              <a:spcPct val="20000"/>
                            </a:spcBef>
                            <a:spcAft>
                              <a:spcPct val="0"/>
                            </a:spcAft>
                            <a:defRPr b="1">
                              <a:solidFill>
                                <a:srgbClr val="0D0070"/>
                              </a:solidFill>
                              <a:latin typeface="Courier New" pitchFamily="49" charset="0"/>
                            </a:defRPr>
                          </a:lvl6pPr>
                          <a:lvl7pPr fontAlgn="base">
                            <a:spcBef>
                              <a:spcPct val="20000"/>
                            </a:spcBef>
                            <a:spcAft>
                              <a:spcPct val="0"/>
                            </a:spcAft>
                            <a:defRPr b="1">
                              <a:solidFill>
                                <a:srgbClr val="0D0070"/>
                              </a:solidFill>
                              <a:latin typeface="Courier New" pitchFamily="49" charset="0"/>
                            </a:defRPr>
                          </a:lvl7pPr>
                          <a:lvl8pPr fontAlgn="base">
                            <a:spcBef>
                              <a:spcPct val="20000"/>
                            </a:spcBef>
                            <a:spcAft>
                              <a:spcPct val="0"/>
                            </a:spcAft>
                            <a:defRPr b="1">
                              <a:solidFill>
                                <a:srgbClr val="0D0070"/>
                              </a:solidFill>
                              <a:latin typeface="Courier New" pitchFamily="49" charset="0"/>
                            </a:defRPr>
                          </a:lvl8pPr>
                          <a:lvl9pPr fontAlgn="base">
                            <a:spcBef>
                              <a:spcPct val="20000"/>
                            </a:spcBef>
                            <a:spcAft>
                              <a:spcPct val="0"/>
                            </a:spcAft>
                            <a:defRPr b="1">
                              <a:solidFill>
                                <a:srgbClr val="0D0070"/>
                              </a:solidFill>
                              <a:latin typeface="Courier New" pitchFamily="49"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nl-BE" altLang="en-US" sz="1400" b="1" i="1" baseline="0" dirty="0" smtClean="0">
                              <a:solidFill>
                                <a:schemeClr val="accent4">
                                  <a:lumMod val="20000"/>
                                  <a:lumOff val="80000"/>
                                </a:schemeClr>
                              </a:solidFill>
                              <a:latin typeface="+mn-lt"/>
                              <a:ea typeface="+mn-ea"/>
                              <a:cs typeface="+mn-cs"/>
                            </a:rPr>
                            <a:t>Moon as </a:t>
                          </a:r>
                          <a:r>
                            <a:rPr lang="nl-BE" altLang="en-US" sz="1400" b="1" i="1" baseline="0" dirty="0" err="1" smtClean="0">
                              <a:solidFill>
                                <a:schemeClr val="accent4">
                                  <a:lumMod val="20000"/>
                                  <a:lumOff val="80000"/>
                                </a:schemeClr>
                              </a:solidFill>
                              <a:latin typeface="+mn-lt"/>
                              <a:ea typeface="+mn-ea"/>
                              <a:cs typeface="+mn-cs"/>
                            </a:rPr>
                            <a:t>inner</a:t>
                          </a:r>
                          <a:r>
                            <a:rPr lang="nl-BE" altLang="en-US" sz="1400" b="1" i="1" baseline="0" dirty="0" smtClean="0">
                              <a:solidFill>
                                <a:schemeClr val="accent4">
                                  <a:lumMod val="20000"/>
                                  <a:lumOff val="80000"/>
                                </a:schemeClr>
                              </a:solidFill>
                              <a:latin typeface="+mn-lt"/>
                              <a:ea typeface="+mn-ea"/>
                              <a:cs typeface="+mn-cs"/>
                            </a:rPr>
                            <a:t> source </a:t>
                          </a:r>
                          <a:endParaRPr lang="en-US" altLang="en-US" sz="1400" b="1" i="1" baseline="0" dirty="0" smtClean="0">
                            <a:solidFill>
                              <a:schemeClr val="accent4">
                                <a:lumMod val="20000"/>
                                <a:lumOff val="80000"/>
                              </a:schemeClr>
                            </a:solidFill>
                            <a:latin typeface="+mn-lt"/>
                            <a:ea typeface="+mn-ea"/>
                            <a:cs typeface="+mn-cs"/>
                          </a:endParaRPr>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b="1">
                              <a:solidFill>
                                <a:srgbClr val="0D0070"/>
                              </a:solidFill>
                              <a:latin typeface="Courier New" pitchFamily="49" charset="0"/>
                            </a:defRPr>
                          </a:lvl1pPr>
                          <a:lvl2pPr>
                            <a:defRPr b="1">
                              <a:solidFill>
                                <a:srgbClr val="0D0070"/>
                              </a:solidFill>
                              <a:latin typeface="Courier New" pitchFamily="49" charset="0"/>
                            </a:defRPr>
                          </a:lvl2pPr>
                          <a:lvl3pPr>
                            <a:defRPr b="1">
                              <a:solidFill>
                                <a:srgbClr val="0D0070"/>
                              </a:solidFill>
                              <a:latin typeface="Courier New" pitchFamily="49" charset="0"/>
                            </a:defRPr>
                          </a:lvl3pPr>
                          <a:lvl4pPr>
                            <a:defRPr b="1">
                              <a:solidFill>
                                <a:srgbClr val="0D0070"/>
                              </a:solidFill>
                              <a:latin typeface="Courier New" pitchFamily="49" charset="0"/>
                            </a:defRPr>
                          </a:lvl4pPr>
                          <a:lvl5pPr>
                            <a:defRPr b="1">
                              <a:solidFill>
                                <a:srgbClr val="0D0070"/>
                              </a:solidFill>
                              <a:latin typeface="Courier New" pitchFamily="49" charset="0"/>
                            </a:defRPr>
                          </a:lvl5pPr>
                          <a:lvl6pPr fontAlgn="base">
                            <a:spcBef>
                              <a:spcPct val="20000"/>
                            </a:spcBef>
                            <a:spcAft>
                              <a:spcPct val="0"/>
                            </a:spcAft>
                            <a:defRPr b="1">
                              <a:solidFill>
                                <a:srgbClr val="0D0070"/>
                              </a:solidFill>
                              <a:latin typeface="Courier New" pitchFamily="49" charset="0"/>
                            </a:defRPr>
                          </a:lvl6pPr>
                          <a:lvl7pPr fontAlgn="base">
                            <a:spcBef>
                              <a:spcPct val="20000"/>
                            </a:spcBef>
                            <a:spcAft>
                              <a:spcPct val="0"/>
                            </a:spcAft>
                            <a:defRPr b="1">
                              <a:solidFill>
                                <a:srgbClr val="0D0070"/>
                              </a:solidFill>
                              <a:latin typeface="Courier New" pitchFamily="49" charset="0"/>
                            </a:defRPr>
                          </a:lvl7pPr>
                          <a:lvl8pPr fontAlgn="base">
                            <a:spcBef>
                              <a:spcPct val="20000"/>
                            </a:spcBef>
                            <a:spcAft>
                              <a:spcPct val="0"/>
                            </a:spcAft>
                            <a:defRPr b="1">
                              <a:solidFill>
                                <a:srgbClr val="0D0070"/>
                              </a:solidFill>
                              <a:latin typeface="Courier New" pitchFamily="49" charset="0"/>
                            </a:defRPr>
                          </a:lvl8pPr>
                          <a:lvl9pPr fontAlgn="base">
                            <a:spcBef>
                              <a:spcPct val="20000"/>
                            </a:spcBef>
                            <a:spcAft>
                              <a:spcPct val="0"/>
                            </a:spcAft>
                            <a:defRPr b="1">
                              <a:solidFill>
                                <a:srgbClr val="0D0070"/>
                              </a:solidFill>
                              <a:latin typeface="Courier New" pitchFamily="49"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nl-BE" altLang="en-US" sz="1400" b="1" i="1" baseline="0" dirty="0" err="1" smtClean="0">
                              <a:solidFill>
                                <a:schemeClr val="accent4">
                                  <a:lumMod val="20000"/>
                                  <a:lumOff val="80000"/>
                                </a:schemeClr>
                              </a:solidFill>
                              <a:latin typeface="+mn-lt"/>
                              <a:ea typeface="+mn-ea"/>
                              <a:cs typeface="+mn-cs"/>
                            </a:rPr>
                            <a:t>Corotation</a:t>
                          </a:r>
                          <a:r>
                            <a:rPr lang="nl-BE" altLang="en-US" sz="1400" b="1" i="1" baseline="0" dirty="0" smtClean="0">
                              <a:solidFill>
                                <a:schemeClr val="accent4">
                                  <a:lumMod val="20000"/>
                                  <a:lumOff val="80000"/>
                                </a:schemeClr>
                              </a:solidFill>
                              <a:latin typeface="+mn-lt"/>
                              <a:ea typeface="+mn-ea"/>
                              <a:cs typeface="+mn-cs"/>
                            </a:rPr>
                            <a:t> </a:t>
                          </a:r>
                          <a:r>
                            <a:rPr lang="nl-BE" altLang="en-US" sz="1400" b="1" i="1" baseline="0" dirty="0" err="1" smtClean="0">
                              <a:solidFill>
                                <a:schemeClr val="accent4">
                                  <a:lumMod val="20000"/>
                                  <a:lumOff val="80000"/>
                                </a:schemeClr>
                              </a:solidFill>
                              <a:latin typeface="+mn-lt"/>
                              <a:ea typeface="+mn-ea"/>
                              <a:cs typeface="+mn-cs"/>
                            </a:rPr>
                            <a:t>boundary</a:t>
                          </a:r>
                          <a:endParaRPr lang="en-US" altLang="en-US" sz="1400" b="1" i="1" baseline="0" dirty="0" smtClean="0">
                            <a:solidFill>
                              <a:schemeClr val="accent4">
                                <a:lumMod val="20000"/>
                                <a:lumOff val="80000"/>
                              </a:schemeClr>
                            </a:solidFill>
                            <a:latin typeface="+mn-lt"/>
                            <a:ea typeface="+mn-ea"/>
                            <a:cs typeface="+mn-cs"/>
                          </a:endParaRPr>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b="1">
                              <a:solidFill>
                                <a:srgbClr val="0D0070"/>
                              </a:solidFill>
                              <a:latin typeface="Courier New" pitchFamily="49" charset="0"/>
                            </a:defRPr>
                          </a:lvl1pPr>
                          <a:lvl2pPr>
                            <a:defRPr b="1">
                              <a:solidFill>
                                <a:srgbClr val="0D0070"/>
                              </a:solidFill>
                              <a:latin typeface="Courier New" pitchFamily="49" charset="0"/>
                            </a:defRPr>
                          </a:lvl2pPr>
                          <a:lvl3pPr>
                            <a:defRPr b="1">
                              <a:solidFill>
                                <a:srgbClr val="0D0070"/>
                              </a:solidFill>
                              <a:latin typeface="Courier New" pitchFamily="49" charset="0"/>
                            </a:defRPr>
                          </a:lvl3pPr>
                          <a:lvl4pPr>
                            <a:defRPr b="1">
                              <a:solidFill>
                                <a:srgbClr val="0D0070"/>
                              </a:solidFill>
                              <a:latin typeface="Courier New" pitchFamily="49" charset="0"/>
                            </a:defRPr>
                          </a:lvl4pPr>
                          <a:lvl5pPr>
                            <a:defRPr b="1">
                              <a:solidFill>
                                <a:srgbClr val="0D0070"/>
                              </a:solidFill>
                              <a:latin typeface="Courier New" pitchFamily="49" charset="0"/>
                            </a:defRPr>
                          </a:lvl5pPr>
                          <a:lvl6pPr fontAlgn="base">
                            <a:spcBef>
                              <a:spcPct val="20000"/>
                            </a:spcBef>
                            <a:spcAft>
                              <a:spcPct val="0"/>
                            </a:spcAft>
                            <a:defRPr b="1">
                              <a:solidFill>
                                <a:srgbClr val="0D0070"/>
                              </a:solidFill>
                              <a:latin typeface="Courier New" pitchFamily="49" charset="0"/>
                            </a:defRPr>
                          </a:lvl6pPr>
                          <a:lvl7pPr fontAlgn="base">
                            <a:spcBef>
                              <a:spcPct val="20000"/>
                            </a:spcBef>
                            <a:spcAft>
                              <a:spcPct val="0"/>
                            </a:spcAft>
                            <a:defRPr b="1">
                              <a:solidFill>
                                <a:srgbClr val="0D0070"/>
                              </a:solidFill>
                              <a:latin typeface="Courier New" pitchFamily="49" charset="0"/>
                            </a:defRPr>
                          </a:lvl7pPr>
                          <a:lvl8pPr fontAlgn="base">
                            <a:spcBef>
                              <a:spcPct val="20000"/>
                            </a:spcBef>
                            <a:spcAft>
                              <a:spcPct val="0"/>
                            </a:spcAft>
                            <a:defRPr b="1">
                              <a:solidFill>
                                <a:srgbClr val="0D0070"/>
                              </a:solidFill>
                              <a:latin typeface="Courier New" pitchFamily="49" charset="0"/>
                            </a:defRPr>
                          </a:lvl8pPr>
                          <a:lvl9pPr fontAlgn="base">
                            <a:spcBef>
                              <a:spcPct val="20000"/>
                            </a:spcBef>
                            <a:spcAft>
                              <a:spcPct val="0"/>
                            </a:spcAft>
                            <a:defRPr b="1">
                              <a:solidFill>
                                <a:srgbClr val="0D0070"/>
                              </a:solidFill>
                              <a:latin typeface="Courier New" pitchFamily="49"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nl-BE" altLang="en-US" sz="1400" b="1" i="1" baseline="0" dirty="0" err="1" smtClean="0">
                              <a:solidFill>
                                <a:schemeClr val="accent4">
                                  <a:lumMod val="20000"/>
                                  <a:lumOff val="80000"/>
                                </a:schemeClr>
                              </a:solidFill>
                              <a:latin typeface="+mn-lt"/>
                              <a:ea typeface="+mn-ea"/>
                              <a:cs typeface="+mn-cs"/>
                            </a:rPr>
                            <a:t>Higher</a:t>
                          </a:r>
                          <a:r>
                            <a:rPr lang="nl-BE" altLang="en-US" sz="1400" b="1" i="1" baseline="0" dirty="0" smtClean="0">
                              <a:solidFill>
                                <a:schemeClr val="accent4">
                                  <a:lumMod val="20000"/>
                                  <a:lumOff val="80000"/>
                                </a:schemeClr>
                              </a:solidFill>
                              <a:latin typeface="+mn-lt"/>
                              <a:ea typeface="+mn-ea"/>
                              <a:cs typeface="+mn-cs"/>
                            </a:rPr>
                            <a:t> latitude</a:t>
                          </a:r>
                          <a:endParaRPr lang="en-US" altLang="en-US" sz="1400" b="1" i="1" baseline="0" dirty="0" smtClean="0">
                            <a:solidFill>
                              <a:schemeClr val="accent4">
                                <a:lumMod val="20000"/>
                                <a:lumOff val="80000"/>
                              </a:schemeClr>
                            </a:solidFill>
                            <a:latin typeface="+mn-lt"/>
                            <a:ea typeface="+mn-ea"/>
                            <a:cs typeface="+mn-cs"/>
                          </a:endParaRPr>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8152">
                    <a:tc>
                      <a:txBody>
                        <a:bodyPr/>
                        <a:lstStyle/>
                        <a:p>
                          <a:endParaRPr lang="en-US"/>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3"/>
                          <a:stretch>
                            <a:fillRect l="-565" t="-44889" r="-372316" b="-188444"/>
                          </a:stretch>
                        </a:blipFill>
                      </a:tcPr>
                    </a:tc>
                    <a:tc>
                      <a:txBody>
                        <a:bodyPr/>
                        <a:lstStyle>
                          <a:lvl1pPr>
                            <a:defRPr b="1">
                              <a:solidFill>
                                <a:srgbClr val="0D0070"/>
                              </a:solidFill>
                              <a:latin typeface="Courier New" pitchFamily="49" charset="0"/>
                            </a:defRPr>
                          </a:lvl1pPr>
                          <a:lvl2pPr>
                            <a:defRPr b="1">
                              <a:solidFill>
                                <a:srgbClr val="0D0070"/>
                              </a:solidFill>
                              <a:latin typeface="Courier New" pitchFamily="49" charset="0"/>
                            </a:defRPr>
                          </a:lvl2pPr>
                          <a:lvl3pPr>
                            <a:defRPr b="1">
                              <a:solidFill>
                                <a:srgbClr val="0D0070"/>
                              </a:solidFill>
                              <a:latin typeface="Courier New" pitchFamily="49" charset="0"/>
                            </a:defRPr>
                          </a:lvl3pPr>
                          <a:lvl4pPr>
                            <a:defRPr b="1">
                              <a:solidFill>
                                <a:srgbClr val="0D0070"/>
                              </a:solidFill>
                              <a:latin typeface="Courier New" pitchFamily="49" charset="0"/>
                            </a:defRPr>
                          </a:lvl4pPr>
                          <a:lvl5pPr>
                            <a:defRPr b="1">
                              <a:solidFill>
                                <a:srgbClr val="0D0070"/>
                              </a:solidFill>
                              <a:latin typeface="Courier New" pitchFamily="49" charset="0"/>
                            </a:defRPr>
                          </a:lvl5pPr>
                          <a:lvl6pPr fontAlgn="base">
                            <a:spcBef>
                              <a:spcPct val="20000"/>
                            </a:spcBef>
                            <a:spcAft>
                              <a:spcPct val="0"/>
                            </a:spcAft>
                            <a:defRPr b="1">
                              <a:solidFill>
                                <a:srgbClr val="0D0070"/>
                              </a:solidFill>
                              <a:latin typeface="Courier New" pitchFamily="49" charset="0"/>
                            </a:defRPr>
                          </a:lvl6pPr>
                          <a:lvl7pPr fontAlgn="base">
                            <a:spcBef>
                              <a:spcPct val="20000"/>
                            </a:spcBef>
                            <a:spcAft>
                              <a:spcPct val="0"/>
                            </a:spcAft>
                            <a:defRPr b="1">
                              <a:solidFill>
                                <a:srgbClr val="0D0070"/>
                              </a:solidFill>
                              <a:latin typeface="Courier New" pitchFamily="49" charset="0"/>
                            </a:defRPr>
                          </a:lvl7pPr>
                          <a:lvl8pPr fontAlgn="base">
                            <a:spcBef>
                              <a:spcPct val="20000"/>
                            </a:spcBef>
                            <a:spcAft>
                              <a:spcPct val="0"/>
                            </a:spcAft>
                            <a:defRPr b="1">
                              <a:solidFill>
                                <a:srgbClr val="0D0070"/>
                              </a:solidFill>
                              <a:latin typeface="Courier New" pitchFamily="49" charset="0"/>
                            </a:defRPr>
                          </a:lvl8pPr>
                          <a:lvl9pPr fontAlgn="base">
                            <a:spcBef>
                              <a:spcPct val="20000"/>
                            </a:spcBef>
                            <a:spcAft>
                              <a:spcPct val="0"/>
                            </a:spcAft>
                            <a:defRPr b="1">
                              <a:solidFill>
                                <a:srgbClr val="0D0070"/>
                              </a:solidFill>
                              <a:latin typeface="Courier New" pitchFamily="49"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nl-BE" altLang="en-US" sz="1400" b="0" baseline="0" dirty="0" err="1" smtClean="0">
                              <a:solidFill>
                                <a:schemeClr val="accent4">
                                  <a:lumMod val="20000"/>
                                  <a:lumOff val="80000"/>
                                </a:schemeClr>
                              </a:solidFill>
                              <a:latin typeface="+mn-lt"/>
                              <a:ea typeface="+mn-ea"/>
                              <a:cs typeface="+mn-cs"/>
                            </a:rPr>
                            <a:t>conjugate</a:t>
                          </a:r>
                          <a:r>
                            <a:rPr lang="nl-BE" altLang="en-US" sz="1400" b="0" baseline="0" dirty="0" smtClean="0">
                              <a:solidFill>
                                <a:schemeClr val="accent4">
                                  <a:lumMod val="20000"/>
                                  <a:lumOff val="80000"/>
                                </a:schemeClr>
                              </a:solidFill>
                              <a:latin typeface="+mn-lt"/>
                              <a:ea typeface="+mn-ea"/>
                              <a:cs typeface="+mn-cs"/>
                            </a:rPr>
                            <a:t> </a:t>
                          </a:r>
                          <a:r>
                            <a:rPr lang="nl-BE" altLang="en-US" sz="1400" b="0" baseline="0" dirty="0" err="1" smtClean="0">
                              <a:solidFill>
                                <a:schemeClr val="accent4">
                                  <a:lumMod val="20000"/>
                                  <a:lumOff val="80000"/>
                                </a:schemeClr>
                              </a:solidFill>
                              <a:latin typeface="+mn-lt"/>
                              <a:ea typeface="+mn-ea"/>
                              <a:cs typeface="+mn-cs"/>
                            </a:rPr>
                            <a:t>footpoint</a:t>
                          </a:r>
                          <a:r>
                            <a:rPr lang="nl-BE" altLang="en-US" sz="1400" b="0" baseline="0" dirty="0" smtClean="0">
                              <a:solidFill>
                                <a:schemeClr val="accent4">
                                  <a:lumMod val="20000"/>
                                  <a:lumOff val="80000"/>
                                </a:schemeClr>
                              </a:solidFill>
                              <a:latin typeface="+mn-lt"/>
                              <a:ea typeface="+mn-ea"/>
                              <a:cs typeface="+mn-cs"/>
                            </a:rPr>
                            <a:t> spots</a:t>
                          </a:r>
                          <a:endParaRPr lang="en-US" altLang="en-US" sz="1400" b="0" baseline="0" dirty="0" smtClean="0">
                            <a:solidFill>
                              <a:schemeClr val="accent4">
                                <a:lumMod val="20000"/>
                                <a:lumOff val="80000"/>
                              </a:schemeClr>
                            </a:solidFill>
                            <a:latin typeface="+mn-lt"/>
                            <a:ea typeface="+mn-ea"/>
                            <a:cs typeface="+mn-cs"/>
                          </a:endParaRPr>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b="1">
                              <a:solidFill>
                                <a:srgbClr val="0D0070"/>
                              </a:solidFill>
                              <a:latin typeface="Courier New" pitchFamily="49" charset="0"/>
                            </a:defRPr>
                          </a:lvl1pPr>
                          <a:lvl2pPr>
                            <a:defRPr b="1">
                              <a:solidFill>
                                <a:srgbClr val="0D0070"/>
                              </a:solidFill>
                              <a:latin typeface="Courier New" pitchFamily="49" charset="0"/>
                            </a:defRPr>
                          </a:lvl2pPr>
                          <a:lvl3pPr>
                            <a:defRPr b="1">
                              <a:solidFill>
                                <a:srgbClr val="0D0070"/>
                              </a:solidFill>
                              <a:latin typeface="Courier New" pitchFamily="49" charset="0"/>
                            </a:defRPr>
                          </a:lvl3pPr>
                          <a:lvl4pPr>
                            <a:defRPr b="1">
                              <a:solidFill>
                                <a:srgbClr val="0D0070"/>
                              </a:solidFill>
                              <a:latin typeface="Courier New" pitchFamily="49" charset="0"/>
                            </a:defRPr>
                          </a:lvl4pPr>
                          <a:lvl5pPr>
                            <a:defRPr b="1">
                              <a:solidFill>
                                <a:srgbClr val="0D0070"/>
                              </a:solidFill>
                              <a:latin typeface="Courier New" pitchFamily="49" charset="0"/>
                            </a:defRPr>
                          </a:lvl5pPr>
                          <a:lvl6pPr fontAlgn="base">
                            <a:spcBef>
                              <a:spcPct val="20000"/>
                            </a:spcBef>
                            <a:spcAft>
                              <a:spcPct val="0"/>
                            </a:spcAft>
                            <a:defRPr b="1">
                              <a:solidFill>
                                <a:srgbClr val="0D0070"/>
                              </a:solidFill>
                              <a:latin typeface="Courier New" pitchFamily="49" charset="0"/>
                            </a:defRPr>
                          </a:lvl6pPr>
                          <a:lvl7pPr fontAlgn="base">
                            <a:spcBef>
                              <a:spcPct val="20000"/>
                            </a:spcBef>
                            <a:spcAft>
                              <a:spcPct val="0"/>
                            </a:spcAft>
                            <a:defRPr b="1">
                              <a:solidFill>
                                <a:srgbClr val="0D0070"/>
                              </a:solidFill>
                              <a:latin typeface="Courier New" pitchFamily="49" charset="0"/>
                            </a:defRPr>
                          </a:lvl7pPr>
                          <a:lvl8pPr fontAlgn="base">
                            <a:spcBef>
                              <a:spcPct val="20000"/>
                            </a:spcBef>
                            <a:spcAft>
                              <a:spcPct val="0"/>
                            </a:spcAft>
                            <a:defRPr b="1">
                              <a:solidFill>
                                <a:srgbClr val="0D0070"/>
                              </a:solidFill>
                              <a:latin typeface="Courier New" pitchFamily="49" charset="0"/>
                            </a:defRPr>
                          </a:lvl8pPr>
                          <a:lvl9pPr fontAlgn="base">
                            <a:spcBef>
                              <a:spcPct val="20000"/>
                            </a:spcBef>
                            <a:spcAft>
                              <a:spcPct val="0"/>
                            </a:spcAft>
                            <a:defRPr b="1">
                              <a:solidFill>
                                <a:srgbClr val="0D0070"/>
                              </a:solidFill>
                              <a:latin typeface="Courier New" pitchFamily="49"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nl-BE" altLang="en-US" sz="1400" b="0" baseline="0" dirty="0" smtClean="0">
                              <a:solidFill>
                                <a:schemeClr val="accent4">
                                  <a:lumMod val="20000"/>
                                  <a:lumOff val="80000"/>
                                </a:schemeClr>
                              </a:solidFill>
                              <a:latin typeface="+mn-lt"/>
                              <a:ea typeface="+mn-ea"/>
                              <a:cs typeface="+mn-cs"/>
                            </a:rPr>
                            <a:t>permanent </a:t>
                          </a:r>
                          <a:r>
                            <a:rPr lang="nl-BE" altLang="en-US" sz="1400" b="0" baseline="0" dirty="0" err="1" smtClean="0">
                              <a:solidFill>
                                <a:schemeClr val="accent4">
                                  <a:lumMod val="20000"/>
                                  <a:lumOff val="80000"/>
                                </a:schemeClr>
                              </a:solidFill>
                              <a:latin typeface="+mn-lt"/>
                              <a:ea typeface="+mn-ea"/>
                              <a:cs typeface="+mn-cs"/>
                            </a:rPr>
                            <a:t>eastward</a:t>
                          </a:r>
                          <a:r>
                            <a:rPr lang="nl-BE" altLang="en-US" sz="1400" b="0" baseline="0" dirty="0" smtClean="0">
                              <a:solidFill>
                                <a:schemeClr val="accent4">
                                  <a:lumMod val="20000"/>
                                  <a:lumOff val="80000"/>
                                </a:schemeClr>
                              </a:solidFill>
                              <a:latin typeface="+mn-lt"/>
                              <a:ea typeface="+mn-ea"/>
                              <a:cs typeface="+mn-cs"/>
                            </a:rPr>
                            <a:t> drift </a:t>
                          </a:r>
                          <a:r>
                            <a:rPr lang="nl-BE" altLang="en-US" sz="1400" b="0" baseline="0" dirty="0" err="1" smtClean="0">
                              <a:solidFill>
                                <a:schemeClr val="accent4">
                                  <a:lumMod val="20000"/>
                                  <a:lumOff val="80000"/>
                                </a:schemeClr>
                              </a:solidFill>
                              <a:latin typeface="+mn-lt"/>
                              <a:ea typeface="+mn-ea"/>
                              <a:cs typeface="+mn-cs"/>
                            </a:rPr>
                            <a:t>and</a:t>
                          </a:r>
                          <a:r>
                            <a:rPr lang="nl-BE" altLang="en-US" sz="1400" b="0" baseline="0" dirty="0" smtClean="0">
                              <a:solidFill>
                                <a:schemeClr val="accent4">
                                  <a:lumMod val="20000"/>
                                  <a:lumOff val="80000"/>
                                </a:schemeClr>
                              </a:solidFill>
                              <a:latin typeface="+mn-lt"/>
                              <a:ea typeface="+mn-ea"/>
                              <a:cs typeface="+mn-cs"/>
                            </a:rPr>
                            <a:t> aurora </a:t>
                          </a:r>
                          <a:r>
                            <a:rPr lang="nl-BE" altLang="en-US" sz="1400" b="0" baseline="0" dirty="0" err="1" smtClean="0">
                              <a:solidFill>
                                <a:schemeClr val="accent4">
                                  <a:lumMod val="20000"/>
                                  <a:lumOff val="80000"/>
                                </a:schemeClr>
                              </a:solidFill>
                              <a:latin typeface="+mn-lt"/>
                              <a:ea typeface="+mn-ea"/>
                              <a:cs typeface="+mn-cs"/>
                            </a:rPr>
                            <a:t>with</a:t>
                          </a:r>
                          <a:r>
                            <a:rPr lang="nl-BE" altLang="en-US" sz="1400" b="0" baseline="0" dirty="0" smtClean="0">
                              <a:solidFill>
                                <a:schemeClr val="accent4">
                                  <a:lumMod val="20000"/>
                                  <a:lumOff val="80000"/>
                                </a:schemeClr>
                              </a:solidFill>
                              <a:latin typeface="+mn-lt"/>
                              <a:ea typeface="+mn-ea"/>
                              <a:cs typeface="+mn-cs"/>
                            </a:rPr>
                            <a:t> </a:t>
                          </a:r>
                          <a:r>
                            <a:rPr lang="nl-BE" altLang="en-US" sz="1400" b="0" baseline="0" dirty="0" err="1" smtClean="0">
                              <a:solidFill>
                                <a:schemeClr val="accent4">
                                  <a:lumMod val="20000"/>
                                  <a:lumOff val="80000"/>
                                </a:schemeClr>
                              </a:solidFill>
                              <a:latin typeface="+mn-lt"/>
                              <a:ea typeface="+mn-ea"/>
                              <a:cs typeface="+mn-cs"/>
                            </a:rPr>
                            <a:t>transient</a:t>
                          </a:r>
                          <a:r>
                            <a:rPr lang="nl-BE" altLang="en-US" sz="1400" b="0" baseline="0" dirty="0" smtClean="0">
                              <a:solidFill>
                                <a:schemeClr val="accent4">
                                  <a:lumMod val="20000"/>
                                  <a:lumOff val="80000"/>
                                </a:schemeClr>
                              </a:solidFill>
                              <a:latin typeface="+mn-lt"/>
                              <a:ea typeface="+mn-ea"/>
                              <a:cs typeface="+mn-cs"/>
                            </a:rPr>
                            <a:t> </a:t>
                          </a:r>
                          <a:r>
                            <a:rPr lang="nl-BE" altLang="en-US" sz="1400" b="0" baseline="0" dirty="0" err="1" smtClean="0">
                              <a:solidFill>
                                <a:schemeClr val="accent4">
                                  <a:lumMod val="20000"/>
                                  <a:lumOff val="80000"/>
                                </a:schemeClr>
                              </a:solidFill>
                              <a:latin typeface="+mn-lt"/>
                              <a:ea typeface="+mn-ea"/>
                              <a:cs typeface="+mn-cs"/>
                            </a:rPr>
                            <a:t>intensification</a:t>
                          </a:r>
                          <a:endParaRPr lang="en-US" altLang="en-US" sz="1400" b="0" baseline="0" dirty="0" smtClean="0">
                            <a:solidFill>
                              <a:schemeClr val="accent4">
                                <a:lumMod val="20000"/>
                                <a:lumOff val="80000"/>
                              </a:schemeClr>
                            </a:solidFill>
                            <a:latin typeface="+mn-lt"/>
                            <a:ea typeface="+mn-ea"/>
                            <a:cs typeface="+mn-cs"/>
                          </a:endParaRPr>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b="1">
                              <a:solidFill>
                                <a:srgbClr val="0D0070"/>
                              </a:solidFill>
                              <a:latin typeface="Courier New" pitchFamily="49" charset="0"/>
                            </a:defRPr>
                          </a:lvl1pPr>
                          <a:lvl2pPr>
                            <a:defRPr b="1">
                              <a:solidFill>
                                <a:srgbClr val="0D0070"/>
                              </a:solidFill>
                              <a:latin typeface="Courier New" pitchFamily="49" charset="0"/>
                            </a:defRPr>
                          </a:lvl2pPr>
                          <a:lvl3pPr>
                            <a:defRPr b="1">
                              <a:solidFill>
                                <a:srgbClr val="0D0070"/>
                              </a:solidFill>
                              <a:latin typeface="Courier New" pitchFamily="49" charset="0"/>
                            </a:defRPr>
                          </a:lvl3pPr>
                          <a:lvl4pPr>
                            <a:defRPr b="1">
                              <a:solidFill>
                                <a:srgbClr val="0D0070"/>
                              </a:solidFill>
                              <a:latin typeface="Courier New" pitchFamily="49" charset="0"/>
                            </a:defRPr>
                          </a:lvl4pPr>
                          <a:lvl5pPr>
                            <a:defRPr b="1">
                              <a:solidFill>
                                <a:srgbClr val="0D0070"/>
                              </a:solidFill>
                              <a:latin typeface="Courier New" pitchFamily="49" charset="0"/>
                            </a:defRPr>
                          </a:lvl5pPr>
                          <a:lvl6pPr fontAlgn="base">
                            <a:spcBef>
                              <a:spcPct val="20000"/>
                            </a:spcBef>
                            <a:spcAft>
                              <a:spcPct val="0"/>
                            </a:spcAft>
                            <a:defRPr b="1">
                              <a:solidFill>
                                <a:srgbClr val="0D0070"/>
                              </a:solidFill>
                              <a:latin typeface="Courier New" pitchFamily="49" charset="0"/>
                            </a:defRPr>
                          </a:lvl6pPr>
                          <a:lvl7pPr fontAlgn="base">
                            <a:spcBef>
                              <a:spcPct val="20000"/>
                            </a:spcBef>
                            <a:spcAft>
                              <a:spcPct val="0"/>
                            </a:spcAft>
                            <a:defRPr b="1">
                              <a:solidFill>
                                <a:srgbClr val="0D0070"/>
                              </a:solidFill>
                              <a:latin typeface="Courier New" pitchFamily="49" charset="0"/>
                            </a:defRPr>
                          </a:lvl7pPr>
                          <a:lvl8pPr fontAlgn="base">
                            <a:spcBef>
                              <a:spcPct val="20000"/>
                            </a:spcBef>
                            <a:spcAft>
                              <a:spcPct val="0"/>
                            </a:spcAft>
                            <a:defRPr b="1">
                              <a:solidFill>
                                <a:srgbClr val="0D0070"/>
                              </a:solidFill>
                              <a:latin typeface="Courier New" pitchFamily="49" charset="0"/>
                            </a:defRPr>
                          </a:lvl8pPr>
                          <a:lvl9pPr fontAlgn="base">
                            <a:spcBef>
                              <a:spcPct val="20000"/>
                            </a:spcBef>
                            <a:spcAft>
                              <a:spcPct val="0"/>
                            </a:spcAft>
                            <a:defRPr b="1">
                              <a:solidFill>
                                <a:srgbClr val="0D0070"/>
                              </a:solidFill>
                              <a:latin typeface="Courier New" pitchFamily="49"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nl-BE" altLang="en-US" sz="1400" b="0" baseline="0" dirty="0" err="1" smtClean="0">
                              <a:solidFill>
                                <a:schemeClr val="accent4">
                                  <a:lumMod val="20000"/>
                                  <a:lumOff val="80000"/>
                                </a:schemeClr>
                              </a:solidFill>
                              <a:latin typeface="+mn-lt"/>
                              <a:ea typeface="+mn-ea"/>
                              <a:cs typeface="+mn-cs"/>
                            </a:rPr>
                            <a:t>transient</a:t>
                          </a:r>
                          <a:r>
                            <a:rPr lang="nl-BE" altLang="en-US" sz="1400" b="0" baseline="0" dirty="0" smtClean="0">
                              <a:solidFill>
                                <a:schemeClr val="accent4">
                                  <a:lumMod val="20000"/>
                                  <a:lumOff val="80000"/>
                                </a:schemeClr>
                              </a:solidFill>
                              <a:latin typeface="+mn-lt"/>
                              <a:ea typeface="+mn-ea"/>
                              <a:cs typeface="+mn-cs"/>
                            </a:rPr>
                            <a:t> aurora</a:t>
                          </a:r>
                          <a:endParaRPr lang="en-US" altLang="en-US" sz="1400" b="0" baseline="0" dirty="0" smtClean="0">
                            <a:solidFill>
                              <a:schemeClr val="accent4">
                                <a:lumMod val="20000"/>
                                <a:lumOff val="80000"/>
                              </a:schemeClr>
                            </a:solidFill>
                            <a:latin typeface="+mn-lt"/>
                            <a:ea typeface="+mn-ea"/>
                            <a:cs typeface="+mn-cs"/>
                          </a:endParaRPr>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8152">
                    <a:tc>
                      <a:txBody>
                        <a:bodyPr/>
                        <a:lstStyle/>
                        <a:p>
                          <a:endParaRPr lang="en-US"/>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3"/>
                          <a:stretch>
                            <a:fillRect l="-565" t="-145536" r="-372316" b="-89286"/>
                          </a:stretch>
                        </a:blipFill>
                      </a:tcPr>
                    </a:tc>
                    <a:tc>
                      <a:txBody>
                        <a:bodyPr/>
                        <a:lstStyle>
                          <a:lvl1pPr>
                            <a:defRPr b="1">
                              <a:solidFill>
                                <a:srgbClr val="0D0070"/>
                              </a:solidFill>
                              <a:latin typeface="Courier New" pitchFamily="49" charset="0"/>
                            </a:defRPr>
                          </a:lvl1pPr>
                          <a:lvl2pPr>
                            <a:defRPr b="1">
                              <a:solidFill>
                                <a:srgbClr val="0D0070"/>
                              </a:solidFill>
                              <a:latin typeface="Courier New" pitchFamily="49" charset="0"/>
                            </a:defRPr>
                          </a:lvl2pPr>
                          <a:lvl3pPr>
                            <a:defRPr b="1">
                              <a:solidFill>
                                <a:srgbClr val="0D0070"/>
                              </a:solidFill>
                              <a:latin typeface="Courier New" pitchFamily="49" charset="0"/>
                            </a:defRPr>
                          </a:lvl3pPr>
                          <a:lvl4pPr>
                            <a:defRPr b="1">
                              <a:solidFill>
                                <a:srgbClr val="0D0070"/>
                              </a:solidFill>
                              <a:latin typeface="Courier New" pitchFamily="49" charset="0"/>
                            </a:defRPr>
                          </a:lvl4pPr>
                          <a:lvl5pPr>
                            <a:defRPr b="1">
                              <a:solidFill>
                                <a:srgbClr val="0D0070"/>
                              </a:solidFill>
                              <a:latin typeface="Courier New" pitchFamily="49" charset="0"/>
                            </a:defRPr>
                          </a:lvl5pPr>
                          <a:lvl6pPr fontAlgn="base">
                            <a:spcBef>
                              <a:spcPct val="20000"/>
                            </a:spcBef>
                            <a:spcAft>
                              <a:spcPct val="0"/>
                            </a:spcAft>
                            <a:defRPr b="1">
                              <a:solidFill>
                                <a:srgbClr val="0D0070"/>
                              </a:solidFill>
                              <a:latin typeface="Courier New" pitchFamily="49" charset="0"/>
                            </a:defRPr>
                          </a:lvl6pPr>
                          <a:lvl7pPr fontAlgn="base">
                            <a:spcBef>
                              <a:spcPct val="20000"/>
                            </a:spcBef>
                            <a:spcAft>
                              <a:spcPct val="0"/>
                            </a:spcAft>
                            <a:defRPr b="1">
                              <a:solidFill>
                                <a:srgbClr val="0D0070"/>
                              </a:solidFill>
                              <a:latin typeface="Courier New" pitchFamily="49" charset="0"/>
                            </a:defRPr>
                          </a:lvl7pPr>
                          <a:lvl8pPr fontAlgn="base">
                            <a:spcBef>
                              <a:spcPct val="20000"/>
                            </a:spcBef>
                            <a:spcAft>
                              <a:spcPct val="0"/>
                            </a:spcAft>
                            <a:defRPr b="1">
                              <a:solidFill>
                                <a:srgbClr val="0D0070"/>
                              </a:solidFill>
                              <a:latin typeface="Courier New" pitchFamily="49" charset="0"/>
                            </a:defRPr>
                          </a:lvl8pPr>
                          <a:lvl9pPr fontAlgn="base">
                            <a:spcBef>
                              <a:spcPct val="20000"/>
                            </a:spcBef>
                            <a:spcAft>
                              <a:spcPct val="0"/>
                            </a:spcAft>
                            <a:defRPr b="1">
                              <a:solidFill>
                                <a:srgbClr val="0D0070"/>
                              </a:solidFill>
                              <a:latin typeface="Courier New" pitchFamily="49"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nl-BE" altLang="en-US" sz="1400" b="0" baseline="0" dirty="0" err="1" smtClean="0">
                              <a:solidFill>
                                <a:schemeClr val="accent4">
                                  <a:lumMod val="20000"/>
                                  <a:lumOff val="80000"/>
                                </a:schemeClr>
                              </a:solidFill>
                              <a:latin typeface="+mn-lt"/>
                              <a:ea typeface="+mn-ea"/>
                              <a:cs typeface="+mn-cs"/>
                            </a:rPr>
                            <a:t>conjugate</a:t>
                          </a:r>
                          <a:r>
                            <a:rPr lang="nl-BE" altLang="en-US" sz="1400" b="0" baseline="0" dirty="0" smtClean="0">
                              <a:solidFill>
                                <a:schemeClr val="accent4">
                                  <a:lumMod val="20000"/>
                                  <a:lumOff val="80000"/>
                                </a:schemeClr>
                              </a:solidFill>
                              <a:latin typeface="+mn-lt"/>
                              <a:ea typeface="+mn-ea"/>
                              <a:cs typeface="+mn-cs"/>
                            </a:rPr>
                            <a:t> </a:t>
                          </a:r>
                          <a:r>
                            <a:rPr lang="nl-BE" altLang="en-US" sz="1400" b="0" baseline="0" dirty="0" err="1" smtClean="0">
                              <a:solidFill>
                                <a:schemeClr val="accent4">
                                  <a:lumMod val="20000"/>
                                  <a:lumOff val="80000"/>
                                </a:schemeClr>
                              </a:solidFill>
                              <a:latin typeface="+mn-lt"/>
                              <a:ea typeface="+mn-ea"/>
                              <a:cs typeface="+mn-cs"/>
                            </a:rPr>
                            <a:t>footpoint</a:t>
                          </a:r>
                          <a:r>
                            <a:rPr lang="nl-BE" altLang="en-US" sz="1400" b="0" baseline="0" dirty="0" smtClean="0">
                              <a:solidFill>
                                <a:schemeClr val="accent4">
                                  <a:lumMod val="20000"/>
                                  <a:lumOff val="80000"/>
                                </a:schemeClr>
                              </a:solidFill>
                              <a:latin typeface="+mn-lt"/>
                              <a:ea typeface="+mn-ea"/>
                              <a:cs typeface="+mn-cs"/>
                            </a:rPr>
                            <a:t> spots</a:t>
                          </a:r>
                          <a:endParaRPr lang="en-US" altLang="en-US" sz="1400" b="0" baseline="0" dirty="0" smtClean="0">
                            <a:solidFill>
                              <a:schemeClr val="accent4">
                                <a:lumMod val="20000"/>
                                <a:lumOff val="80000"/>
                              </a:schemeClr>
                            </a:solidFill>
                            <a:latin typeface="+mn-lt"/>
                            <a:ea typeface="+mn-ea"/>
                            <a:cs typeface="+mn-cs"/>
                          </a:endParaRPr>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b="1">
                              <a:solidFill>
                                <a:srgbClr val="0D0070"/>
                              </a:solidFill>
                              <a:latin typeface="Courier New" pitchFamily="49" charset="0"/>
                            </a:defRPr>
                          </a:lvl1pPr>
                          <a:lvl2pPr>
                            <a:defRPr b="1">
                              <a:solidFill>
                                <a:srgbClr val="0D0070"/>
                              </a:solidFill>
                              <a:latin typeface="Courier New" pitchFamily="49" charset="0"/>
                            </a:defRPr>
                          </a:lvl2pPr>
                          <a:lvl3pPr>
                            <a:defRPr b="1">
                              <a:solidFill>
                                <a:srgbClr val="0D0070"/>
                              </a:solidFill>
                              <a:latin typeface="Courier New" pitchFamily="49" charset="0"/>
                            </a:defRPr>
                          </a:lvl3pPr>
                          <a:lvl4pPr>
                            <a:defRPr b="1">
                              <a:solidFill>
                                <a:srgbClr val="0D0070"/>
                              </a:solidFill>
                              <a:latin typeface="Courier New" pitchFamily="49" charset="0"/>
                            </a:defRPr>
                          </a:lvl4pPr>
                          <a:lvl5pPr>
                            <a:defRPr b="1">
                              <a:solidFill>
                                <a:srgbClr val="0D0070"/>
                              </a:solidFill>
                              <a:latin typeface="Courier New" pitchFamily="49" charset="0"/>
                            </a:defRPr>
                          </a:lvl5pPr>
                          <a:lvl6pPr fontAlgn="base">
                            <a:spcBef>
                              <a:spcPct val="20000"/>
                            </a:spcBef>
                            <a:spcAft>
                              <a:spcPct val="0"/>
                            </a:spcAft>
                            <a:defRPr b="1">
                              <a:solidFill>
                                <a:srgbClr val="0D0070"/>
                              </a:solidFill>
                              <a:latin typeface="Courier New" pitchFamily="49" charset="0"/>
                            </a:defRPr>
                          </a:lvl6pPr>
                          <a:lvl7pPr fontAlgn="base">
                            <a:spcBef>
                              <a:spcPct val="20000"/>
                            </a:spcBef>
                            <a:spcAft>
                              <a:spcPct val="0"/>
                            </a:spcAft>
                            <a:defRPr b="1">
                              <a:solidFill>
                                <a:srgbClr val="0D0070"/>
                              </a:solidFill>
                              <a:latin typeface="Courier New" pitchFamily="49" charset="0"/>
                            </a:defRPr>
                          </a:lvl7pPr>
                          <a:lvl8pPr fontAlgn="base">
                            <a:spcBef>
                              <a:spcPct val="20000"/>
                            </a:spcBef>
                            <a:spcAft>
                              <a:spcPct val="0"/>
                            </a:spcAft>
                            <a:defRPr b="1">
                              <a:solidFill>
                                <a:srgbClr val="0D0070"/>
                              </a:solidFill>
                              <a:latin typeface="Courier New" pitchFamily="49" charset="0"/>
                            </a:defRPr>
                          </a:lvl8pPr>
                          <a:lvl9pPr fontAlgn="base">
                            <a:spcBef>
                              <a:spcPct val="20000"/>
                            </a:spcBef>
                            <a:spcAft>
                              <a:spcPct val="0"/>
                            </a:spcAft>
                            <a:defRPr b="1">
                              <a:solidFill>
                                <a:srgbClr val="0D0070"/>
                              </a:solidFill>
                              <a:latin typeface="Courier New" pitchFamily="49"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nl-BE" altLang="en-US" sz="1400" b="0" baseline="0" dirty="0" smtClean="0">
                              <a:solidFill>
                                <a:schemeClr val="accent4">
                                  <a:lumMod val="20000"/>
                                  <a:lumOff val="80000"/>
                                </a:schemeClr>
                              </a:solidFill>
                              <a:latin typeface="+mn-lt"/>
                              <a:ea typeface="+mn-ea"/>
                              <a:cs typeface="+mn-cs"/>
                            </a:rPr>
                            <a:t>permanent </a:t>
                          </a:r>
                          <a:r>
                            <a:rPr lang="nl-BE" altLang="en-US" sz="1400" b="0" baseline="0" dirty="0" err="1" smtClean="0">
                              <a:solidFill>
                                <a:schemeClr val="accent4">
                                  <a:lumMod val="20000"/>
                                  <a:lumOff val="80000"/>
                                </a:schemeClr>
                              </a:solidFill>
                              <a:latin typeface="+mn-lt"/>
                              <a:ea typeface="+mn-ea"/>
                              <a:cs typeface="+mn-cs"/>
                            </a:rPr>
                            <a:t>westward</a:t>
                          </a:r>
                          <a:r>
                            <a:rPr lang="nl-BE" altLang="en-US" sz="1400" b="0" baseline="0" dirty="0" smtClean="0">
                              <a:solidFill>
                                <a:schemeClr val="accent4">
                                  <a:lumMod val="20000"/>
                                  <a:lumOff val="80000"/>
                                </a:schemeClr>
                              </a:solidFill>
                              <a:latin typeface="+mn-lt"/>
                              <a:ea typeface="+mn-ea"/>
                              <a:cs typeface="+mn-cs"/>
                            </a:rPr>
                            <a:t> drift </a:t>
                          </a:r>
                          <a:r>
                            <a:rPr lang="nl-BE" altLang="en-US" sz="1400" b="0" baseline="0" dirty="0" err="1" smtClean="0">
                              <a:solidFill>
                                <a:schemeClr val="accent4">
                                  <a:lumMod val="20000"/>
                                  <a:lumOff val="80000"/>
                                </a:schemeClr>
                              </a:solidFill>
                              <a:latin typeface="+mn-lt"/>
                              <a:ea typeface="+mn-ea"/>
                              <a:cs typeface="+mn-cs"/>
                            </a:rPr>
                            <a:t>with</a:t>
                          </a:r>
                          <a:r>
                            <a:rPr lang="nl-BE" altLang="en-US" sz="1400" b="0" baseline="0" dirty="0" smtClean="0">
                              <a:solidFill>
                                <a:schemeClr val="accent4">
                                  <a:lumMod val="20000"/>
                                  <a:lumOff val="80000"/>
                                </a:schemeClr>
                              </a:solidFill>
                              <a:latin typeface="+mn-lt"/>
                              <a:ea typeface="+mn-ea"/>
                              <a:cs typeface="+mn-cs"/>
                            </a:rPr>
                            <a:t> </a:t>
                          </a:r>
                          <a:r>
                            <a:rPr lang="nl-BE" altLang="en-US" sz="1400" b="0" baseline="0" dirty="0" err="1" smtClean="0">
                              <a:solidFill>
                                <a:schemeClr val="accent4">
                                  <a:lumMod val="20000"/>
                                  <a:lumOff val="80000"/>
                                </a:schemeClr>
                              </a:solidFill>
                              <a:latin typeface="+mn-lt"/>
                              <a:ea typeface="+mn-ea"/>
                              <a:cs typeface="+mn-cs"/>
                            </a:rPr>
                            <a:t>transient</a:t>
                          </a:r>
                          <a:r>
                            <a:rPr lang="nl-BE" altLang="en-US" sz="1400" b="0" baseline="0" dirty="0" smtClean="0">
                              <a:solidFill>
                                <a:schemeClr val="accent4">
                                  <a:lumMod val="20000"/>
                                  <a:lumOff val="80000"/>
                                </a:schemeClr>
                              </a:solidFill>
                              <a:latin typeface="+mn-lt"/>
                              <a:ea typeface="+mn-ea"/>
                              <a:cs typeface="+mn-cs"/>
                            </a:rPr>
                            <a:t> </a:t>
                          </a:r>
                          <a:r>
                            <a:rPr lang="nl-BE" altLang="en-US" sz="1400" b="0" baseline="0" dirty="0" err="1" smtClean="0">
                              <a:solidFill>
                                <a:schemeClr val="accent4">
                                  <a:lumMod val="20000"/>
                                  <a:lumOff val="80000"/>
                                </a:schemeClr>
                              </a:solidFill>
                              <a:latin typeface="+mn-lt"/>
                              <a:ea typeface="+mn-ea"/>
                              <a:cs typeface="+mn-cs"/>
                            </a:rPr>
                            <a:t>intensification</a:t>
                          </a:r>
                          <a:r>
                            <a:rPr lang="nl-BE" altLang="en-US" sz="1400" b="0" baseline="0" dirty="0" smtClean="0">
                              <a:solidFill>
                                <a:schemeClr val="accent4">
                                  <a:lumMod val="20000"/>
                                  <a:lumOff val="80000"/>
                                </a:schemeClr>
                              </a:solidFill>
                              <a:latin typeface="+mn-lt"/>
                              <a:ea typeface="+mn-ea"/>
                              <a:cs typeface="+mn-cs"/>
                            </a:rPr>
                            <a:t> (SAPS/SAID)</a:t>
                          </a:r>
                          <a:endParaRPr lang="en-US" altLang="en-US" sz="1400" b="0" baseline="0" dirty="0" smtClean="0">
                            <a:solidFill>
                              <a:schemeClr val="accent4">
                                <a:lumMod val="20000"/>
                                <a:lumOff val="80000"/>
                              </a:schemeClr>
                            </a:solidFill>
                            <a:latin typeface="+mn-lt"/>
                            <a:ea typeface="+mn-ea"/>
                            <a:cs typeface="+mn-cs"/>
                          </a:endParaRPr>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b="1">
                              <a:solidFill>
                                <a:srgbClr val="0D0070"/>
                              </a:solidFill>
                              <a:latin typeface="Courier New" pitchFamily="49" charset="0"/>
                            </a:defRPr>
                          </a:lvl1pPr>
                          <a:lvl2pPr>
                            <a:defRPr b="1">
                              <a:solidFill>
                                <a:srgbClr val="0D0070"/>
                              </a:solidFill>
                              <a:latin typeface="Courier New" pitchFamily="49" charset="0"/>
                            </a:defRPr>
                          </a:lvl2pPr>
                          <a:lvl3pPr>
                            <a:defRPr b="1">
                              <a:solidFill>
                                <a:srgbClr val="0D0070"/>
                              </a:solidFill>
                              <a:latin typeface="Courier New" pitchFamily="49" charset="0"/>
                            </a:defRPr>
                          </a:lvl3pPr>
                          <a:lvl4pPr>
                            <a:defRPr b="1">
                              <a:solidFill>
                                <a:srgbClr val="0D0070"/>
                              </a:solidFill>
                              <a:latin typeface="Courier New" pitchFamily="49" charset="0"/>
                            </a:defRPr>
                          </a:lvl4pPr>
                          <a:lvl5pPr>
                            <a:defRPr b="1">
                              <a:solidFill>
                                <a:srgbClr val="0D0070"/>
                              </a:solidFill>
                              <a:latin typeface="Courier New" pitchFamily="49" charset="0"/>
                            </a:defRPr>
                          </a:lvl5pPr>
                          <a:lvl6pPr fontAlgn="base">
                            <a:spcBef>
                              <a:spcPct val="20000"/>
                            </a:spcBef>
                            <a:spcAft>
                              <a:spcPct val="0"/>
                            </a:spcAft>
                            <a:defRPr b="1">
                              <a:solidFill>
                                <a:srgbClr val="0D0070"/>
                              </a:solidFill>
                              <a:latin typeface="Courier New" pitchFamily="49" charset="0"/>
                            </a:defRPr>
                          </a:lvl6pPr>
                          <a:lvl7pPr fontAlgn="base">
                            <a:spcBef>
                              <a:spcPct val="20000"/>
                            </a:spcBef>
                            <a:spcAft>
                              <a:spcPct val="0"/>
                            </a:spcAft>
                            <a:defRPr b="1">
                              <a:solidFill>
                                <a:srgbClr val="0D0070"/>
                              </a:solidFill>
                              <a:latin typeface="Courier New" pitchFamily="49" charset="0"/>
                            </a:defRPr>
                          </a:lvl7pPr>
                          <a:lvl8pPr fontAlgn="base">
                            <a:spcBef>
                              <a:spcPct val="20000"/>
                            </a:spcBef>
                            <a:spcAft>
                              <a:spcPct val="0"/>
                            </a:spcAft>
                            <a:defRPr b="1">
                              <a:solidFill>
                                <a:srgbClr val="0D0070"/>
                              </a:solidFill>
                              <a:latin typeface="Courier New" pitchFamily="49" charset="0"/>
                            </a:defRPr>
                          </a:lvl8pPr>
                          <a:lvl9pPr fontAlgn="base">
                            <a:spcBef>
                              <a:spcPct val="20000"/>
                            </a:spcBef>
                            <a:spcAft>
                              <a:spcPct val="0"/>
                            </a:spcAft>
                            <a:defRPr b="1">
                              <a:solidFill>
                                <a:srgbClr val="0D0070"/>
                              </a:solidFill>
                              <a:latin typeface="Courier New" pitchFamily="49"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nl-BE" altLang="en-US" sz="1400" b="0" baseline="0" dirty="0" smtClean="0">
                              <a:solidFill>
                                <a:schemeClr val="accent4">
                                  <a:lumMod val="20000"/>
                                  <a:lumOff val="80000"/>
                                </a:schemeClr>
                              </a:solidFill>
                              <a:latin typeface="+mn-lt"/>
                              <a:ea typeface="+mn-ea"/>
                              <a:cs typeface="+mn-cs"/>
                            </a:rPr>
                            <a:t>permanent </a:t>
                          </a:r>
                          <a:r>
                            <a:rPr lang="nl-BE" altLang="en-US" sz="1400" b="0" baseline="0" dirty="0" smtClean="0">
                              <a:solidFill>
                                <a:schemeClr val="accent4">
                                  <a:lumMod val="20000"/>
                                  <a:lumOff val="80000"/>
                                </a:schemeClr>
                              </a:solidFill>
                              <a:latin typeface="+mn-lt"/>
                              <a:ea typeface="+mn-ea"/>
                              <a:cs typeface="+mn-cs"/>
                            </a:rPr>
                            <a:t>aurora </a:t>
                          </a:r>
                          <a:r>
                            <a:rPr lang="nl-BE" altLang="en-US" sz="1400" b="0" baseline="0" dirty="0" smtClean="0">
                              <a:solidFill>
                                <a:schemeClr val="accent4">
                                  <a:lumMod val="20000"/>
                                  <a:lumOff val="80000"/>
                                </a:schemeClr>
                              </a:solidFill>
                              <a:latin typeface="+mn-lt"/>
                              <a:ea typeface="+mn-ea"/>
                              <a:cs typeface="+mn-cs"/>
                            </a:rPr>
                            <a:t>+ </a:t>
                          </a:r>
                          <a:r>
                            <a:rPr lang="nl-BE" altLang="en-US" sz="1400" b="0" baseline="0" dirty="0" err="1" smtClean="0">
                              <a:solidFill>
                                <a:schemeClr val="accent4">
                                  <a:lumMod val="20000"/>
                                  <a:lumOff val="80000"/>
                                </a:schemeClr>
                              </a:solidFill>
                              <a:latin typeface="+mn-lt"/>
                              <a:ea typeface="+mn-ea"/>
                              <a:cs typeface="+mn-cs"/>
                            </a:rPr>
                            <a:t>transient</a:t>
                          </a:r>
                          <a:r>
                            <a:rPr lang="nl-BE" altLang="en-US" sz="1400" b="0" baseline="0" dirty="0" smtClean="0">
                              <a:solidFill>
                                <a:schemeClr val="accent4">
                                  <a:lumMod val="20000"/>
                                  <a:lumOff val="80000"/>
                                </a:schemeClr>
                              </a:solidFill>
                              <a:latin typeface="+mn-lt"/>
                              <a:ea typeface="+mn-ea"/>
                              <a:cs typeface="+mn-cs"/>
                            </a:rPr>
                            <a:t> </a:t>
                          </a:r>
                          <a:r>
                            <a:rPr lang="nl-BE" altLang="en-US" sz="1400" b="0" baseline="0" dirty="0" err="1" smtClean="0">
                              <a:solidFill>
                                <a:schemeClr val="accent4">
                                  <a:lumMod val="20000"/>
                                  <a:lumOff val="80000"/>
                                </a:schemeClr>
                              </a:solidFill>
                              <a:latin typeface="+mn-lt"/>
                              <a:ea typeface="+mn-ea"/>
                              <a:cs typeface="+mn-cs"/>
                            </a:rPr>
                            <a:t>arcs</a:t>
                          </a:r>
                          <a:endParaRPr lang="en-US" altLang="en-US" sz="1400" b="0" baseline="0" dirty="0" smtClean="0">
                            <a:solidFill>
                              <a:schemeClr val="accent4">
                                <a:lumMod val="20000"/>
                                <a:lumOff val="80000"/>
                              </a:schemeClr>
                            </a:solidFill>
                            <a:latin typeface="+mn-lt"/>
                            <a:ea typeface="+mn-ea"/>
                            <a:cs typeface="+mn-cs"/>
                          </a:endParaRPr>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240">
                    <a:tc>
                      <a:txBody>
                        <a:bodyPr/>
                        <a:lstStyle/>
                        <a:p>
                          <a:endParaRPr lang="en-US"/>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3"/>
                          <a:stretch>
                            <a:fillRect l="-565" t="-289474" r="-372316" b="-5263"/>
                          </a:stretch>
                        </a:blipFill>
                      </a:tcPr>
                    </a:tc>
                    <a:tc>
                      <a:txBody>
                        <a:bodyPr/>
                        <a:lstStyle>
                          <a:lvl1pPr>
                            <a:defRPr b="1">
                              <a:solidFill>
                                <a:srgbClr val="0D0070"/>
                              </a:solidFill>
                              <a:latin typeface="Courier New" pitchFamily="49" charset="0"/>
                            </a:defRPr>
                          </a:lvl1pPr>
                          <a:lvl2pPr>
                            <a:defRPr b="1">
                              <a:solidFill>
                                <a:srgbClr val="0D0070"/>
                              </a:solidFill>
                              <a:latin typeface="Courier New" pitchFamily="49" charset="0"/>
                            </a:defRPr>
                          </a:lvl2pPr>
                          <a:lvl3pPr>
                            <a:defRPr b="1">
                              <a:solidFill>
                                <a:srgbClr val="0D0070"/>
                              </a:solidFill>
                              <a:latin typeface="Courier New" pitchFamily="49" charset="0"/>
                            </a:defRPr>
                          </a:lvl3pPr>
                          <a:lvl4pPr>
                            <a:defRPr b="1">
                              <a:solidFill>
                                <a:srgbClr val="0D0070"/>
                              </a:solidFill>
                              <a:latin typeface="Courier New" pitchFamily="49" charset="0"/>
                            </a:defRPr>
                          </a:lvl4pPr>
                          <a:lvl5pPr>
                            <a:defRPr b="1">
                              <a:solidFill>
                                <a:srgbClr val="0D0070"/>
                              </a:solidFill>
                              <a:latin typeface="Courier New" pitchFamily="49" charset="0"/>
                            </a:defRPr>
                          </a:lvl5pPr>
                          <a:lvl6pPr fontAlgn="base">
                            <a:spcBef>
                              <a:spcPct val="20000"/>
                            </a:spcBef>
                            <a:spcAft>
                              <a:spcPct val="0"/>
                            </a:spcAft>
                            <a:defRPr b="1">
                              <a:solidFill>
                                <a:srgbClr val="0D0070"/>
                              </a:solidFill>
                              <a:latin typeface="Courier New" pitchFamily="49" charset="0"/>
                            </a:defRPr>
                          </a:lvl6pPr>
                          <a:lvl7pPr fontAlgn="base">
                            <a:spcBef>
                              <a:spcPct val="20000"/>
                            </a:spcBef>
                            <a:spcAft>
                              <a:spcPct val="0"/>
                            </a:spcAft>
                            <a:defRPr b="1">
                              <a:solidFill>
                                <a:srgbClr val="0D0070"/>
                              </a:solidFill>
                              <a:latin typeface="Courier New" pitchFamily="49" charset="0"/>
                            </a:defRPr>
                          </a:lvl7pPr>
                          <a:lvl8pPr fontAlgn="base">
                            <a:spcBef>
                              <a:spcPct val="20000"/>
                            </a:spcBef>
                            <a:spcAft>
                              <a:spcPct val="0"/>
                            </a:spcAft>
                            <a:defRPr b="1">
                              <a:solidFill>
                                <a:srgbClr val="0D0070"/>
                              </a:solidFill>
                              <a:latin typeface="Courier New" pitchFamily="49" charset="0"/>
                            </a:defRPr>
                          </a:lvl8pPr>
                          <a:lvl9pPr fontAlgn="base">
                            <a:spcBef>
                              <a:spcPct val="20000"/>
                            </a:spcBef>
                            <a:spcAft>
                              <a:spcPct val="0"/>
                            </a:spcAft>
                            <a:defRPr b="1">
                              <a:solidFill>
                                <a:srgbClr val="0D0070"/>
                              </a:solidFill>
                              <a:latin typeface="Courier New" pitchFamily="49"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nl-BE" altLang="en-US" sz="1400" b="0" baseline="0" dirty="0" err="1" smtClean="0">
                              <a:solidFill>
                                <a:schemeClr val="accent4">
                                  <a:lumMod val="20000"/>
                                  <a:lumOff val="80000"/>
                                </a:schemeClr>
                              </a:solidFill>
                              <a:latin typeface="+mn-lt"/>
                              <a:ea typeface="+mn-ea"/>
                              <a:cs typeface="+mn-cs"/>
                            </a:rPr>
                            <a:t>conjugate</a:t>
                          </a:r>
                          <a:r>
                            <a:rPr lang="nl-BE" altLang="en-US" sz="1400" b="0" baseline="0" dirty="0" smtClean="0">
                              <a:solidFill>
                                <a:schemeClr val="accent4">
                                  <a:lumMod val="20000"/>
                                  <a:lumOff val="80000"/>
                                </a:schemeClr>
                              </a:solidFill>
                              <a:latin typeface="+mn-lt"/>
                              <a:ea typeface="+mn-ea"/>
                              <a:cs typeface="+mn-cs"/>
                            </a:rPr>
                            <a:t> spots </a:t>
                          </a:r>
                          <a:r>
                            <a:rPr lang="nl-BE" altLang="en-US" sz="1400" b="0" baseline="0" dirty="0" err="1" smtClean="0">
                              <a:solidFill>
                                <a:schemeClr val="accent4">
                                  <a:lumMod val="20000"/>
                                  <a:lumOff val="80000"/>
                                </a:schemeClr>
                              </a:solidFill>
                              <a:latin typeface="+mn-lt"/>
                              <a:ea typeface="+mn-ea"/>
                              <a:cs typeface="+mn-cs"/>
                            </a:rPr>
                            <a:t>only</a:t>
                          </a:r>
                          <a:r>
                            <a:rPr lang="nl-BE" altLang="en-US" sz="1400" b="0" baseline="0" dirty="0" smtClean="0">
                              <a:solidFill>
                                <a:schemeClr val="accent4">
                                  <a:lumMod val="20000"/>
                                  <a:lumOff val="80000"/>
                                </a:schemeClr>
                              </a:solidFill>
                              <a:latin typeface="+mn-lt"/>
                              <a:ea typeface="+mn-ea"/>
                              <a:cs typeface="+mn-cs"/>
                            </a:rPr>
                            <a:t> </a:t>
                          </a:r>
                          <a:r>
                            <a:rPr lang="nl-BE" altLang="en-US" sz="1400" b="0" baseline="0" dirty="0" err="1" smtClean="0">
                              <a:solidFill>
                                <a:schemeClr val="accent4">
                                  <a:lumMod val="20000"/>
                                  <a:lumOff val="80000"/>
                                </a:schemeClr>
                              </a:solidFill>
                              <a:latin typeface="+mn-lt"/>
                              <a:ea typeface="+mn-ea"/>
                              <a:cs typeface="+mn-cs"/>
                            </a:rPr>
                            <a:t>when</a:t>
                          </a:r>
                          <a:r>
                            <a:rPr lang="nl-BE" altLang="en-US" sz="1400" b="0" baseline="0" dirty="0" smtClean="0">
                              <a:solidFill>
                                <a:schemeClr val="accent4">
                                  <a:lumMod val="20000"/>
                                  <a:lumOff val="80000"/>
                                </a:schemeClr>
                              </a:solidFill>
                              <a:latin typeface="+mn-lt"/>
                              <a:ea typeface="+mn-ea"/>
                              <a:cs typeface="+mn-cs"/>
                            </a:rPr>
                            <a:t> </a:t>
                          </a:r>
                          <a:r>
                            <a:rPr lang="nl-BE" altLang="en-US" sz="1400" b="0" baseline="0" dirty="0" err="1" smtClean="0">
                              <a:solidFill>
                                <a:schemeClr val="accent4">
                                  <a:lumMod val="20000"/>
                                  <a:lumOff val="80000"/>
                                </a:schemeClr>
                              </a:solidFill>
                              <a:latin typeface="+mn-lt"/>
                              <a:ea typeface="+mn-ea"/>
                              <a:cs typeface="+mn-cs"/>
                            </a:rPr>
                            <a:t>moon</a:t>
                          </a:r>
                          <a:r>
                            <a:rPr lang="nl-BE" altLang="en-US" sz="1400" b="0" baseline="0" dirty="0" smtClean="0">
                              <a:solidFill>
                                <a:schemeClr val="accent4">
                                  <a:lumMod val="20000"/>
                                  <a:lumOff val="80000"/>
                                </a:schemeClr>
                              </a:solidFill>
                              <a:latin typeface="+mn-lt"/>
                              <a:ea typeface="+mn-ea"/>
                              <a:cs typeface="+mn-cs"/>
                            </a:rPr>
                            <a:t> is on </a:t>
                          </a:r>
                          <a:r>
                            <a:rPr lang="nl-BE" altLang="en-US" sz="1400" b="0" baseline="0" dirty="0" err="1" smtClean="0">
                              <a:solidFill>
                                <a:schemeClr val="accent4">
                                  <a:lumMod val="20000"/>
                                  <a:lumOff val="80000"/>
                                </a:schemeClr>
                              </a:solidFill>
                              <a:latin typeface="+mn-lt"/>
                              <a:ea typeface="+mn-ea"/>
                              <a:cs typeface="+mn-cs"/>
                            </a:rPr>
                            <a:t>closed</a:t>
                          </a:r>
                          <a:r>
                            <a:rPr lang="nl-BE" altLang="en-US" sz="1400" b="0" baseline="0" dirty="0" smtClean="0">
                              <a:solidFill>
                                <a:schemeClr val="accent4">
                                  <a:lumMod val="20000"/>
                                  <a:lumOff val="80000"/>
                                </a:schemeClr>
                              </a:solidFill>
                              <a:latin typeface="+mn-lt"/>
                              <a:ea typeface="+mn-ea"/>
                              <a:cs typeface="+mn-cs"/>
                            </a:rPr>
                            <a:t> field </a:t>
                          </a:r>
                          <a:r>
                            <a:rPr lang="nl-BE" altLang="en-US" sz="1400" b="0" baseline="0" dirty="0" err="1" smtClean="0">
                              <a:solidFill>
                                <a:schemeClr val="accent4">
                                  <a:lumMod val="20000"/>
                                  <a:lumOff val="80000"/>
                                </a:schemeClr>
                              </a:solidFill>
                              <a:latin typeface="+mn-lt"/>
                              <a:ea typeface="+mn-ea"/>
                              <a:cs typeface="+mn-cs"/>
                            </a:rPr>
                            <a:t>lines</a:t>
                          </a:r>
                          <a:endParaRPr lang="en-US" altLang="en-US" sz="1400" b="0" baseline="0" dirty="0" smtClean="0">
                            <a:solidFill>
                              <a:schemeClr val="accent4">
                                <a:lumMod val="20000"/>
                                <a:lumOff val="80000"/>
                              </a:schemeClr>
                            </a:solidFill>
                            <a:latin typeface="+mn-lt"/>
                            <a:ea typeface="+mn-ea"/>
                            <a:cs typeface="+mn-cs"/>
                          </a:endParaRPr>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b="1">
                              <a:solidFill>
                                <a:srgbClr val="0D0070"/>
                              </a:solidFill>
                              <a:latin typeface="Courier New" pitchFamily="49" charset="0"/>
                            </a:defRPr>
                          </a:lvl1pPr>
                          <a:lvl2pPr>
                            <a:defRPr b="1">
                              <a:solidFill>
                                <a:srgbClr val="0D0070"/>
                              </a:solidFill>
                              <a:latin typeface="Courier New" pitchFamily="49" charset="0"/>
                            </a:defRPr>
                          </a:lvl2pPr>
                          <a:lvl3pPr>
                            <a:defRPr b="1">
                              <a:solidFill>
                                <a:srgbClr val="0D0070"/>
                              </a:solidFill>
                              <a:latin typeface="Courier New" pitchFamily="49" charset="0"/>
                            </a:defRPr>
                          </a:lvl3pPr>
                          <a:lvl4pPr>
                            <a:defRPr b="1">
                              <a:solidFill>
                                <a:srgbClr val="0D0070"/>
                              </a:solidFill>
                              <a:latin typeface="Courier New" pitchFamily="49" charset="0"/>
                            </a:defRPr>
                          </a:lvl4pPr>
                          <a:lvl5pPr>
                            <a:defRPr b="1">
                              <a:solidFill>
                                <a:srgbClr val="0D0070"/>
                              </a:solidFill>
                              <a:latin typeface="Courier New" pitchFamily="49" charset="0"/>
                            </a:defRPr>
                          </a:lvl5pPr>
                          <a:lvl6pPr fontAlgn="base">
                            <a:spcBef>
                              <a:spcPct val="20000"/>
                            </a:spcBef>
                            <a:spcAft>
                              <a:spcPct val="0"/>
                            </a:spcAft>
                            <a:defRPr b="1">
                              <a:solidFill>
                                <a:srgbClr val="0D0070"/>
                              </a:solidFill>
                              <a:latin typeface="Courier New" pitchFamily="49" charset="0"/>
                            </a:defRPr>
                          </a:lvl6pPr>
                          <a:lvl7pPr fontAlgn="base">
                            <a:spcBef>
                              <a:spcPct val="20000"/>
                            </a:spcBef>
                            <a:spcAft>
                              <a:spcPct val="0"/>
                            </a:spcAft>
                            <a:defRPr b="1">
                              <a:solidFill>
                                <a:srgbClr val="0D0070"/>
                              </a:solidFill>
                              <a:latin typeface="Courier New" pitchFamily="49" charset="0"/>
                            </a:defRPr>
                          </a:lvl7pPr>
                          <a:lvl8pPr fontAlgn="base">
                            <a:spcBef>
                              <a:spcPct val="20000"/>
                            </a:spcBef>
                            <a:spcAft>
                              <a:spcPct val="0"/>
                            </a:spcAft>
                            <a:defRPr b="1">
                              <a:solidFill>
                                <a:srgbClr val="0D0070"/>
                              </a:solidFill>
                              <a:latin typeface="Courier New" pitchFamily="49" charset="0"/>
                            </a:defRPr>
                          </a:lvl8pPr>
                          <a:lvl9pPr fontAlgn="base">
                            <a:spcBef>
                              <a:spcPct val="20000"/>
                            </a:spcBef>
                            <a:spcAft>
                              <a:spcPct val="0"/>
                            </a:spcAft>
                            <a:defRPr b="1">
                              <a:solidFill>
                                <a:srgbClr val="0D0070"/>
                              </a:solidFill>
                              <a:latin typeface="Courier New" pitchFamily="49"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nl-BE" altLang="en-US" sz="1400" b="0" baseline="0" dirty="0" err="1" smtClean="0">
                              <a:solidFill>
                                <a:schemeClr val="accent4">
                                  <a:lumMod val="20000"/>
                                  <a:lumOff val="80000"/>
                                </a:schemeClr>
                              </a:solidFill>
                              <a:latin typeface="+mn-lt"/>
                              <a:ea typeface="+mn-ea"/>
                              <a:cs typeface="+mn-cs"/>
                            </a:rPr>
                            <a:t>variable</a:t>
                          </a:r>
                          <a:endParaRPr lang="en-US" altLang="en-US" sz="1400" b="0" baseline="0" dirty="0" smtClean="0">
                            <a:solidFill>
                              <a:schemeClr val="accent4">
                                <a:lumMod val="20000"/>
                                <a:lumOff val="80000"/>
                              </a:schemeClr>
                            </a:solidFill>
                            <a:latin typeface="+mn-lt"/>
                            <a:ea typeface="+mn-ea"/>
                            <a:cs typeface="+mn-cs"/>
                          </a:endParaRPr>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b="1">
                              <a:solidFill>
                                <a:srgbClr val="0D0070"/>
                              </a:solidFill>
                              <a:latin typeface="Courier New" pitchFamily="49" charset="0"/>
                            </a:defRPr>
                          </a:lvl1pPr>
                          <a:lvl2pPr>
                            <a:defRPr b="1">
                              <a:solidFill>
                                <a:srgbClr val="0D0070"/>
                              </a:solidFill>
                              <a:latin typeface="Courier New" pitchFamily="49" charset="0"/>
                            </a:defRPr>
                          </a:lvl2pPr>
                          <a:lvl3pPr>
                            <a:defRPr b="1">
                              <a:solidFill>
                                <a:srgbClr val="0D0070"/>
                              </a:solidFill>
                              <a:latin typeface="Courier New" pitchFamily="49" charset="0"/>
                            </a:defRPr>
                          </a:lvl3pPr>
                          <a:lvl4pPr>
                            <a:defRPr b="1">
                              <a:solidFill>
                                <a:srgbClr val="0D0070"/>
                              </a:solidFill>
                              <a:latin typeface="Courier New" pitchFamily="49" charset="0"/>
                            </a:defRPr>
                          </a:lvl4pPr>
                          <a:lvl5pPr>
                            <a:defRPr b="1">
                              <a:solidFill>
                                <a:srgbClr val="0D0070"/>
                              </a:solidFill>
                              <a:latin typeface="Courier New" pitchFamily="49" charset="0"/>
                            </a:defRPr>
                          </a:lvl5pPr>
                          <a:lvl6pPr fontAlgn="base">
                            <a:spcBef>
                              <a:spcPct val="20000"/>
                            </a:spcBef>
                            <a:spcAft>
                              <a:spcPct val="0"/>
                            </a:spcAft>
                            <a:defRPr b="1">
                              <a:solidFill>
                                <a:srgbClr val="0D0070"/>
                              </a:solidFill>
                              <a:latin typeface="Courier New" pitchFamily="49" charset="0"/>
                            </a:defRPr>
                          </a:lvl6pPr>
                          <a:lvl7pPr fontAlgn="base">
                            <a:spcBef>
                              <a:spcPct val="20000"/>
                            </a:spcBef>
                            <a:spcAft>
                              <a:spcPct val="0"/>
                            </a:spcAft>
                            <a:defRPr b="1">
                              <a:solidFill>
                                <a:srgbClr val="0D0070"/>
                              </a:solidFill>
                              <a:latin typeface="Courier New" pitchFamily="49" charset="0"/>
                            </a:defRPr>
                          </a:lvl7pPr>
                          <a:lvl8pPr fontAlgn="base">
                            <a:spcBef>
                              <a:spcPct val="20000"/>
                            </a:spcBef>
                            <a:spcAft>
                              <a:spcPct val="0"/>
                            </a:spcAft>
                            <a:defRPr b="1">
                              <a:solidFill>
                                <a:srgbClr val="0D0070"/>
                              </a:solidFill>
                              <a:latin typeface="Courier New" pitchFamily="49" charset="0"/>
                            </a:defRPr>
                          </a:lvl8pPr>
                          <a:lvl9pPr fontAlgn="base">
                            <a:spcBef>
                              <a:spcPct val="20000"/>
                            </a:spcBef>
                            <a:spcAft>
                              <a:spcPct val="0"/>
                            </a:spcAft>
                            <a:defRPr b="1">
                              <a:solidFill>
                                <a:srgbClr val="0D0070"/>
                              </a:solidFill>
                              <a:latin typeface="Courier New" pitchFamily="49"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nl-BE" altLang="en-US" sz="1400" b="0" baseline="0" dirty="0" err="1" smtClean="0">
                              <a:solidFill>
                                <a:schemeClr val="accent4">
                                  <a:lumMod val="20000"/>
                                  <a:lumOff val="80000"/>
                                </a:schemeClr>
                              </a:solidFill>
                              <a:latin typeface="+mn-lt"/>
                              <a:ea typeface="+mn-ea"/>
                              <a:cs typeface="+mn-cs"/>
                            </a:rPr>
                            <a:t>variable</a:t>
                          </a:r>
                          <a:endParaRPr lang="en-US" altLang="en-US" sz="1400" b="0" baseline="0" dirty="0" smtClean="0">
                            <a:solidFill>
                              <a:schemeClr val="accent4">
                                <a:lumMod val="20000"/>
                                <a:lumOff val="80000"/>
                              </a:schemeClr>
                            </a:solidFill>
                            <a:latin typeface="+mn-lt"/>
                            <a:ea typeface="+mn-ea"/>
                            <a:cs typeface="+mn-cs"/>
                          </a:endParaRPr>
                        </a:p>
                      </a:txBody>
                      <a:tcPr marL="44540" marR="445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mc:Fallback>
      </mc:AlternateContent>
      <p:sp>
        <p:nvSpPr>
          <p:cNvPr id="225283" name="Rectangle 3"/>
          <p:cNvSpPr>
            <a:spLocks noGrp="1" noChangeArrowheads="1"/>
          </p:cNvSpPr>
          <p:nvPr>
            <p:ph sz="half" idx="2"/>
          </p:nvPr>
        </p:nvSpPr>
        <p:spPr>
          <a:xfrm>
            <a:off x="1136577" y="1196752"/>
            <a:ext cx="3312367" cy="5040313"/>
          </a:xfrm>
        </p:spPr>
        <p:txBody>
          <a:bodyPr/>
          <a:lstStyle/>
          <a:p>
            <a:pPr marL="0" indent="0">
              <a:buNone/>
            </a:pPr>
            <a:r>
              <a:rPr lang="en-GB" altLang="en-US" dirty="0" smtClean="0"/>
              <a:t>The major structure of auroral patterns of magnetized planets can be understood in terms of a simple model of the auroral current circuit.</a:t>
            </a:r>
          </a:p>
          <a:p>
            <a:pPr marL="0" indent="0">
              <a:buNone/>
            </a:pPr>
            <a:endParaRPr lang="en-GB" altLang="en-US" dirty="0"/>
          </a:p>
          <a:p>
            <a:pPr marL="0" indent="0">
              <a:buNone/>
            </a:pPr>
            <a:r>
              <a:rPr lang="en-GB" altLang="en-US" dirty="0" smtClean="0"/>
              <a:t>Details of the actual aurora depend on the size of the dipole field, its strength relative to the stellar wind pressure, and of course on the composition of the planet’s atmosphere.</a:t>
            </a:r>
            <a:endParaRPr lang="en-GB" altLang="en-US" dirty="0"/>
          </a:p>
        </p:txBody>
      </p:sp>
      <p:sp>
        <p:nvSpPr>
          <p:cNvPr id="54" name="Date Placeholder 4"/>
          <p:cNvSpPr>
            <a:spLocks noGrp="1"/>
          </p:cNvSpPr>
          <p:nvPr>
            <p:ph type="dt" sz="half" idx="10"/>
          </p:nvPr>
        </p:nvSpPr>
        <p:spPr/>
        <p:txBody>
          <a:bodyPr/>
          <a:lstStyle/>
          <a:p>
            <a:r>
              <a:rPr lang="en-US" altLang="en-US" smtClean="0"/>
              <a:t>18-22 November 2013</a:t>
            </a:r>
            <a:endParaRPr lang="en-US" altLang="en-US"/>
          </a:p>
        </p:txBody>
      </p:sp>
      <p:sp>
        <p:nvSpPr>
          <p:cNvPr id="55" name="Footer Placeholder 5"/>
          <p:cNvSpPr>
            <a:spLocks noGrp="1"/>
          </p:cNvSpPr>
          <p:nvPr>
            <p:ph type="ftr" sz="quarter" idx="11"/>
          </p:nvPr>
        </p:nvSpPr>
        <p:spPr/>
        <p:txBody>
          <a:bodyPr/>
          <a:lstStyle/>
          <a:p>
            <a:r>
              <a:rPr lang="en-US" altLang="en-US" smtClean="0"/>
              <a:t>ESWW10, Antwerp</a:t>
            </a:r>
            <a:endParaRPr lang="en-US" altLang="en-US"/>
          </a:p>
        </p:txBody>
      </p:sp>
      <p:sp>
        <p:nvSpPr>
          <p:cNvPr id="56" name="Slide Number Placeholder 6"/>
          <p:cNvSpPr>
            <a:spLocks noGrp="1"/>
          </p:cNvSpPr>
          <p:nvPr>
            <p:ph type="sldNum" sz="quarter" idx="12"/>
          </p:nvPr>
        </p:nvSpPr>
        <p:spPr/>
        <p:txBody>
          <a:bodyPr/>
          <a:lstStyle/>
          <a:p>
            <a:fld id="{D9675F0B-CB49-4890-B40D-2D3148FBA113}" type="slidenum">
              <a:rPr lang="en-US" altLang="en-US" smtClean="0"/>
              <a:pPr/>
              <a:t>26</a:t>
            </a:fld>
            <a:endParaRPr lang="en-US" altLang="en-US"/>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smtClean="0"/>
              <a:t>18-22 November 2013</a:t>
            </a:r>
            <a:endParaRPr lang="en-US" altLang="en-US"/>
          </a:p>
        </p:txBody>
      </p:sp>
      <p:sp>
        <p:nvSpPr>
          <p:cNvPr id="5" name="Footer Placeholder 4"/>
          <p:cNvSpPr>
            <a:spLocks noGrp="1"/>
          </p:cNvSpPr>
          <p:nvPr>
            <p:ph type="ftr" sz="quarter" idx="11"/>
          </p:nvPr>
        </p:nvSpPr>
        <p:spPr/>
        <p:txBody>
          <a:bodyPr/>
          <a:lstStyle/>
          <a:p>
            <a:r>
              <a:rPr lang="en-US" altLang="en-US" smtClean="0"/>
              <a:t>ESWW10, Antwerp</a:t>
            </a:r>
            <a:endParaRPr lang="en-US" altLang="en-US"/>
          </a:p>
        </p:txBody>
      </p:sp>
      <p:sp>
        <p:nvSpPr>
          <p:cNvPr id="6" name="Slide Number Placeholder 5"/>
          <p:cNvSpPr>
            <a:spLocks noGrp="1"/>
          </p:cNvSpPr>
          <p:nvPr>
            <p:ph type="sldNum" sz="quarter" idx="12"/>
          </p:nvPr>
        </p:nvSpPr>
        <p:spPr/>
        <p:txBody>
          <a:bodyPr/>
          <a:lstStyle/>
          <a:p>
            <a:fld id="{C03291A1-F11B-4634-BAF8-27E7551F3953}" type="slidenum">
              <a:rPr lang="en-US" altLang="en-US"/>
              <a:pPr/>
              <a:t>27</a:t>
            </a:fld>
            <a:endParaRPr lang="en-US" altLang="en-US" dirty="0"/>
          </a:p>
        </p:txBody>
      </p:sp>
      <p:sp>
        <p:nvSpPr>
          <p:cNvPr id="243716" name="Rectangle 4"/>
          <p:cNvSpPr>
            <a:spLocks noGrp="1" noChangeArrowheads="1"/>
          </p:cNvSpPr>
          <p:nvPr>
            <p:ph type="title"/>
          </p:nvPr>
        </p:nvSpPr>
        <p:spPr/>
        <p:txBody>
          <a:bodyPr/>
          <a:lstStyle/>
          <a:p>
            <a:r>
              <a:rPr lang="nl-BE" altLang="en-US" dirty="0" err="1"/>
              <a:t>References</a:t>
            </a:r>
            <a:endParaRPr lang="en-US" altLang="en-US" dirty="0"/>
          </a:p>
        </p:txBody>
      </p:sp>
      <p:sp>
        <p:nvSpPr>
          <p:cNvPr id="243717" name="Rectangle 5"/>
          <p:cNvSpPr>
            <a:spLocks noGrp="1" noChangeArrowheads="1"/>
          </p:cNvSpPr>
          <p:nvPr>
            <p:ph type="body" idx="1"/>
          </p:nvPr>
        </p:nvSpPr>
        <p:spPr>
          <a:xfrm>
            <a:off x="1136576" y="980729"/>
            <a:ext cx="8424936" cy="5256560"/>
          </a:xfrm>
        </p:spPr>
        <p:txBody>
          <a:bodyPr/>
          <a:lstStyle/>
          <a:p>
            <a:pPr>
              <a:lnSpc>
                <a:spcPct val="80000"/>
              </a:lnSpc>
            </a:pPr>
            <a:endParaRPr lang="en-US" altLang="en-US" sz="1400" dirty="0"/>
          </a:p>
          <a:p>
            <a:pPr>
              <a:spcBef>
                <a:spcPts val="0"/>
              </a:spcBef>
              <a:spcAft>
                <a:spcPts val="600"/>
              </a:spcAft>
            </a:pPr>
            <a:r>
              <a:rPr lang="nl-BE" altLang="en-US" sz="1200" dirty="0" smtClean="0"/>
              <a:t>J</a:t>
            </a:r>
            <a:r>
              <a:rPr lang="nl-BE" altLang="en-US" sz="1200" dirty="0"/>
              <a:t>. De </a:t>
            </a:r>
            <a:r>
              <a:rPr lang="nl-BE" altLang="en-US" sz="1200" dirty="0" err="1"/>
              <a:t>Keyser</a:t>
            </a:r>
            <a:r>
              <a:rPr lang="nl-BE" altLang="en-US" sz="1200" dirty="0"/>
              <a:t>, M. Roth, </a:t>
            </a:r>
            <a:r>
              <a:rPr lang="nl-BE" altLang="en-US" sz="1200" dirty="0" err="1"/>
              <a:t>and</a:t>
            </a:r>
            <a:r>
              <a:rPr lang="nl-BE" altLang="en-US" sz="1200" dirty="0"/>
              <a:t> J. Lemaire. </a:t>
            </a:r>
            <a:r>
              <a:rPr lang="nl-BE" altLang="en-US" sz="1200" i="1" dirty="0"/>
              <a:t>The magnetospheric driver of </a:t>
            </a:r>
            <a:r>
              <a:rPr lang="nl-BE" altLang="en-US" sz="1200" i="1" dirty="0" err="1"/>
              <a:t>subauroral</a:t>
            </a:r>
            <a:r>
              <a:rPr lang="nl-BE" altLang="en-US" sz="1200" i="1" dirty="0"/>
              <a:t> ion </a:t>
            </a:r>
            <a:r>
              <a:rPr lang="nl-BE" altLang="en-US" sz="1200" i="1" dirty="0" err="1"/>
              <a:t>drifts</a:t>
            </a:r>
            <a:r>
              <a:rPr lang="nl-BE" altLang="en-US" sz="1200" dirty="0"/>
              <a:t>. </a:t>
            </a:r>
            <a:r>
              <a:rPr lang="nl-BE" altLang="en-US" sz="1200" dirty="0" err="1"/>
              <a:t>Geophys</a:t>
            </a:r>
            <a:r>
              <a:rPr lang="nl-BE" altLang="en-US" sz="1200" dirty="0"/>
              <a:t>. </a:t>
            </a:r>
            <a:r>
              <a:rPr lang="nl-BE" altLang="en-US" sz="1200" dirty="0" err="1"/>
              <a:t>Res</a:t>
            </a:r>
            <a:r>
              <a:rPr lang="nl-BE" altLang="en-US" sz="1200" dirty="0"/>
              <a:t>. </a:t>
            </a:r>
            <a:r>
              <a:rPr lang="nl-BE" altLang="en-US" sz="1200" dirty="0" err="1"/>
              <a:t>Lett</a:t>
            </a:r>
            <a:r>
              <a:rPr lang="nl-BE" altLang="en-US" sz="1200" dirty="0"/>
              <a:t>., 25:1625-1628, 1998</a:t>
            </a:r>
            <a:r>
              <a:rPr lang="nl-BE" altLang="en-US" sz="1200" dirty="0" smtClean="0"/>
              <a:t>.</a:t>
            </a:r>
            <a:endParaRPr lang="nl-BE" altLang="en-US" sz="1200" dirty="0"/>
          </a:p>
          <a:p>
            <a:pPr>
              <a:spcBef>
                <a:spcPts val="0"/>
              </a:spcBef>
              <a:spcAft>
                <a:spcPts val="600"/>
              </a:spcAft>
            </a:pPr>
            <a:r>
              <a:rPr lang="nl-BE" altLang="en-US" sz="1200" dirty="0" smtClean="0"/>
              <a:t>J</a:t>
            </a:r>
            <a:r>
              <a:rPr lang="nl-BE" altLang="en-US" sz="1200" dirty="0"/>
              <a:t>. De </a:t>
            </a:r>
            <a:r>
              <a:rPr lang="nl-BE" altLang="en-US" sz="1200" dirty="0" err="1"/>
              <a:t>Keyser</a:t>
            </a:r>
            <a:r>
              <a:rPr lang="nl-BE" altLang="en-US" sz="1200" dirty="0"/>
              <a:t>. </a:t>
            </a:r>
            <a:r>
              <a:rPr lang="nl-BE" altLang="en-US" sz="1200" i="1" dirty="0" err="1"/>
              <a:t>Formation</a:t>
            </a:r>
            <a:r>
              <a:rPr lang="nl-BE" altLang="en-US" sz="1200" i="1" dirty="0"/>
              <a:t> </a:t>
            </a:r>
            <a:r>
              <a:rPr lang="nl-BE" altLang="en-US" sz="1200" i="1" dirty="0" err="1"/>
              <a:t>and</a:t>
            </a:r>
            <a:r>
              <a:rPr lang="nl-BE" altLang="en-US" sz="1200" i="1" dirty="0"/>
              <a:t> </a:t>
            </a:r>
            <a:r>
              <a:rPr lang="nl-BE" altLang="en-US" sz="1200" i="1" dirty="0" err="1"/>
              <a:t>evolution</a:t>
            </a:r>
            <a:r>
              <a:rPr lang="nl-BE" altLang="en-US" sz="1200" i="1" dirty="0"/>
              <a:t> of </a:t>
            </a:r>
            <a:r>
              <a:rPr lang="nl-BE" altLang="en-US" sz="1200" i="1" dirty="0" err="1"/>
              <a:t>subauroral</a:t>
            </a:r>
            <a:r>
              <a:rPr lang="nl-BE" altLang="en-US" sz="1200" i="1" dirty="0"/>
              <a:t> ion </a:t>
            </a:r>
            <a:r>
              <a:rPr lang="nl-BE" altLang="en-US" sz="1200" i="1" dirty="0" err="1"/>
              <a:t>drifts</a:t>
            </a:r>
            <a:r>
              <a:rPr lang="nl-BE" altLang="en-US" sz="1200" i="1" dirty="0"/>
              <a:t> in the course of a substorm</a:t>
            </a:r>
            <a:r>
              <a:rPr lang="nl-BE" altLang="en-US" sz="1200" dirty="0"/>
              <a:t>. J. </a:t>
            </a:r>
            <a:r>
              <a:rPr lang="nl-BE" altLang="en-US" sz="1200" dirty="0" err="1"/>
              <a:t>Geophys</a:t>
            </a:r>
            <a:r>
              <a:rPr lang="nl-BE" altLang="en-US" sz="1200" dirty="0"/>
              <a:t>. </a:t>
            </a:r>
            <a:r>
              <a:rPr lang="nl-BE" altLang="en-US" sz="1200" dirty="0" err="1"/>
              <a:t>Res</a:t>
            </a:r>
            <a:r>
              <a:rPr lang="nl-BE" altLang="en-US" sz="1200" dirty="0"/>
              <a:t>., 104(6):12,339-12,350, 1999.</a:t>
            </a:r>
          </a:p>
          <a:p>
            <a:pPr>
              <a:spcBef>
                <a:spcPts val="0"/>
              </a:spcBef>
              <a:spcAft>
                <a:spcPts val="600"/>
              </a:spcAft>
            </a:pPr>
            <a:r>
              <a:rPr lang="nl-BE" altLang="en-US" sz="1200" dirty="0" smtClean="0"/>
              <a:t>J</a:t>
            </a:r>
            <a:r>
              <a:rPr lang="nl-BE" altLang="en-US" sz="1200" dirty="0"/>
              <a:t>. De </a:t>
            </a:r>
            <a:r>
              <a:rPr lang="nl-BE" altLang="en-US" sz="1200" dirty="0" err="1"/>
              <a:t>Keyser</a:t>
            </a:r>
            <a:r>
              <a:rPr lang="nl-BE" altLang="en-US" sz="1200" dirty="0"/>
              <a:t>. </a:t>
            </a:r>
            <a:r>
              <a:rPr lang="nl-BE" altLang="en-US" sz="1200" i="1" dirty="0"/>
              <a:t>Storm-time </a:t>
            </a:r>
            <a:r>
              <a:rPr lang="nl-BE" altLang="en-US" sz="1200" i="1" dirty="0" err="1"/>
              <a:t>energetic</a:t>
            </a:r>
            <a:r>
              <a:rPr lang="nl-BE" altLang="en-US" sz="1200" i="1" dirty="0"/>
              <a:t> </a:t>
            </a:r>
            <a:r>
              <a:rPr lang="nl-BE" altLang="en-US" sz="1200" i="1" dirty="0" err="1"/>
              <a:t>particle</a:t>
            </a:r>
            <a:r>
              <a:rPr lang="nl-BE" altLang="en-US" sz="1200" i="1" dirty="0"/>
              <a:t> </a:t>
            </a:r>
            <a:r>
              <a:rPr lang="nl-BE" altLang="en-US" sz="1200" i="1" dirty="0" err="1"/>
              <a:t>penetration</a:t>
            </a:r>
            <a:r>
              <a:rPr lang="nl-BE" altLang="en-US" sz="1200" i="1" dirty="0"/>
              <a:t> </a:t>
            </a:r>
            <a:r>
              <a:rPr lang="nl-BE" altLang="en-US" sz="1200" i="1" dirty="0" err="1"/>
              <a:t>into</a:t>
            </a:r>
            <a:r>
              <a:rPr lang="nl-BE" altLang="en-US" sz="1200" i="1" dirty="0"/>
              <a:t> the </a:t>
            </a:r>
            <a:r>
              <a:rPr lang="nl-BE" altLang="en-US" sz="1200" i="1" dirty="0" err="1"/>
              <a:t>inner</a:t>
            </a:r>
            <a:r>
              <a:rPr lang="nl-BE" altLang="en-US" sz="1200" i="1" dirty="0"/>
              <a:t> </a:t>
            </a:r>
            <a:r>
              <a:rPr lang="nl-BE" altLang="en-US" sz="1200" i="1" dirty="0" err="1"/>
              <a:t>magnetosphere</a:t>
            </a:r>
            <a:r>
              <a:rPr lang="nl-BE" altLang="en-US" sz="1200" i="1" dirty="0"/>
              <a:t> as the </a:t>
            </a:r>
            <a:r>
              <a:rPr lang="nl-BE" altLang="en-US" sz="1200" i="1" dirty="0" err="1"/>
              <a:t>electromotive</a:t>
            </a:r>
            <a:r>
              <a:rPr lang="nl-BE" altLang="en-US" sz="1200" i="1" dirty="0"/>
              <a:t> force in the </a:t>
            </a:r>
            <a:r>
              <a:rPr lang="nl-BE" altLang="en-US" sz="1200" i="1" dirty="0" err="1"/>
              <a:t>subauroral</a:t>
            </a:r>
            <a:r>
              <a:rPr lang="nl-BE" altLang="en-US" sz="1200" i="1" dirty="0"/>
              <a:t> ion drift </a:t>
            </a:r>
            <a:r>
              <a:rPr lang="nl-BE" altLang="en-US" sz="1200" i="1" dirty="0" err="1"/>
              <a:t>current</a:t>
            </a:r>
            <a:r>
              <a:rPr lang="nl-BE" altLang="en-US" sz="1200" i="1" dirty="0"/>
              <a:t> circuit</a:t>
            </a:r>
            <a:r>
              <a:rPr lang="nl-BE" altLang="en-US" sz="1200" dirty="0"/>
              <a:t>. In S. </a:t>
            </a:r>
            <a:r>
              <a:rPr lang="nl-BE" altLang="en-US" sz="1200" dirty="0" err="1"/>
              <a:t>Ohtani</a:t>
            </a:r>
            <a:r>
              <a:rPr lang="nl-BE" altLang="en-US" sz="1200" dirty="0"/>
              <a:t>, ed., Magnetospheric </a:t>
            </a:r>
            <a:r>
              <a:rPr lang="nl-BE" altLang="en-US" sz="1200" dirty="0" err="1"/>
              <a:t>Current</a:t>
            </a:r>
            <a:r>
              <a:rPr lang="nl-BE" altLang="en-US" sz="1200" dirty="0"/>
              <a:t> Systems, </a:t>
            </a:r>
            <a:r>
              <a:rPr lang="nl-BE" altLang="en-US" sz="1200" dirty="0" err="1"/>
              <a:t>Geophysical</a:t>
            </a:r>
            <a:r>
              <a:rPr lang="nl-BE" altLang="en-US" sz="1200" dirty="0"/>
              <a:t> </a:t>
            </a:r>
            <a:r>
              <a:rPr lang="nl-BE" altLang="en-US" sz="1200" dirty="0" err="1"/>
              <a:t>Monograph</a:t>
            </a:r>
            <a:r>
              <a:rPr lang="nl-BE" altLang="en-US" sz="1200" dirty="0"/>
              <a:t> Series 118, pages 261-265. AGU, 2000.</a:t>
            </a:r>
          </a:p>
          <a:p>
            <a:pPr>
              <a:spcBef>
                <a:spcPts val="0"/>
              </a:spcBef>
              <a:spcAft>
                <a:spcPts val="600"/>
              </a:spcAft>
            </a:pPr>
            <a:r>
              <a:rPr lang="nl-BE" altLang="en-US" sz="1200" dirty="0" smtClean="0"/>
              <a:t>M</a:t>
            </a:r>
            <a:r>
              <a:rPr lang="nl-BE" altLang="en-US" sz="1200" dirty="0"/>
              <a:t>. M. </a:t>
            </a:r>
            <a:r>
              <a:rPr lang="nl-BE" altLang="en-US" sz="1200" dirty="0" err="1"/>
              <a:t>Echim</a:t>
            </a:r>
            <a:r>
              <a:rPr lang="nl-BE" altLang="en-US" sz="1200" dirty="0"/>
              <a:t>, M. Roth, </a:t>
            </a:r>
            <a:r>
              <a:rPr lang="nl-BE" altLang="en-US" sz="1200" dirty="0" err="1"/>
              <a:t>and</a:t>
            </a:r>
            <a:r>
              <a:rPr lang="nl-BE" altLang="en-US" sz="1200" dirty="0"/>
              <a:t> J. De </a:t>
            </a:r>
            <a:r>
              <a:rPr lang="nl-BE" altLang="en-US" sz="1200" dirty="0" err="1"/>
              <a:t>Keyser</a:t>
            </a:r>
            <a:r>
              <a:rPr lang="nl-BE" altLang="en-US" sz="1200" dirty="0"/>
              <a:t>. </a:t>
            </a:r>
            <a:r>
              <a:rPr lang="nl-BE" altLang="en-US" sz="1200" i="1" dirty="0" err="1"/>
              <a:t>Sheared</a:t>
            </a:r>
            <a:r>
              <a:rPr lang="nl-BE" altLang="en-US" sz="1200" i="1" dirty="0"/>
              <a:t> magnetospheric plasma </a:t>
            </a:r>
            <a:r>
              <a:rPr lang="nl-BE" altLang="en-US" sz="1200" i="1" dirty="0" err="1"/>
              <a:t>flows</a:t>
            </a:r>
            <a:r>
              <a:rPr lang="nl-BE" altLang="en-US" sz="1200" i="1" dirty="0"/>
              <a:t> </a:t>
            </a:r>
            <a:r>
              <a:rPr lang="nl-BE" altLang="en-US" sz="1200" i="1" dirty="0" err="1"/>
              <a:t>and</a:t>
            </a:r>
            <a:r>
              <a:rPr lang="nl-BE" altLang="en-US" sz="1200" i="1" dirty="0"/>
              <a:t> discrete auroral </a:t>
            </a:r>
            <a:r>
              <a:rPr lang="nl-BE" altLang="en-US" sz="1200" i="1" dirty="0" err="1"/>
              <a:t>arcs</a:t>
            </a:r>
            <a:r>
              <a:rPr lang="nl-BE" altLang="en-US" sz="1200" i="1" dirty="0"/>
              <a:t>: a quasi-</a:t>
            </a:r>
            <a:r>
              <a:rPr lang="nl-BE" altLang="en-US" sz="1200" i="1" dirty="0" err="1"/>
              <a:t>static</a:t>
            </a:r>
            <a:r>
              <a:rPr lang="nl-BE" altLang="en-US" sz="1200" i="1" dirty="0"/>
              <a:t> </a:t>
            </a:r>
            <a:r>
              <a:rPr lang="nl-BE" altLang="en-US" sz="1200" i="1" dirty="0" err="1"/>
              <a:t>coupling</a:t>
            </a:r>
            <a:r>
              <a:rPr lang="nl-BE" altLang="en-US" sz="1200" i="1" dirty="0"/>
              <a:t> model</a:t>
            </a:r>
            <a:r>
              <a:rPr lang="nl-BE" altLang="en-US" sz="1200" dirty="0"/>
              <a:t>. Ann. </a:t>
            </a:r>
            <a:r>
              <a:rPr lang="nl-BE" altLang="en-US" sz="1200" dirty="0" err="1"/>
              <a:t>Geophys</a:t>
            </a:r>
            <a:r>
              <a:rPr lang="nl-BE" altLang="en-US" sz="1200" dirty="0"/>
              <a:t>., 25, 317–330, 2007.</a:t>
            </a:r>
          </a:p>
          <a:p>
            <a:pPr>
              <a:spcBef>
                <a:spcPts val="0"/>
              </a:spcBef>
              <a:spcAft>
                <a:spcPts val="600"/>
              </a:spcAft>
            </a:pPr>
            <a:r>
              <a:rPr lang="en-GB" sz="1200" dirty="0" smtClean="0"/>
              <a:t>M</a:t>
            </a:r>
            <a:r>
              <a:rPr lang="en-GB" sz="1200" dirty="0"/>
              <a:t>. M. </a:t>
            </a:r>
            <a:r>
              <a:rPr lang="en-GB" sz="1200" dirty="0" err="1"/>
              <a:t>Echim</a:t>
            </a:r>
            <a:r>
              <a:rPr lang="en-GB" sz="1200" dirty="0"/>
              <a:t>, R. </a:t>
            </a:r>
            <a:r>
              <a:rPr lang="en-GB" sz="1200" dirty="0" err="1"/>
              <a:t>Maggiolo</a:t>
            </a:r>
            <a:r>
              <a:rPr lang="en-GB" sz="1200" dirty="0"/>
              <a:t>, M. Roth, and J. De Keyser. </a:t>
            </a:r>
            <a:r>
              <a:rPr lang="en-GB" sz="1200" i="1" dirty="0"/>
              <a:t>A magnetospheric generator driving ion and electron acceleration and electric currents in a discrete auroral arc observed by Cluster and DMSP</a:t>
            </a:r>
            <a:r>
              <a:rPr lang="en-GB" sz="1200" dirty="0"/>
              <a:t>. </a:t>
            </a:r>
            <a:r>
              <a:rPr lang="en-GB" sz="1200" dirty="0" err="1"/>
              <a:t>Geophys</a:t>
            </a:r>
            <a:r>
              <a:rPr lang="en-GB" sz="1200" dirty="0"/>
              <a:t>. Res. </a:t>
            </a:r>
            <a:r>
              <a:rPr lang="en-GB" sz="1200" dirty="0" err="1"/>
              <a:t>Lett</a:t>
            </a:r>
            <a:r>
              <a:rPr lang="en-GB" sz="1200" dirty="0"/>
              <a:t>., 36:L12111, 2009. </a:t>
            </a:r>
          </a:p>
          <a:p>
            <a:pPr>
              <a:spcBef>
                <a:spcPts val="0"/>
              </a:spcBef>
              <a:spcAft>
                <a:spcPts val="600"/>
              </a:spcAft>
            </a:pPr>
            <a:r>
              <a:rPr lang="en-GB" sz="1200" dirty="0" smtClean="0"/>
              <a:t>F</a:t>
            </a:r>
            <a:r>
              <a:rPr lang="en-GB" sz="1200" dirty="0"/>
              <a:t>. </a:t>
            </a:r>
            <a:r>
              <a:rPr lang="en-GB" sz="1200" dirty="0" err="1"/>
              <a:t>Darrouzet</a:t>
            </a:r>
            <a:r>
              <a:rPr lang="en-GB" sz="1200" dirty="0"/>
              <a:t>, D. L. Gallagher, N. André, D. L. Carpenter, I. </a:t>
            </a:r>
            <a:r>
              <a:rPr lang="en-GB" sz="1200" dirty="0" err="1"/>
              <a:t>Dandouras</a:t>
            </a:r>
            <a:r>
              <a:rPr lang="en-GB" sz="1200" dirty="0"/>
              <a:t>, P. M. E. </a:t>
            </a:r>
            <a:r>
              <a:rPr lang="en-GB" sz="1200" dirty="0" err="1"/>
              <a:t>Décréau</a:t>
            </a:r>
            <a:r>
              <a:rPr lang="en-GB" sz="1200" dirty="0"/>
              <a:t>, J. De Keyser, R. E. Denton, J. C. Foster, J. Goldstein, M. B. </a:t>
            </a:r>
            <a:r>
              <a:rPr lang="en-GB" sz="1200" dirty="0" err="1"/>
              <a:t>Moldwin</a:t>
            </a:r>
            <a:r>
              <a:rPr lang="en-GB" sz="1200" dirty="0"/>
              <a:t>, B. W. </a:t>
            </a:r>
            <a:r>
              <a:rPr lang="en-GB" sz="1200" dirty="0" err="1"/>
              <a:t>Reinisch</a:t>
            </a:r>
            <a:r>
              <a:rPr lang="en-GB" sz="1200" dirty="0"/>
              <a:t>, B. R. </a:t>
            </a:r>
            <a:r>
              <a:rPr lang="en-GB" sz="1200" dirty="0" err="1"/>
              <a:t>Sandel</a:t>
            </a:r>
            <a:r>
              <a:rPr lang="en-GB" sz="1200" dirty="0"/>
              <a:t>, and J. Tu. </a:t>
            </a:r>
            <a:r>
              <a:rPr lang="en-GB" sz="1200" i="1" dirty="0"/>
              <a:t>CLUSTER and IMAGE Observations of the Plasmasphere: Plasma Structure and Dynamics. </a:t>
            </a:r>
            <a:r>
              <a:rPr lang="en-GB" sz="1200" dirty="0"/>
              <a:t>Space Sci. Rev., 145(1-2):55–106, 2009. doi:10.1007/s11214-008-9438-9. </a:t>
            </a:r>
          </a:p>
          <a:p>
            <a:pPr>
              <a:spcBef>
                <a:spcPts val="0"/>
              </a:spcBef>
              <a:spcAft>
                <a:spcPts val="600"/>
              </a:spcAft>
            </a:pPr>
            <a:r>
              <a:rPr lang="en-GB" sz="1200" dirty="0" smtClean="0"/>
              <a:t>J</a:t>
            </a:r>
            <a:r>
              <a:rPr lang="en-GB" sz="1200" dirty="0"/>
              <a:t>. De Keyser and M. </a:t>
            </a:r>
            <a:r>
              <a:rPr lang="en-GB" sz="1200" dirty="0" err="1"/>
              <a:t>Echim</a:t>
            </a:r>
            <a:r>
              <a:rPr lang="en-GB" sz="1200" dirty="0"/>
              <a:t>. </a:t>
            </a:r>
            <a:r>
              <a:rPr lang="en-GB" sz="1200" i="1" dirty="0"/>
              <a:t>Auroral and </a:t>
            </a:r>
            <a:r>
              <a:rPr lang="en-GB" sz="1200" i="1" dirty="0" err="1"/>
              <a:t>subauroral</a:t>
            </a:r>
            <a:r>
              <a:rPr lang="en-GB" sz="1200" i="1" dirty="0"/>
              <a:t> phenomena: An electrostatic picture</a:t>
            </a:r>
            <a:r>
              <a:rPr lang="en-GB" sz="1200" dirty="0"/>
              <a:t>. Ann. </a:t>
            </a:r>
            <a:r>
              <a:rPr lang="en-GB" sz="1200" dirty="0" err="1"/>
              <a:t>Geophys</a:t>
            </a:r>
            <a:r>
              <a:rPr lang="en-GB" sz="1200" dirty="0"/>
              <a:t>., 28:633–650, 2010. </a:t>
            </a:r>
          </a:p>
          <a:p>
            <a:pPr>
              <a:spcBef>
                <a:spcPts val="0"/>
              </a:spcBef>
              <a:spcAft>
                <a:spcPts val="600"/>
              </a:spcAft>
            </a:pPr>
            <a:r>
              <a:rPr lang="en-GB" sz="1200" dirty="0" smtClean="0"/>
              <a:t>J</a:t>
            </a:r>
            <a:r>
              <a:rPr lang="en-GB" sz="1200" dirty="0"/>
              <a:t>. De Keyser, R. </a:t>
            </a:r>
            <a:r>
              <a:rPr lang="en-GB" sz="1200" dirty="0" err="1"/>
              <a:t>Maggiolo</a:t>
            </a:r>
            <a:r>
              <a:rPr lang="en-GB" sz="1200" dirty="0"/>
              <a:t>, and M. </a:t>
            </a:r>
            <a:r>
              <a:rPr lang="en-GB" sz="1200" dirty="0" err="1"/>
              <a:t>Echim</a:t>
            </a:r>
            <a:r>
              <a:rPr lang="en-GB" sz="1200" dirty="0"/>
              <a:t>. </a:t>
            </a:r>
            <a:r>
              <a:rPr lang="en-GB" sz="1200" i="1" dirty="0" err="1"/>
              <a:t>Monopolar</a:t>
            </a:r>
            <a:r>
              <a:rPr lang="en-GB" sz="1200" i="1" dirty="0"/>
              <a:t> and bipolar auroral electric fields and their effects</a:t>
            </a:r>
            <a:r>
              <a:rPr lang="en-GB" sz="1200" dirty="0"/>
              <a:t>. Ann. </a:t>
            </a:r>
            <a:r>
              <a:rPr lang="en-GB" sz="1200" dirty="0" err="1"/>
              <a:t>Geophys</a:t>
            </a:r>
            <a:r>
              <a:rPr lang="en-GB" sz="1200" dirty="0"/>
              <a:t>., 28(11):2027–2046, 2010. </a:t>
            </a:r>
          </a:p>
          <a:p>
            <a:pPr>
              <a:spcBef>
                <a:spcPts val="0"/>
              </a:spcBef>
              <a:spcAft>
                <a:spcPts val="600"/>
              </a:spcAft>
            </a:pPr>
            <a:r>
              <a:rPr lang="en-GB" sz="1200" dirty="0" smtClean="0"/>
              <a:t>J</a:t>
            </a:r>
            <a:r>
              <a:rPr lang="en-GB" sz="1200" dirty="0"/>
              <a:t>. De Keyser, R. </a:t>
            </a:r>
            <a:r>
              <a:rPr lang="en-GB" sz="1200" dirty="0" err="1"/>
              <a:t>Maggiolo</a:t>
            </a:r>
            <a:r>
              <a:rPr lang="en-GB" sz="1200" dirty="0"/>
              <a:t>, M. </a:t>
            </a:r>
            <a:r>
              <a:rPr lang="en-GB" sz="1200" dirty="0" err="1"/>
              <a:t>Echim</a:t>
            </a:r>
            <a:r>
              <a:rPr lang="en-GB" sz="1200" dirty="0"/>
              <a:t>, and I. </a:t>
            </a:r>
            <a:r>
              <a:rPr lang="en-GB" sz="1200" dirty="0" err="1"/>
              <a:t>Dandouras</a:t>
            </a:r>
            <a:r>
              <a:rPr lang="en-GB" sz="1200" dirty="0"/>
              <a:t>. </a:t>
            </a:r>
            <a:r>
              <a:rPr lang="en-GB" sz="1200" i="1" dirty="0"/>
              <a:t>Wave signatures and electrostatic phenomena above aurora: Cluster observations and </a:t>
            </a:r>
            <a:r>
              <a:rPr lang="en-GB" sz="1200" i="1" dirty="0" err="1"/>
              <a:t>modeling</a:t>
            </a:r>
            <a:r>
              <a:rPr lang="en-GB" sz="1200" dirty="0"/>
              <a:t>. J. </a:t>
            </a:r>
            <a:r>
              <a:rPr lang="en-GB" sz="1200" dirty="0" err="1"/>
              <a:t>Geophys</a:t>
            </a:r>
            <a:r>
              <a:rPr lang="en-GB" sz="1200" dirty="0"/>
              <a:t>. Res., 116:A06224, 2011. </a:t>
            </a:r>
          </a:p>
          <a:p>
            <a:pPr>
              <a:lnSpc>
                <a:spcPct val="80000"/>
              </a:lnSpc>
            </a:pPr>
            <a:endParaRPr lang="en-US" altLang="en-US" sz="14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8337376" y="980728"/>
            <a:ext cx="1080120" cy="5269255"/>
          </a:xfrm>
          <a:prstGeom prst="rect">
            <a:avLst/>
          </a:prstGeom>
          <a:solidFill>
            <a:schemeClr val="tx1"/>
          </a:solidFill>
          <a:ln>
            <a:noFill/>
          </a:ln>
          <a:effectLst>
            <a:glow rad="127000">
              <a:schemeClr val="tx1"/>
            </a:glow>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GB" sz="2000" b="0" i="0" u="none" strike="noStrike" cap="none" normalizeH="0" baseline="0" smtClean="0">
              <a:ln>
                <a:noFill/>
              </a:ln>
              <a:solidFill>
                <a:srgbClr val="0D0070"/>
              </a:solidFill>
              <a:effectLst/>
              <a:latin typeface="Courier New" pitchFamily="49" charset="0"/>
            </a:endParaRPr>
          </a:p>
        </p:txBody>
      </p:sp>
      <p:sp>
        <p:nvSpPr>
          <p:cNvPr id="2" name="Title 1"/>
          <p:cNvSpPr>
            <a:spLocks noGrp="1"/>
          </p:cNvSpPr>
          <p:nvPr>
            <p:ph type="title"/>
          </p:nvPr>
        </p:nvSpPr>
        <p:spPr/>
        <p:txBody>
          <a:bodyPr/>
          <a:lstStyle/>
          <a:p>
            <a:r>
              <a:rPr lang="nl-BE" dirty="0" err="1" smtClean="0"/>
              <a:t>Classification</a:t>
            </a:r>
            <a:r>
              <a:rPr lang="nl-BE" dirty="0" smtClean="0"/>
              <a:t> of </a:t>
            </a:r>
            <a:r>
              <a:rPr lang="nl-BE" dirty="0" err="1" smtClean="0"/>
              <a:t>magnetospheres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1136575" y="1196975"/>
                <a:ext cx="7200801" cy="5040313"/>
              </a:xfrm>
            </p:spPr>
            <p:txBody>
              <a:bodyPr/>
              <a:lstStyle/>
              <a:p>
                <a:r>
                  <a:rPr lang="nl-BE" dirty="0" smtClean="0"/>
                  <a:t>No or </a:t>
                </a:r>
                <a:r>
                  <a:rPr lang="nl-BE" dirty="0" err="1" smtClean="0"/>
                  <a:t>weak</a:t>
                </a:r>
                <a:r>
                  <a:rPr lang="nl-BE" dirty="0" smtClean="0"/>
                  <a:t> </a:t>
                </a:r>
                <a:r>
                  <a:rPr lang="nl-BE" dirty="0" err="1" smtClean="0"/>
                  <a:t>magnetic</a:t>
                </a:r>
                <a:r>
                  <a:rPr lang="nl-BE" dirty="0" smtClean="0"/>
                  <a:t> field</a:t>
                </a:r>
              </a:p>
              <a:p>
                <a:pPr lvl="1"/>
                <a:r>
                  <a:rPr lang="nl-BE" dirty="0" smtClean="0"/>
                  <a:t>No </a:t>
                </a:r>
                <a:r>
                  <a:rPr lang="nl-BE" dirty="0" err="1" smtClean="0"/>
                  <a:t>ionosphere</a:t>
                </a:r>
                <a:endParaRPr lang="nl-BE" dirty="0" smtClean="0"/>
              </a:p>
              <a:p>
                <a:pPr lvl="2"/>
                <a:r>
                  <a:rPr lang="nl-BE" i="1" dirty="0" err="1" smtClean="0"/>
                  <a:t>stellar</a:t>
                </a:r>
                <a:r>
                  <a:rPr lang="nl-BE" i="1" dirty="0" smtClean="0"/>
                  <a:t> wind – </a:t>
                </a:r>
                <a:r>
                  <a:rPr lang="nl-BE" i="1" dirty="0" err="1" smtClean="0"/>
                  <a:t>exosphere</a:t>
                </a:r>
                <a:r>
                  <a:rPr lang="nl-BE" i="1" dirty="0" smtClean="0"/>
                  <a:t> </a:t>
                </a:r>
                <a:r>
                  <a:rPr lang="nl-BE" i="1" dirty="0" err="1" smtClean="0"/>
                  <a:t>interaction</a:t>
                </a:r>
                <a:endParaRPr lang="nl-BE" i="1" dirty="0" smtClean="0"/>
              </a:p>
              <a:p>
                <a:pPr lvl="1"/>
                <a:r>
                  <a:rPr lang="nl-BE" dirty="0" err="1" smtClean="0"/>
                  <a:t>Ionosphere</a:t>
                </a:r>
                <a:endParaRPr lang="nl-BE" dirty="0" smtClean="0"/>
              </a:p>
              <a:p>
                <a:pPr lvl="2"/>
                <a:r>
                  <a:rPr lang="nl-BE" i="1" dirty="0" err="1" smtClean="0"/>
                  <a:t>induced</a:t>
                </a:r>
                <a:r>
                  <a:rPr lang="nl-BE" i="1" dirty="0" smtClean="0"/>
                  <a:t> </a:t>
                </a:r>
                <a:r>
                  <a:rPr lang="nl-BE" i="1" dirty="0" err="1" smtClean="0"/>
                  <a:t>magnetosphere</a:t>
                </a:r>
                <a:r>
                  <a:rPr lang="nl-BE" i="1" dirty="0" smtClean="0"/>
                  <a:t> </a:t>
                </a:r>
              </a:p>
              <a:p>
                <a:r>
                  <a:rPr lang="nl-BE" dirty="0" smtClean="0"/>
                  <a:t>Strong </a:t>
                </a:r>
                <a:r>
                  <a:rPr lang="nl-BE" dirty="0" err="1" smtClean="0"/>
                  <a:t>magnetic</a:t>
                </a:r>
                <a:r>
                  <a:rPr lang="nl-BE" dirty="0" smtClean="0"/>
                  <a:t> field</a:t>
                </a:r>
                <a:endParaRPr lang="nl-BE" dirty="0"/>
              </a:p>
              <a:p>
                <a:pPr lvl="1"/>
                <a:r>
                  <a:rPr lang="nl-BE" dirty="0" smtClean="0"/>
                  <a:t>No </a:t>
                </a:r>
                <a:r>
                  <a:rPr lang="nl-BE" dirty="0" err="1" smtClean="0"/>
                  <a:t>ionosphere</a:t>
                </a:r>
                <a:endParaRPr lang="nl-BE" dirty="0" smtClean="0"/>
              </a:p>
              <a:p>
                <a:pPr lvl="2"/>
                <a:r>
                  <a:rPr lang="nl-BE" i="1" dirty="0" err="1" smtClean="0"/>
                  <a:t>magnetosphere</a:t>
                </a:r>
                <a:r>
                  <a:rPr lang="nl-BE" i="1" dirty="0" smtClean="0"/>
                  <a:t> without </a:t>
                </a:r>
                <a:r>
                  <a:rPr lang="nl-BE" i="1" dirty="0" err="1" smtClean="0"/>
                  <a:t>inner</a:t>
                </a:r>
                <a:r>
                  <a:rPr lang="nl-BE" i="1" dirty="0" smtClean="0"/>
                  <a:t> </a:t>
                </a:r>
                <a:r>
                  <a:rPr lang="nl-BE" i="1" dirty="0" err="1" smtClean="0"/>
                  <a:t>current</a:t>
                </a:r>
                <a:r>
                  <a:rPr lang="nl-BE" i="1" dirty="0" smtClean="0"/>
                  <a:t> </a:t>
                </a:r>
                <a:r>
                  <a:rPr lang="nl-BE" i="1" dirty="0" err="1" smtClean="0"/>
                  <a:t>closure</a:t>
                </a:r>
                <a:r>
                  <a:rPr lang="nl-BE" i="1" dirty="0" smtClean="0"/>
                  <a:t> </a:t>
                </a:r>
                <a:r>
                  <a:rPr lang="nl-BE" i="1" dirty="0" err="1" smtClean="0"/>
                  <a:t>and</a:t>
                </a:r>
                <a:r>
                  <a:rPr lang="nl-BE" i="1" dirty="0" smtClean="0"/>
                  <a:t> without </a:t>
                </a:r>
                <a:r>
                  <a:rPr lang="nl-BE" i="1" dirty="0" err="1" smtClean="0"/>
                  <a:t>cold</a:t>
                </a:r>
                <a:r>
                  <a:rPr lang="nl-BE" i="1" dirty="0" smtClean="0"/>
                  <a:t> plasma</a:t>
                </a:r>
              </a:p>
              <a:p>
                <a:pPr lvl="1"/>
                <a:r>
                  <a:rPr lang="nl-BE" dirty="0" err="1" smtClean="0"/>
                  <a:t>Ionosphere</a:t>
                </a:r>
                <a:endParaRPr lang="nl-BE" dirty="0" smtClean="0"/>
              </a:p>
              <a:p>
                <a:pPr lvl="2"/>
                <a:r>
                  <a:rPr lang="nl-BE" i="1" dirty="0" err="1"/>
                  <a:t>c</a:t>
                </a:r>
                <a:r>
                  <a:rPr lang="nl-BE" i="1" dirty="0" err="1" smtClean="0"/>
                  <a:t>lassical</a:t>
                </a:r>
                <a:r>
                  <a:rPr lang="nl-BE" i="1" dirty="0" smtClean="0"/>
                  <a:t> </a:t>
                </a:r>
                <a:r>
                  <a:rPr lang="nl-BE" i="1" dirty="0" err="1" smtClean="0"/>
                  <a:t>magnetosphere</a:t>
                </a:r>
                <a:endParaRPr lang="nl-BE" i="1" dirty="0" smtClean="0"/>
              </a:p>
              <a:p>
                <a:pPr lvl="2"/>
                <a:r>
                  <a:rPr lang="nl-BE" dirty="0" smtClean="0"/>
                  <a:t>parallel </a:t>
                </a:r>
                <a14:m>
                  <m:oMath xmlns:m="http://schemas.openxmlformats.org/officeDocument/2006/math">
                    <m:acc>
                      <m:accPr>
                        <m:chr m:val="⃗"/>
                        <m:ctrlPr>
                          <a:rPr lang="nl-BE" i="1">
                            <a:latin typeface="Cambria Math"/>
                          </a:rPr>
                        </m:ctrlPr>
                      </m:accPr>
                      <m:e>
                        <m:r>
                          <a:rPr lang="nl-BE" i="1">
                            <a:latin typeface="Cambria Math"/>
                          </a:rPr>
                          <m:t>𝐵</m:t>
                        </m:r>
                      </m:e>
                    </m:acc>
                    <m:r>
                      <a:rPr lang="nl-BE" i="1">
                        <a:latin typeface="Cambria Math"/>
                        <a:ea typeface="Cambria Math"/>
                      </a:rPr>
                      <m:t>↑↑</m:t>
                    </m:r>
                    <m:acc>
                      <m:accPr>
                        <m:chr m:val="⃗"/>
                        <m:ctrlPr>
                          <a:rPr lang="nl-BE" i="1">
                            <a:latin typeface="Cambria Math"/>
                            <a:ea typeface="Cambria Math"/>
                          </a:rPr>
                        </m:ctrlPr>
                      </m:accPr>
                      <m:e>
                        <m:r>
                          <m:rPr>
                            <m:sty m:val="p"/>
                          </m:rPr>
                          <a:rPr lang="el-GR" i="1">
                            <a:latin typeface="Cambria Math"/>
                            <a:ea typeface="Cambria Math"/>
                          </a:rPr>
                          <m:t>Ω</m:t>
                        </m:r>
                      </m:e>
                    </m:acc>
                  </m:oMath>
                </a14:m>
                <a:r>
                  <a:rPr lang="nl-BE" dirty="0" smtClean="0"/>
                  <a:t> / anti-parallel </a:t>
                </a:r>
                <a14:m>
                  <m:oMath xmlns:m="http://schemas.openxmlformats.org/officeDocument/2006/math">
                    <m:acc>
                      <m:accPr>
                        <m:chr m:val="⃗"/>
                        <m:ctrlPr>
                          <a:rPr lang="nl-BE" i="1">
                            <a:latin typeface="Cambria Math"/>
                          </a:rPr>
                        </m:ctrlPr>
                      </m:accPr>
                      <m:e>
                        <m:r>
                          <a:rPr lang="nl-BE" i="1">
                            <a:latin typeface="Cambria Math"/>
                          </a:rPr>
                          <m:t>𝐵</m:t>
                        </m:r>
                      </m:e>
                    </m:acc>
                    <m:r>
                      <a:rPr lang="nl-BE" i="1">
                        <a:latin typeface="Cambria Math"/>
                        <a:ea typeface="Cambria Math"/>
                      </a:rPr>
                      <m:t>↑↓</m:t>
                    </m:r>
                    <m:acc>
                      <m:accPr>
                        <m:chr m:val="⃗"/>
                        <m:ctrlPr>
                          <a:rPr lang="nl-BE" i="1">
                            <a:latin typeface="Cambria Math"/>
                            <a:ea typeface="Cambria Math"/>
                          </a:rPr>
                        </m:ctrlPr>
                      </m:accPr>
                      <m:e>
                        <m:r>
                          <m:rPr>
                            <m:sty m:val="p"/>
                          </m:rPr>
                          <a:rPr lang="el-GR" i="1">
                            <a:latin typeface="Cambria Math"/>
                            <a:ea typeface="Cambria Math"/>
                          </a:rPr>
                          <m:t>Ω</m:t>
                        </m:r>
                      </m:e>
                    </m:acc>
                  </m:oMath>
                </a14:m>
                <a:r>
                  <a:rPr lang="nl-BE" dirty="0"/>
                  <a:t> </a:t>
                </a:r>
                <a:r>
                  <a:rPr lang="nl-BE" dirty="0" smtClean="0"/>
                  <a:t>/ </a:t>
                </a:r>
                <a:r>
                  <a:rPr lang="nl-BE" dirty="0" err="1" smtClean="0"/>
                  <a:t>tilted</a:t>
                </a:r>
                <a:r>
                  <a:rPr lang="nl-BE" dirty="0" smtClean="0"/>
                  <a:t> </a:t>
                </a:r>
                <a14:m>
                  <m:oMath xmlns:m="http://schemas.openxmlformats.org/officeDocument/2006/math">
                    <m:acc>
                      <m:accPr>
                        <m:chr m:val="⃗"/>
                        <m:ctrlPr>
                          <a:rPr lang="nl-BE" i="1">
                            <a:latin typeface="Cambria Math"/>
                          </a:rPr>
                        </m:ctrlPr>
                      </m:accPr>
                      <m:e>
                        <m:r>
                          <a:rPr lang="nl-BE" i="1">
                            <a:latin typeface="Cambria Math"/>
                          </a:rPr>
                          <m:t>𝐵</m:t>
                        </m:r>
                      </m:e>
                    </m:acc>
                    <m:r>
                      <a:rPr lang="nl-BE" i="1" smtClean="0">
                        <a:latin typeface="Cambria Math"/>
                        <a:ea typeface="Cambria Math"/>
                      </a:rPr>
                      <m:t>↔</m:t>
                    </m:r>
                    <m:acc>
                      <m:accPr>
                        <m:chr m:val="⃗"/>
                        <m:ctrlPr>
                          <a:rPr lang="nl-BE" i="1">
                            <a:latin typeface="Cambria Math"/>
                            <a:ea typeface="Cambria Math"/>
                          </a:rPr>
                        </m:ctrlPr>
                      </m:accPr>
                      <m:e>
                        <m:r>
                          <m:rPr>
                            <m:sty m:val="p"/>
                          </m:rPr>
                          <a:rPr lang="el-GR" i="1">
                            <a:latin typeface="Cambria Math"/>
                            <a:ea typeface="Cambria Math"/>
                          </a:rPr>
                          <m:t>Ω</m:t>
                        </m:r>
                      </m:e>
                    </m:acc>
                  </m:oMath>
                </a14:m>
                <a:endParaRPr lang="nl-BE" dirty="0" smtClean="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1136575" y="1196975"/>
                <a:ext cx="7200801" cy="5040313"/>
              </a:xfrm>
              <a:blipFill rotWithShape="1">
                <a:blip r:embed="rId2"/>
                <a:stretch>
                  <a:fillRect l="-846" t="-605"/>
                </a:stretch>
              </a:blipFill>
            </p:spPr>
            <p:txBody>
              <a:bodyPr/>
              <a:lstStyle/>
              <a:p>
                <a:r>
                  <a:rPr lang="en-GB">
                    <a:noFill/>
                  </a:rPr>
                  <a:t> </a:t>
                </a:r>
              </a:p>
            </p:txBody>
          </p:sp>
        </mc:Fallback>
      </mc:AlternateContent>
      <p:sp>
        <p:nvSpPr>
          <p:cNvPr id="4" name="Date Placeholder 3"/>
          <p:cNvSpPr>
            <a:spLocks noGrp="1"/>
          </p:cNvSpPr>
          <p:nvPr>
            <p:ph type="dt" sz="half" idx="10"/>
          </p:nvPr>
        </p:nvSpPr>
        <p:spPr/>
        <p:txBody>
          <a:bodyPr/>
          <a:lstStyle/>
          <a:p>
            <a:r>
              <a:rPr lang="en-US" altLang="en-US" dirty="0" smtClean="0"/>
              <a:t>18-22 November 2013</a:t>
            </a:r>
            <a:endParaRPr lang="en-US" altLang="en-US" dirty="0"/>
          </a:p>
        </p:txBody>
      </p:sp>
      <p:sp>
        <p:nvSpPr>
          <p:cNvPr id="5" name="Footer Placeholder 4"/>
          <p:cNvSpPr>
            <a:spLocks noGrp="1"/>
          </p:cNvSpPr>
          <p:nvPr>
            <p:ph type="ftr" sz="quarter" idx="11"/>
          </p:nvPr>
        </p:nvSpPr>
        <p:spPr/>
        <p:txBody>
          <a:bodyPr/>
          <a:lstStyle/>
          <a:p>
            <a:r>
              <a:rPr lang="en-US" altLang="en-US" dirty="0" smtClean="0"/>
              <a:t>ESWW10, Antwerp</a:t>
            </a:r>
            <a:endParaRPr lang="en-US" altLang="en-US" dirty="0"/>
          </a:p>
        </p:txBody>
      </p:sp>
      <p:sp>
        <p:nvSpPr>
          <p:cNvPr id="6" name="Slide Number Placeholder 5"/>
          <p:cNvSpPr>
            <a:spLocks noGrp="1"/>
          </p:cNvSpPr>
          <p:nvPr>
            <p:ph type="sldNum" sz="quarter" idx="12"/>
          </p:nvPr>
        </p:nvSpPr>
        <p:spPr/>
        <p:txBody>
          <a:bodyPr/>
          <a:lstStyle/>
          <a:p>
            <a:fld id="{B4708DE9-7A6F-4EDD-AFDF-8EADEFB904F2}" type="slidenum">
              <a:rPr lang="en-US" altLang="en-US" smtClean="0"/>
              <a:pPr/>
              <a:t>2</a:t>
            </a:fld>
            <a:endParaRPr lang="en-US" altLang="en-US" dirty="0"/>
          </a:p>
        </p:txBody>
      </p:sp>
      <p:pic>
        <p:nvPicPr>
          <p:cNvPr id="1028" name="Picture 4" descr="C:\Users\johandk\Desktop\ESWW2013 WORK\presentations\planetary_auroras\The_Earth_seen_from_Apollo_17[1].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485075" y="4503104"/>
            <a:ext cx="832837" cy="83283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8444797" y="980729"/>
            <a:ext cx="873116" cy="2664296"/>
            <a:chOff x="8184340" y="1052736"/>
            <a:chExt cx="951551" cy="2853975"/>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3359" y="1052736"/>
              <a:ext cx="933989" cy="1013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2256" r="10943"/>
            <a:stretch/>
          </p:blipFill>
          <p:spPr bwMode="auto">
            <a:xfrm>
              <a:off x="8193358" y="2996953"/>
              <a:ext cx="942533" cy="909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576" t="9992" r="10264" b="10904"/>
            <a:stretch/>
          </p:blipFill>
          <p:spPr bwMode="auto">
            <a:xfrm>
              <a:off x="8184340" y="2066367"/>
              <a:ext cx="943009" cy="930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30"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322" t="5924" r="18891" b="8832"/>
          <a:stretch/>
        </p:blipFill>
        <p:spPr bwMode="auto">
          <a:xfrm>
            <a:off x="8469128" y="3645025"/>
            <a:ext cx="856894" cy="858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80982" y="5301208"/>
            <a:ext cx="833186" cy="874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54377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Classical</a:t>
            </a:r>
            <a:r>
              <a:rPr lang="nl-BE" dirty="0" smtClean="0"/>
              <a:t> </a:t>
            </a:r>
            <a:r>
              <a:rPr lang="nl-BE" dirty="0" err="1" smtClean="0"/>
              <a:t>magnetospheres</a:t>
            </a:r>
            <a:endParaRPr lang="en-GB" dirty="0"/>
          </a:p>
        </p:txBody>
      </p:sp>
      <p:sp>
        <p:nvSpPr>
          <p:cNvPr id="3" name="Content Placeholder 2"/>
          <p:cNvSpPr>
            <a:spLocks noGrp="1"/>
          </p:cNvSpPr>
          <p:nvPr>
            <p:ph sz="half" idx="1"/>
          </p:nvPr>
        </p:nvSpPr>
        <p:spPr>
          <a:xfrm>
            <a:off x="1136576" y="1196975"/>
            <a:ext cx="4680519" cy="5040313"/>
          </a:xfrm>
        </p:spPr>
        <p:txBody>
          <a:bodyPr/>
          <a:lstStyle/>
          <a:p>
            <a:pPr marL="0" indent="0">
              <a:buNone/>
            </a:pPr>
            <a:r>
              <a:rPr lang="nl-BE" dirty="0" smtClean="0"/>
              <a:t>In “</a:t>
            </a:r>
            <a:r>
              <a:rPr lang="nl-BE" dirty="0" err="1" smtClean="0"/>
              <a:t>classical</a:t>
            </a:r>
            <a:r>
              <a:rPr lang="nl-BE" dirty="0" smtClean="0"/>
              <a:t> </a:t>
            </a:r>
            <a:r>
              <a:rPr lang="nl-BE" dirty="0" err="1" smtClean="0"/>
              <a:t>magnetospheres</a:t>
            </a:r>
            <a:r>
              <a:rPr lang="nl-BE" dirty="0" smtClean="0"/>
              <a:t>”</a:t>
            </a:r>
          </a:p>
          <a:p>
            <a:r>
              <a:rPr lang="nl-BE" dirty="0" smtClean="0"/>
              <a:t>The </a:t>
            </a:r>
            <a:r>
              <a:rPr lang="nl-BE" dirty="0" err="1" smtClean="0"/>
              <a:t>planetary</a:t>
            </a:r>
            <a:r>
              <a:rPr lang="nl-BE" dirty="0" smtClean="0"/>
              <a:t> object has </a:t>
            </a:r>
            <a:r>
              <a:rPr lang="nl-BE" dirty="0" err="1" smtClean="0"/>
              <a:t>an</a:t>
            </a:r>
            <a:r>
              <a:rPr lang="nl-BE" dirty="0" smtClean="0"/>
              <a:t> </a:t>
            </a:r>
            <a:r>
              <a:rPr lang="nl-BE" dirty="0" err="1" smtClean="0"/>
              <a:t>intrinsic</a:t>
            </a:r>
            <a:r>
              <a:rPr lang="nl-BE" dirty="0" smtClean="0"/>
              <a:t> </a:t>
            </a:r>
            <a:r>
              <a:rPr lang="nl-BE" dirty="0" err="1" smtClean="0"/>
              <a:t>magnetic</a:t>
            </a:r>
            <a:r>
              <a:rPr lang="nl-BE" dirty="0" smtClean="0"/>
              <a:t> field</a:t>
            </a:r>
          </a:p>
          <a:p>
            <a:r>
              <a:rPr lang="nl-BE" dirty="0" smtClean="0"/>
              <a:t>It is </a:t>
            </a:r>
            <a:r>
              <a:rPr lang="nl-BE" dirty="0" err="1" smtClean="0"/>
              <a:t>rotating</a:t>
            </a:r>
            <a:r>
              <a:rPr lang="nl-BE" dirty="0"/>
              <a:t>.</a:t>
            </a:r>
            <a:endParaRPr lang="nl-BE" dirty="0" smtClean="0"/>
          </a:p>
          <a:p>
            <a:r>
              <a:rPr lang="nl-BE" dirty="0" smtClean="0"/>
              <a:t>It has a </a:t>
            </a:r>
            <a:r>
              <a:rPr lang="nl-BE" dirty="0" err="1" smtClean="0"/>
              <a:t>conducting</a:t>
            </a:r>
            <a:r>
              <a:rPr lang="nl-BE" dirty="0" smtClean="0"/>
              <a:t> </a:t>
            </a:r>
            <a:r>
              <a:rPr lang="nl-BE" dirty="0" err="1" smtClean="0"/>
              <a:t>ionosphere</a:t>
            </a:r>
            <a:r>
              <a:rPr lang="nl-BE" dirty="0"/>
              <a:t>.</a:t>
            </a:r>
            <a:endParaRPr lang="nl-BE" dirty="0" smtClean="0"/>
          </a:p>
          <a:p>
            <a:r>
              <a:rPr lang="nl-BE" dirty="0" smtClean="0"/>
              <a:t>Plasma escapes </a:t>
            </a:r>
            <a:r>
              <a:rPr lang="nl-BE" dirty="0" err="1" smtClean="0"/>
              <a:t>from</a:t>
            </a:r>
            <a:r>
              <a:rPr lang="nl-BE" dirty="0" smtClean="0"/>
              <a:t> the </a:t>
            </a:r>
            <a:r>
              <a:rPr lang="nl-BE" dirty="0" err="1" smtClean="0"/>
              <a:t>ionosphere</a:t>
            </a:r>
            <a:r>
              <a:rPr lang="nl-BE" dirty="0" smtClean="0"/>
              <a:t>.</a:t>
            </a:r>
          </a:p>
          <a:p>
            <a:r>
              <a:rPr lang="nl-BE" dirty="0" err="1" smtClean="0"/>
              <a:t>There</a:t>
            </a:r>
            <a:r>
              <a:rPr lang="nl-BE" dirty="0" smtClean="0"/>
              <a:t> </a:t>
            </a:r>
            <a:r>
              <a:rPr lang="nl-BE" dirty="0" err="1" smtClean="0"/>
              <a:t>may</a:t>
            </a:r>
            <a:r>
              <a:rPr lang="nl-BE" dirty="0" smtClean="0"/>
              <a:t> </a:t>
            </a:r>
            <a:r>
              <a:rPr lang="nl-BE" dirty="0" err="1" smtClean="0"/>
              <a:t>be</a:t>
            </a:r>
            <a:r>
              <a:rPr lang="nl-BE" dirty="0" smtClean="0"/>
              <a:t> </a:t>
            </a:r>
            <a:r>
              <a:rPr lang="nl-BE" dirty="0" err="1" smtClean="0"/>
              <a:t>additional</a:t>
            </a:r>
            <a:r>
              <a:rPr lang="nl-BE" dirty="0" smtClean="0"/>
              <a:t> </a:t>
            </a:r>
            <a:r>
              <a:rPr lang="nl-BE" dirty="0" err="1" smtClean="0"/>
              <a:t>inner</a:t>
            </a:r>
            <a:r>
              <a:rPr lang="nl-BE" dirty="0" smtClean="0"/>
              <a:t> sources of plasma.</a:t>
            </a:r>
          </a:p>
          <a:p>
            <a:endParaRPr lang="nl-BE" dirty="0"/>
          </a:p>
          <a:p>
            <a:pPr marL="0" indent="0">
              <a:buNone/>
            </a:pPr>
            <a:r>
              <a:rPr lang="nl-BE" dirty="0" err="1" smtClean="0"/>
              <a:t>Such</a:t>
            </a:r>
            <a:r>
              <a:rPr lang="nl-BE" dirty="0" smtClean="0"/>
              <a:t> </a:t>
            </a:r>
            <a:r>
              <a:rPr lang="nl-BE" dirty="0" err="1" smtClean="0"/>
              <a:t>magnetospheres</a:t>
            </a:r>
            <a:r>
              <a:rPr lang="nl-BE" dirty="0" smtClean="0"/>
              <a:t> have </a:t>
            </a:r>
          </a:p>
          <a:p>
            <a:r>
              <a:rPr lang="nl-BE" dirty="0"/>
              <a:t>a plasmasphere,</a:t>
            </a:r>
          </a:p>
          <a:p>
            <a:r>
              <a:rPr lang="nl-BE" dirty="0" smtClean="0"/>
              <a:t>a </a:t>
            </a:r>
            <a:r>
              <a:rPr lang="nl-BE" dirty="0" err="1" smtClean="0"/>
              <a:t>magnetopause</a:t>
            </a:r>
            <a:r>
              <a:rPr lang="nl-BE" dirty="0" smtClean="0"/>
              <a:t> &amp; </a:t>
            </a:r>
            <a:r>
              <a:rPr lang="nl-BE" dirty="0" err="1" smtClean="0"/>
              <a:t>boundary</a:t>
            </a:r>
            <a:r>
              <a:rPr lang="nl-BE" dirty="0" smtClean="0"/>
              <a:t> </a:t>
            </a:r>
            <a:r>
              <a:rPr lang="nl-BE" dirty="0" err="1" smtClean="0"/>
              <a:t>layer</a:t>
            </a:r>
            <a:r>
              <a:rPr lang="nl-BE" dirty="0" smtClean="0"/>
              <a:t>,</a:t>
            </a:r>
          </a:p>
          <a:p>
            <a:r>
              <a:rPr lang="nl-BE" dirty="0" smtClean="0"/>
              <a:t>a </a:t>
            </a:r>
            <a:r>
              <a:rPr lang="nl-BE" dirty="0" err="1" smtClean="0"/>
              <a:t>magnetotail</a:t>
            </a:r>
            <a:r>
              <a:rPr lang="nl-BE" dirty="0" smtClean="0"/>
              <a:t> </a:t>
            </a:r>
            <a:r>
              <a:rPr lang="nl-BE" dirty="0" err="1" smtClean="0"/>
              <a:t>with</a:t>
            </a:r>
            <a:r>
              <a:rPr lang="nl-BE" dirty="0" smtClean="0"/>
              <a:t> a </a:t>
            </a:r>
            <a:r>
              <a:rPr lang="nl-BE" dirty="0" err="1" smtClean="0"/>
              <a:t>current</a:t>
            </a:r>
            <a:r>
              <a:rPr lang="nl-BE" dirty="0" smtClean="0"/>
              <a:t> sheet.</a:t>
            </a:r>
            <a:endParaRPr lang="en-GB" dirty="0"/>
          </a:p>
        </p:txBody>
      </p:sp>
      <p:sp>
        <p:nvSpPr>
          <p:cNvPr id="4" name="Date Placeholder 3"/>
          <p:cNvSpPr>
            <a:spLocks noGrp="1"/>
          </p:cNvSpPr>
          <p:nvPr>
            <p:ph type="dt" sz="half" idx="10"/>
          </p:nvPr>
        </p:nvSpPr>
        <p:spPr/>
        <p:txBody>
          <a:bodyPr/>
          <a:lstStyle/>
          <a:p>
            <a:r>
              <a:rPr lang="en-US" altLang="en-US" smtClean="0"/>
              <a:t>18-22 November 2013</a:t>
            </a:r>
            <a:endParaRPr lang="en-US" altLang="en-US" dirty="0"/>
          </a:p>
        </p:txBody>
      </p:sp>
      <p:sp>
        <p:nvSpPr>
          <p:cNvPr id="5" name="Footer Placeholder 4"/>
          <p:cNvSpPr>
            <a:spLocks noGrp="1"/>
          </p:cNvSpPr>
          <p:nvPr>
            <p:ph type="ftr" sz="quarter" idx="11"/>
          </p:nvPr>
        </p:nvSpPr>
        <p:spPr/>
        <p:txBody>
          <a:bodyPr/>
          <a:lstStyle/>
          <a:p>
            <a:r>
              <a:rPr lang="en-US" altLang="en-US" smtClean="0"/>
              <a:t>ESWW10, Antwerp</a:t>
            </a:r>
            <a:endParaRPr lang="en-US" altLang="en-US" dirty="0"/>
          </a:p>
        </p:txBody>
      </p:sp>
      <p:sp>
        <p:nvSpPr>
          <p:cNvPr id="6" name="Slide Number Placeholder 5"/>
          <p:cNvSpPr>
            <a:spLocks noGrp="1"/>
          </p:cNvSpPr>
          <p:nvPr>
            <p:ph type="sldNum" sz="quarter" idx="12"/>
          </p:nvPr>
        </p:nvSpPr>
        <p:spPr/>
        <p:txBody>
          <a:bodyPr/>
          <a:lstStyle/>
          <a:p>
            <a:fld id="{B4708DE9-7A6F-4EDD-AFDF-8EADEFB904F2}" type="slidenum">
              <a:rPr lang="en-US" altLang="en-US" smtClean="0"/>
              <a:pPr/>
              <a:t>3</a:t>
            </a:fld>
            <a:endParaRPr lang="en-US" alt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3643" y="1942246"/>
            <a:ext cx="3809877" cy="3286954"/>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693772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BE" dirty="0" smtClean="0"/>
              <a:t>Plasma </a:t>
            </a:r>
            <a:r>
              <a:rPr lang="nl-BE" dirty="0" err="1" smtClean="0"/>
              <a:t>circulation</a:t>
            </a:r>
            <a:endParaRPr lang="en-GB" dirty="0"/>
          </a:p>
        </p:txBody>
      </p:sp>
      <p:sp>
        <p:nvSpPr>
          <p:cNvPr id="9" name="Content Placeholder 8"/>
          <p:cNvSpPr>
            <a:spLocks noGrp="1"/>
          </p:cNvSpPr>
          <p:nvPr>
            <p:ph sz="half" idx="1"/>
          </p:nvPr>
        </p:nvSpPr>
        <p:spPr/>
        <p:txBody>
          <a:bodyPr/>
          <a:lstStyle/>
          <a:p>
            <a:pPr marL="0" indent="0">
              <a:buNone/>
            </a:pPr>
            <a:r>
              <a:rPr lang="nl-BE" dirty="0" smtClean="0"/>
              <a:t>Plasma of </a:t>
            </a:r>
            <a:r>
              <a:rPr lang="nl-BE" dirty="0" err="1" smtClean="0"/>
              <a:t>solar</a:t>
            </a:r>
            <a:r>
              <a:rPr lang="nl-BE" dirty="0" smtClean="0"/>
              <a:t> wind </a:t>
            </a:r>
            <a:r>
              <a:rPr lang="nl-BE" dirty="0" err="1" smtClean="0"/>
              <a:t>origin</a:t>
            </a:r>
            <a:r>
              <a:rPr lang="nl-BE" dirty="0" smtClean="0"/>
              <a:t> :</a:t>
            </a:r>
          </a:p>
          <a:p>
            <a:r>
              <a:rPr lang="nl-BE" dirty="0" smtClean="0"/>
              <a:t>Limited entry of </a:t>
            </a:r>
            <a:r>
              <a:rPr lang="nl-BE" dirty="0" err="1" smtClean="0"/>
              <a:t>solar</a:t>
            </a:r>
            <a:r>
              <a:rPr lang="nl-BE" dirty="0" smtClean="0"/>
              <a:t> wind is </a:t>
            </a:r>
            <a:r>
              <a:rPr lang="nl-BE" dirty="0" err="1" smtClean="0"/>
              <a:t>possible</a:t>
            </a:r>
            <a:r>
              <a:rPr lang="nl-BE" dirty="0" smtClean="0"/>
              <a:t> </a:t>
            </a:r>
            <a:r>
              <a:rPr lang="nl-BE" dirty="0" err="1" smtClean="0"/>
              <a:t>through</a:t>
            </a:r>
            <a:r>
              <a:rPr lang="nl-BE" dirty="0" smtClean="0"/>
              <a:t> </a:t>
            </a:r>
            <a:r>
              <a:rPr lang="nl-BE" dirty="0" err="1" smtClean="0"/>
              <a:t>various</a:t>
            </a:r>
            <a:r>
              <a:rPr lang="nl-BE" dirty="0" smtClean="0"/>
              <a:t> </a:t>
            </a:r>
            <a:r>
              <a:rPr lang="nl-BE" dirty="0" err="1" smtClean="0"/>
              <a:t>mechanisms</a:t>
            </a:r>
            <a:r>
              <a:rPr lang="nl-BE" dirty="0" smtClean="0"/>
              <a:t> (</a:t>
            </a:r>
            <a:r>
              <a:rPr lang="nl-BE" dirty="0" err="1" smtClean="0"/>
              <a:t>reconnection</a:t>
            </a:r>
            <a:r>
              <a:rPr lang="nl-BE" dirty="0" smtClean="0"/>
              <a:t>, </a:t>
            </a:r>
            <a:r>
              <a:rPr lang="nl-BE" dirty="0" err="1" smtClean="0"/>
              <a:t>diffusion</a:t>
            </a:r>
            <a:r>
              <a:rPr lang="nl-BE" dirty="0" smtClean="0"/>
              <a:t>, plasma transfer).</a:t>
            </a:r>
          </a:p>
          <a:p>
            <a:pPr marL="0" indent="0">
              <a:buNone/>
            </a:pPr>
            <a:endParaRPr lang="nl-BE" dirty="0" smtClean="0"/>
          </a:p>
          <a:p>
            <a:pPr marL="0" indent="0">
              <a:buNone/>
            </a:pPr>
            <a:r>
              <a:rPr lang="nl-BE" dirty="0" smtClean="0"/>
              <a:t>Plasma of </a:t>
            </a:r>
            <a:r>
              <a:rPr lang="nl-BE" dirty="0" err="1" smtClean="0"/>
              <a:t>terrestrial</a:t>
            </a:r>
            <a:r>
              <a:rPr lang="nl-BE" dirty="0" smtClean="0"/>
              <a:t> </a:t>
            </a:r>
            <a:r>
              <a:rPr lang="nl-BE" dirty="0" err="1" smtClean="0"/>
              <a:t>origin</a:t>
            </a:r>
            <a:r>
              <a:rPr lang="nl-BE" dirty="0" smtClean="0"/>
              <a:t> :</a:t>
            </a:r>
          </a:p>
          <a:p>
            <a:r>
              <a:rPr lang="nl-BE" dirty="0" smtClean="0"/>
              <a:t>Escape </a:t>
            </a:r>
            <a:r>
              <a:rPr lang="nl-BE" dirty="0" err="1" smtClean="0"/>
              <a:t>from</a:t>
            </a:r>
            <a:r>
              <a:rPr lang="nl-BE" dirty="0" smtClean="0"/>
              <a:t> the </a:t>
            </a:r>
            <a:r>
              <a:rPr lang="nl-BE" dirty="0" err="1" smtClean="0"/>
              <a:t>ionosphere</a:t>
            </a:r>
            <a:r>
              <a:rPr lang="nl-BE" dirty="0" smtClean="0"/>
              <a:t> is </a:t>
            </a:r>
            <a:r>
              <a:rPr lang="nl-BE" dirty="0" err="1" smtClean="0"/>
              <a:t>due</a:t>
            </a:r>
            <a:r>
              <a:rPr lang="nl-BE" dirty="0" smtClean="0"/>
              <a:t> </a:t>
            </a:r>
            <a:r>
              <a:rPr lang="nl-BE" dirty="0" err="1" smtClean="0"/>
              <a:t>to</a:t>
            </a:r>
            <a:r>
              <a:rPr lang="nl-BE" dirty="0" smtClean="0"/>
              <a:t> energy input </a:t>
            </a:r>
            <a:r>
              <a:rPr lang="nl-BE" dirty="0" err="1" smtClean="0"/>
              <a:t>from</a:t>
            </a:r>
            <a:r>
              <a:rPr lang="nl-BE" dirty="0" smtClean="0"/>
              <a:t> </a:t>
            </a:r>
            <a:r>
              <a:rPr lang="nl-BE" dirty="0" err="1" smtClean="0"/>
              <a:t>solar</a:t>
            </a:r>
            <a:r>
              <a:rPr lang="nl-BE" dirty="0" smtClean="0"/>
              <a:t> </a:t>
            </a:r>
            <a:r>
              <a:rPr lang="nl-BE" dirty="0" err="1" smtClean="0"/>
              <a:t>radiation</a:t>
            </a:r>
            <a:r>
              <a:rPr lang="nl-BE" dirty="0" smtClean="0"/>
              <a:t> or </a:t>
            </a:r>
            <a:r>
              <a:rPr lang="nl-BE" dirty="0" err="1" smtClean="0"/>
              <a:t>precipitating</a:t>
            </a:r>
            <a:r>
              <a:rPr lang="nl-BE" dirty="0" smtClean="0"/>
              <a:t> </a:t>
            </a:r>
            <a:r>
              <a:rPr lang="nl-BE" dirty="0" err="1" smtClean="0"/>
              <a:t>particles</a:t>
            </a:r>
            <a:r>
              <a:rPr lang="nl-BE" dirty="0" smtClean="0"/>
              <a:t>. These </a:t>
            </a:r>
            <a:r>
              <a:rPr lang="nl-BE" dirty="0" err="1" smtClean="0"/>
              <a:t>produce</a:t>
            </a:r>
            <a:r>
              <a:rPr lang="nl-BE" dirty="0" smtClean="0"/>
              <a:t> a plasmasphere reservoir on </a:t>
            </a:r>
            <a:r>
              <a:rPr lang="nl-BE" dirty="0" err="1" smtClean="0"/>
              <a:t>closed</a:t>
            </a:r>
            <a:r>
              <a:rPr lang="nl-BE" dirty="0" smtClean="0"/>
              <a:t> field </a:t>
            </a:r>
            <a:r>
              <a:rPr lang="nl-BE" dirty="0" err="1" smtClean="0"/>
              <a:t>lines</a:t>
            </a:r>
            <a:r>
              <a:rPr lang="nl-BE" dirty="0" smtClean="0"/>
              <a:t>, </a:t>
            </a:r>
            <a:r>
              <a:rPr lang="nl-BE" dirty="0" err="1" smtClean="0"/>
              <a:t>which</a:t>
            </a:r>
            <a:r>
              <a:rPr lang="nl-BE" dirty="0" smtClean="0"/>
              <a:t> </a:t>
            </a:r>
            <a:r>
              <a:rPr lang="nl-BE" dirty="0" err="1" smtClean="0"/>
              <a:t>loses</a:t>
            </a:r>
            <a:r>
              <a:rPr lang="nl-BE" dirty="0" smtClean="0"/>
              <a:t> </a:t>
            </a:r>
            <a:r>
              <a:rPr lang="nl-BE" dirty="0" err="1" smtClean="0"/>
              <a:t>mass</a:t>
            </a:r>
            <a:r>
              <a:rPr lang="nl-BE" dirty="0" smtClean="0"/>
              <a:t> via </a:t>
            </a:r>
            <a:r>
              <a:rPr lang="nl-BE" dirty="0"/>
              <a:t>a</a:t>
            </a:r>
            <a:r>
              <a:rPr lang="nl-BE" dirty="0" smtClean="0"/>
              <a:t> </a:t>
            </a:r>
            <a:r>
              <a:rPr lang="nl-BE" dirty="0" err="1" smtClean="0"/>
              <a:t>plasmaspheric</a:t>
            </a:r>
            <a:r>
              <a:rPr lang="nl-BE" dirty="0" smtClean="0"/>
              <a:t> wind </a:t>
            </a:r>
            <a:r>
              <a:rPr lang="nl-BE" dirty="0" err="1" smtClean="0"/>
              <a:t>and</a:t>
            </a:r>
            <a:r>
              <a:rPr lang="nl-BE" dirty="0" smtClean="0"/>
              <a:t> </a:t>
            </a:r>
            <a:r>
              <a:rPr lang="nl-BE" dirty="0" err="1" smtClean="0"/>
              <a:t>plumes</a:t>
            </a:r>
            <a:r>
              <a:rPr lang="nl-BE" dirty="0" smtClean="0"/>
              <a:t>. </a:t>
            </a:r>
            <a:endParaRPr lang="en-GB" dirty="0"/>
          </a:p>
        </p:txBody>
      </p:sp>
      <p:sp>
        <p:nvSpPr>
          <p:cNvPr id="10" name="Content Placeholder 9"/>
          <p:cNvSpPr>
            <a:spLocks noGrp="1"/>
          </p:cNvSpPr>
          <p:nvPr>
            <p:ph sz="half" idx="2"/>
          </p:nvPr>
        </p:nvSpPr>
        <p:spPr/>
        <p:txBody>
          <a:bodyPr/>
          <a:lstStyle/>
          <a:p>
            <a:endParaRPr lang="en-GB" dirty="0"/>
          </a:p>
        </p:txBody>
      </p:sp>
      <p:sp>
        <p:nvSpPr>
          <p:cNvPr id="5" name="Date Placeholder 4"/>
          <p:cNvSpPr>
            <a:spLocks noGrp="1"/>
          </p:cNvSpPr>
          <p:nvPr>
            <p:ph type="dt" sz="half" idx="10"/>
          </p:nvPr>
        </p:nvSpPr>
        <p:spPr/>
        <p:txBody>
          <a:bodyPr/>
          <a:lstStyle/>
          <a:p>
            <a:r>
              <a:rPr lang="en-US" altLang="en-US" smtClean="0"/>
              <a:t>18-22 November 2013</a:t>
            </a:r>
            <a:endParaRPr lang="en-US" altLang="en-US"/>
          </a:p>
        </p:txBody>
      </p:sp>
      <p:sp>
        <p:nvSpPr>
          <p:cNvPr id="6" name="Footer Placeholder 5"/>
          <p:cNvSpPr>
            <a:spLocks noGrp="1"/>
          </p:cNvSpPr>
          <p:nvPr>
            <p:ph type="ftr" sz="quarter" idx="11"/>
          </p:nvPr>
        </p:nvSpPr>
        <p:spPr/>
        <p:txBody>
          <a:bodyPr/>
          <a:lstStyle/>
          <a:p>
            <a:r>
              <a:rPr lang="en-US" altLang="en-US" smtClean="0"/>
              <a:t>ESWW10, Antwerp</a:t>
            </a:r>
            <a:endParaRPr lang="en-US" altLang="en-US"/>
          </a:p>
        </p:txBody>
      </p:sp>
      <p:sp>
        <p:nvSpPr>
          <p:cNvPr id="7" name="Slide Number Placeholder 6"/>
          <p:cNvSpPr>
            <a:spLocks noGrp="1"/>
          </p:cNvSpPr>
          <p:nvPr>
            <p:ph type="sldNum" sz="quarter" idx="12"/>
          </p:nvPr>
        </p:nvSpPr>
        <p:spPr/>
        <p:txBody>
          <a:bodyPr/>
          <a:lstStyle/>
          <a:p>
            <a:fld id="{582B5FC9-5646-4DCD-8120-780EAAFB561B}" type="slidenum">
              <a:rPr lang="en-US" altLang="en-US" smtClean="0"/>
              <a:pPr/>
              <a:t>4</a:t>
            </a:fld>
            <a:endParaRPr lang="en-US" altLang="en-US" dirty="0"/>
          </a:p>
        </p:txBody>
      </p:sp>
      <p:pic>
        <p:nvPicPr>
          <p:cNvPr id="11" name="Picture 2" descr="http://www.windows2universe.org/janet/earth_plasmasphe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230" y="980728"/>
            <a:ext cx="3914800" cy="234888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5918" y="3429000"/>
            <a:ext cx="2669423" cy="2795786"/>
          </a:xfrm>
          <a:prstGeom prst="rect">
            <a:avLst/>
          </a:prstGeom>
          <a:noFill/>
          <a:ln>
            <a:noFill/>
          </a:ln>
          <a:effectLst>
            <a:glow rad="127000">
              <a:schemeClr val="tx1"/>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185013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BE" dirty="0" smtClean="0"/>
              <a:t>Magnetospheric </a:t>
            </a:r>
            <a:r>
              <a:rPr lang="nl-BE" dirty="0" err="1" smtClean="0"/>
              <a:t>electric</a:t>
            </a:r>
            <a:r>
              <a:rPr lang="nl-BE" dirty="0" smtClean="0"/>
              <a:t> field</a:t>
            </a:r>
            <a:endParaRPr lang="en-GB" dirty="0"/>
          </a:p>
        </p:txBody>
      </p:sp>
      <mc:AlternateContent xmlns:mc="http://schemas.openxmlformats.org/markup-compatibility/2006" xmlns:a14="http://schemas.microsoft.com/office/drawing/2010/main">
        <mc:Choice Requires="a14">
          <p:sp>
            <p:nvSpPr>
              <p:cNvPr id="9" name="Content Placeholder 8"/>
              <p:cNvSpPr>
                <a:spLocks noGrp="1"/>
              </p:cNvSpPr>
              <p:nvPr>
                <p:ph sz="half" idx="1"/>
              </p:nvPr>
            </p:nvSpPr>
            <p:spPr>
              <a:xfrm>
                <a:off x="1136576" y="1196975"/>
                <a:ext cx="5184576" cy="5040313"/>
              </a:xfrm>
            </p:spPr>
            <p:txBody>
              <a:bodyPr/>
              <a:lstStyle/>
              <a:p>
                <a:pPr marL="0" indent="0">
                  <a:buNone/>
                </a:pPr>
                <a:r>
                  <a:rPr lang="nl-BE" dirty="0" smtClean="0"/>
                  <a:t>Corotation + </a:t>
                </a:r>
                <a:r>
                  <a:rPr lang="nl-BE" dirty="0" err="1" smtClean="0"/>
                  <a:t>dawn-dusk</a:t>
                </a:r>
                <a:r>
                  <a:rPr lang="nl-BE" dirty="0" smtClean="0"/>
                  <a:t> </a:t>
                </a:r>
                <a:r>
                  <a:rPr lang="nl-BE" dirty="0" err="1" smtClean="0"/>
                  <a:t>electric</a:t>
                </a:r>
                <a:r>
                  <a:rPr lang="nl-BE" dirty="0" smtClean="0"/>
                  <a:t> field is </a:t>
                </a:r>
              </a:p>
              <a:p>
                <a:pPr marL="0" indent="0">
                  <a:buNone/>
                </a:pPr>
                <a:endParaRPr lang="nl-BE" dirty="0" smtClean="0"/>
              </a:p>
              <a:p>
                <a:pPr marL="0" indent="0">
                  <a:buNone/>
                </a:pPr>
                <a14:m>
                  <m:oMathPara xmlns:m="http://schemas.openxmlformats.org/officeDocument/2006/math">
                    <m:oMathParaPr>
                      <m:jc m:val="centerGroup"/>
                    </m:oMathParaPr>
                    <m:oMath xmlns:m="http://schemas.openxmlformats.org/officeDocument/2006/math">
                      <m:acc>
                        <m:accPr>
                          <m:chr m:val="⃗"/>
                          <m:ctrlPr>
                            <a:rPr lang="nl-BE" i="1" smtClean="0">
                              <a:latin typeface="Cambria Math"/>
                            </a:rPr>
                          </m:ctrlPr>
                        </m:accPr>
                        <m:e>
                          <m:r>
                            <a:rPr lang="nl-BE" b="0" i="1" smtClean="0">
                              <a:latin typeface="Cambria Math"/>
                            </a:rPr>
                            <m:t>𝐸</m:t>
                          </m:r>
                        </m:e>
                      </m:acc>
                      <m:r>
                        <a:rPr lang="nl-BE" i="1" smtClean="0">
                          <a:latin typeface="Cambria Math"/>
                        </a:rPr>
                        <m:t>=</m:t>
                      </m:r>
                      <m:r>
                        <a:rPr lang="nl-BE" b="0" i="1" smtClean="0">
                          <a:latin typeface="Cambria Math"/>
                        </a:rPr>
                        <m:t>−</m:t>
                      </m:r>
                      <m:d>
                        <m:dPr>
                          <m:ctrlPr>
                            <a:rPr lang="nl-BE" b="0" i="1" smtClean="0">
                              <a:latin typeface="Cambria Math"/>
                            </a:rPr>
                          </m:ctrlPr>
                        </m:dPr>
                        <m:e>
                          <m:acc>
                            <m:accPr>
                              <m:chr m:val="⃗"/>
                              <m:ctrlPr>
                                <a:rPr lang="nl-BE" b="0" i="1" smtClean="0">
                                  <a:latin typeface="Cambria Math"/>
                                </a:rPr>
                              </m:ctrlPr>
                            </m:accPr>
                            <m:e>
                              <m:r>
                                <m:rPr>
                                  <m:sty m:val="p"/>
                                </m:rPr>
                                <a:rPr lang="el-GR" b="0" i="1" smtClean="0">
                                  <a:latin typeface="Cambria Math"/>
                                  <a:ea typeface="Cambria Math"/>
                                </a:rPr>
                                <m:t>Ω</m:t>
                              </m:r>
                            </m:e>
                          </m:acc>
                          <m:r>
                            <a:rPr lang="nl-BE" b="0" i="1" smtClean="0">
                              <a:latin typeface="Cambria Math"/>
                              <a:ea typeface="Cambria Math"/>
                            </a:rPr>
                            <m:t>×</m:t>
                          </m:r>
                          <m:acc>
                            <m:accPr>
                              <m:chr m:val="⃗"/>
                              <m:ctrlPr>
                                <a:rPr lang="nl-BE" b="0" i="1" smtClean="0">
                                  <a:latin typeface="Cambria Math"/>
                                  <a:ea typeface="Cambria Math"/>
                                </a:rPr>
                              </m:ctrlPr>
                            </m:accPr>
                            <m:e>
                              <m:r>
                                <a:rPr lang="nl-BE" b="0" i="1" smtClean="0">
                                  <a:latin typeface="Cambria Math"/>
                                  <a:ea typeface="Cambria Math"/>
                                </a:rPr>
                                <m:t>𝑅</m:t>
                              </m:r>
                            </m:e>
                          </m:acc>
                        </m:e>
                      </m:d>
                      <m:r>
                        <a:rPr lang="nl-BE" b="0" i="1" smtClean="0">
                          <a:latin typeface="Cambria Math"/>
                          <a:ea typeface="Cambria Math"/>
                        </a:rPr>
                        <m:t>×</m:t>
                      </m:r>
                      <m:acc>
                        <m:accPr>
                          <m:chr m:val="⃗"/>
                          <m:ctrlPr>
                            <a:rPr lang="nl-BE" b="0" i="1" smtClean="0">
                              <a:latin typeface="Cambria Math"/>
                              <a:ea typeface="Cambria Math"/>
                            </a:rPr>
                          </m:ctrlPr>
                        </m:accPr>
                        <m:e>
                          <m:r>
                            <a:rPr lang="nl-BE" b="0" i="1" smtClean="0">
                              <a:latin typeface="Cambria Math"/>
                              <a:ea typeface="Cambria Math"/>
                            </a:rPr>
                            <m:t>𝐵</m:t>
                          </m:r>
                        </m:e>
                      </m:acc>
                      <m:r>
                        <a:rPr lang="nl-BE" b="0" i="1" smtClean="0">
                          <a:latin typeface="Cambria Math"/>
                        </a:rPr>
                        <m:t>+</m:t>
                      </m:r>
                      <m:acc>
                        <m:accPr>
                          <m:chr m:val="⃗"/>
                          <m:ctrlPr>
                            <a:rPr lang="nl-BE" b="0" i="1" smtClean="0">
                              <a:latin typeface="Cambria Math"/>
                            </a:rPr>
                          </m:ctrlPr>
                        </m:accPr>
                        <m:e>
                          <m:sSub>
                            <m:sSubPr>
                              <m:ctrlPr>
                                <a:rPr lang="nl-BE" b="0" i="1" smtClean="0">
                                  <a:latin typeface="Cambria Math"/>
                                </a:rPr>
                              </m:ctrlPr>
                            </m:sSubPr>
                            <m:e>
                              <m:r>
                                <a:rPr lang="nl-BE" b="0" i="1" smtClean="0">
                                  <a:latin typeface="Cambria Math"/>
                                </a:rPr>
                                <m:t>𝐸</m:t>
                              </m:r>
                            </m:e>
                            <m:sub>
                              <m:r>
                                <a:rPr lang="nl-BE" b="0" i="1" smtClean="0">
                                  <a:latin typeface="Cambria Math"/>
                                </a:rPr>
                                <m:t>𝑑𝑑</m:t>
                              </m:r>
                            </m:sub>
                          </m:sSub>
                        </m:e>
                      </m:acc>
                    </m:oMath>
                  </m:oMathPara>
                </a14:m>
                <a:endParaRPr lang="nl-BE" dirty="0" smtClean="0"/>
              </a:p>
              <a:p>
                <a:pPr marL="0" indent="0">
                  <a:buNone/>
                </a:pPr>
                <a:r>
                  <a:rPr lang="nl-BE" dirty="0" err="1"/>
                  <a:t>w</a:t>
                </a:r>
                <a:r>
                  <a:rPr lang="nl-BE" dirty="0" err="1" smtClean="0"/>
                  <a:t>here</a:t>
                </a:r>
                <a:r>
                  <a:rPr lang="nl-BE" dirty="0" smtClean="0"/>
                  <a:t> </a:t>
                </a:r>
                <a14:m>
                  <m:oMath xmlns:m="http://schemas.openxmlformats.org/officeDocument/2006/math">
                    <m:acc>
                      <m:accPr>
                        <m:chr m:val="⃗"/>
                        <m:ctrlPr>
                          <a:rPr lang="nl-BE" i="1" smtClean="0">
                            <a:latin typeface="Cambria Math"/>
                          </a:rPr>
                        </m:ctrlPr>
                      </m:accPr>
                      <m:e>
                        <m:r>
                          <m:rPr>
                            <m:sty m:val="p"/>
                          </m:rPr>
                          <a:rPr lang="el-GR" i="1" smtClean="0">
                            <a:latin typeface="Cambria Math"/>
                            <a:ea typeface="Cambria Math"/>
                          </a:rPr>
                          <m:t>Ω</m:t>
                        </m:r>
                      </m:e>
                    </m:acc>
                  </m:oMath>
                </a14:m>
                <a:r>
                  <a:rPr lang="nl-BE" dirty="0" smtClean="0"/>
                  <a:t> is the </a:t>
                </a:r>
                <a:r>
                  <a:rPr lang="nl-BE" dirty="0" err="1" smtClean="0"/>
                  <a:t>angular</a:t>
                </a:r>
                <a:r>
                  <a:rPr lang="nl-BE" dirty="0" smtClean="0"/>
                  <a:t> </a:t>
                </a:r>
                <a:r>
                  <a:rPr lang="nl-BE" dirty="0" err="1" smtClean="0"/>
                  <a:t>rotation</a:t>
                </a:r>
                <a:r>
                  <a:rPr lang="nl-BE" dirty="0" smtClean="0"/>
                  <a:t> vector.</a:t>
                </a:r>
              </a:p>
              <a:p>
                <a:pPr marL="0" indent="0">
                  <a:buNone/>
                </a:pPr>
                <a:r>
                  <a:rPr lang="nl-BE" dirty="0" smtClean="0"/>
                  <a:t>Basic </a:t>
                </a:r>
                <a:r>
                  <a:rPr lang="nl-BE" dirty="0" err="1" smtClean="0"/>
                  <a:t>assumptions</a:t>
                </a:r>
                <a:endParaRPr lang="nl-BE" dirty="0" smtClean="0"/>
              </a:p>
              <a:p>
                <a:pPr>
                  <a:buFontTx/>
                  <a:buChar char="-"/>
                </a:pPr>
                <a:r>
                  <a:rPr lang="nl-BE" dirty="0" smtClean="0"/>
                  <a:t>No </a:t>
                </a:r>
                <a:r>
                  <a:rPr lang="nl-BE" dirty="0" err="1" smtClean="0"/>
                  <a:t>dynamic</a:t>
                </a:r>
                <a:r>
                  <a:rPr lang="nl-BE" dirty="0" smtClean="0"/>
                  <a:t> </a:t>
                </a:r>
                <a:r>
                  <a:rPr lang="nl-BE" dirty="0" err="1" smtClean="0"/>
                  <a:t>effects</a:t>
                </a:r>
                <a:r>
                  <a:rPr lang="nl-BE" dirty="0" smtClean="0"/>
                  <a:t> (no </a:t>
                </a:r>
                <a:r>
                  <a:rPr lang="nl-BE" dirty="0" err="1" smtClean="0"/>
                  <a:t>induced</a:t>
                </a:r>
                <a:r>
                  <a:rPr lang="nl-BE" dirty="0" smtClean="0"/>
                  <a:t> </a:t>
                </a:r>
                <a14:m>
                  <m:oMath xmlns:m="http://schemas.openxmlformats.org/officeDocument/2006/math">
                    <m:acc>
                      <m:accPr>
                        <m:chr m:val="⃗"/>
                        <m:ctrlPr>
                          <a:rPr lang="nl-BE" i="1">
                            <a:latin typeface="Cambria Math"/>
                          </a:rPr>
                        </m:ctrlPr>
                      </m:accPr>
                      <m:e>
                        <m:r>
                          <a:rPr lang="nl-BE" i="1">
                            <a:latin typeface="Cambria Math"/>
                          </a:rPr>
                          <m:t>𝐸</m:t>
                        </m:r>
                      </m:e>
                    </m:acc>
                  </m:oMath>
                </a14:m>
                <a:r>
                  <a:rPr lang="nl-BE" dirty="0" smtClean="0"/>
                  <a:t>)</a:t>
                </a:r>
              </a:p>
              <a:p>
                <a:pPr>
                  <a:buFontTx/>
                  <a:buChar char="-"/>
                </a:pPr>
                <a:r>
                  <a:rPr lang="nl-BE" dirty="0" smtClean="0"/>
                  <a:t>No charge </a:t>
                </a:r>
                <a:r>
                  <a:rPr lang="nl-BE" dirty="0" err="1" smtClean="0"/>
                  <a:t>separation</a:t>
                </a:r>
                <a:r>
                  <a:rPr lang="nl-BE" dirty="0" smtClean="0"/>
                  <a:t> (small </a:t>
                </a:r>
                <a:r>
                  <a:rPr lang="nl-BE" dirty="0" err="1" smtClean="0"/>
                  <a:t>scales</a:t>
                </a:r>
                <a:r>
                  <a:rPr lang="nl-BE" dirty="0" smtClean="0"/>
                  <a:t>)</a:t>
                </a:r>
              </a:p>
              <a:p>
                <a:pPr marL="0" indent="0">
                  <a:buNone/>
                </a:pPr>
                <a:endParaRPr lang="nl-BE" dirty="0"/>
              </a:p>
              <a:p>
                <a:pPr marL="0" indent="0">
                  <a:buNone/>
                </a:pPr>
                <a:r>
                  <a:rPr lang="nl-BE" dirty="0" err="1" smtClean="0"/>
                  <a:t>This</a:t>
                </a:r>
                <a:r>
                  <a:rPr lang="nl-BE" dirty="0" smtClean="0"/>
                  <a:t> is the basis of the </a:t>
                </a:r>
                <a:r>
                  <a:rPr lang="nl-BE" dirty="0" err="1" smtClean="0"/>
                  <a:t>Volland</a:t>
                </a:r>
                <a:r>
                  <a:rPr lang="nl-BE" dirty="0" smtClean="0"/>
                  <a:t>-Stern model. </a:t>
                </a:r>
                <a:r>
                  <a:rPr lang="nl-BE" dirty="0" err="1" smtClean="0"/>
                  <a:t>You</a:t>
                </a:r>
                <a:r>
                  <a:rPr lang="nl-BE" dirty="0" smtClean="0"/>
                  <a:t> </a:t>
                </a:r>
                <a:r>
                  <a:rPr lang="nl-BE" dirty="0" err="1" smtClean="0"/>
                  <a:t>can</a:t>
                </a:r>
                <a:r>
                  <a:rPr lang="nl-BE" dirty="0" smtClean="0"/>
                  <a:t> look at </a:t>
                </a:r>
                <a:r>
                  <a:rPr lang="nl-BE" dirty="0" err="1" smtClean="0"/>
                  <a:t>it</a:t>
                </a:r>
                <a:r>
                  <a:rPr lang="nl-BE" dirty="0" smtClean="0"/>
                  <a:t> in </a:t>
                </a:r>
                <a:r>
                  <a:rPr lang="nl-BE" dirty="0" err="1" smtClean="0"/>
                  <a:t>an</a:t>
                </a:r>
                <a:r>
                  <a:rPr lang="nl-BE" dirty="0" smtClean="0"/>
                  <a:t> </a:t>
                </a:r>
                <a:r>
                  <a:rPr lang="nl-BE" dirty="0" err="1" smtClean="0"/>
                  <a:t>inertial</a:t>
                </a:r>
                <a:r>
                  <a:rPr lang="nl-BE" dirty="0" smtClean="0"/>
                  <a:t> frame, or in the </a:t>
                </a:r>
                <a:r>
                  <a:rPr lang="nl-BE" dirty="0" err="1" smtClean="0"/>
                  <a:t>corotating</a:t>
                </a:r>
                <a:r>
                  <a:rPr lang="nl-BE" dirty="0" smtClean="0"/>
                  <a:t> frame (</a:t>
                </a:r>
                <a:r>
                  <a:rPr lang="nl-BE" dirty="0" err="1" smtClean="0"/>
                  <a:t>useful</a:t>
                </a:r>
                <a:r>
                  <a:rPr lang="nl-BE" dirty="0" smtClean="0"/>
                  <a:t> </a:t>
                </a:r>
                <a:r>
                  <a:rPr lang="nl-BE" dirty="0" err="1" smtClean="0"/>
                  <a:t>if</a:t>
                </a:r>
                <a:r>
                  <a:rPr lang="nl-BE" dirty="0" smtClean="0"/>
                  <a:t> </a:t>
                </a:r>
                <a:r>
                  <a:rPr lang="nl-BE" dirty="0" err="1" smtClean="0"/>
                  <a:t>you</a:t>
                </a:r>
                <a:r>
                  <a:rPr lang="nl-BE" dirty="0" smtClean="0"/>
                  <a:t> want </a:t>
                </a:r>
                <a:r>
                  <a:rPr lang="nl-BE" dirty="0" err="1" smtClean="0"/>
                  <a:t>to</a:t>
                </a:r>
                <a:r>
                  <a:rPr lang="nl-BE" dirty="0" smtClean="0"/>
                  <a:t> </a:t>
                </a:r>
                <a:r>
                  <a:rPr lang="nl-BE" dirty="0" err="1" smtClean="0"/>
                  <a:t>relate</a:t>
                </a:r>
                <a:r>
                  <a:rPr lang="nl-BE" dirty="0" smtClean="0"/>
                  <a:t> </a:t>
                </a:r>
                <a:r>
                  <a:rPr lang="nl-BE" dirty="0" err="1" smtClean="0"/>
                  <a:t>it</a:t>
                </a:r>
                <a:r>
                  <a:rPr lang="nl-BE" dirty="0" smtClean="0"/>
                  <a:t> </a:t>
                </a:r>
                <a:r>
                  <a:rPr lang="nl-BE" dirty="0" err="1" smtClean="0"/>
                  <a:t>to</a:t>
                </a:r>
                <a:r>
                  <a:rPr lang="nl-BE" dirty="0" smtClean="0"/>
                  <a:t> the </a:t>
                </a:r>
                <a:r>
                  <a:rPr lang="nl-BE" dirty="0" err="1" smtClean="0"/>
                  <a:t>ionosphere</a:t>
                </a:r>
                <a:r>
                  <a:rPr lang="nl-BE" dirty="0" smtClean="0"/>
                  <a:t>). The pictures show the </a:t>
                </a:r>
                <a:r>
                  <a:rPr lang="nl-BE" dirty="0" err="1" smtClean="0"/>
                  <a:t>corresponding</a:t>
                </a:r>
                <a:r>
                  <a:rPr lang="nl-BE" dirty="0" smtClean="0"/>
                  <a:t> </a:t>
                </a:r>
                <a:r>
                  <a:rPr lang="nl-BE" dirty="0" err="1"/>
                  <a:t>equatorial</a:t>
                </a:r>
                <a:r>
                  <a:rPr lang="nl-BE" dirty="0"/>
                  <a:t> </a:t>
                </a:r>
                <a:r>
                  <a:rPr lang="nl-BE" dirty="0" err="1" smtClean="0"/>
                  <a:t>equipotentials</a:t>
                </a:r>
                <a:r>
                  <a:rPr lang="nl-BE" dirty="0" smtClean="0"/>
                  <a:t> </a:t>
                </a:r>
                <a:r>
                  <a:rPr lang="nl-BE" dirty="0" err="1" smtClean="0"/>
                  <a:t>for</a:t>
                </a:r>
                <a:r>
                  <a:rPr lang="nl-BE" dirty="0" smtClean="0"/>
                  <a:t> a </a:t>
                </a:r>
                <a:r>
                  <a:rPr lang="nl-BE" dirty="0" err="1" smtClean="0"/>
                  <a:t>dipole</a:t>
                </a:r>
                <a:r>
                  <a:rPr lang="nl-BE" dirty="0" smtClean="0"/>
                  <a:t> field.</a:t>
                </a:r>
                <a:endParaRPr lang="en-GB" dirty="0"/>
              </a:p>
            </p:txBody>
          </p:sp>
        </mc:Choice>
        <mc:Fallback xmlns="">
          <p:sp>
            <p:nvSpPr>
              <p:cNvPr id="9" name="Content Placeholder 8"/>
              <p:cNvSpPr>
                <a:spLocks noGrp="1" noRot="1" noChangeAspect="1" noMove="1" noResize="1" noEditPoints="1" noAdjustHandles="1" noChangeArrowheads="1" noChangeShapeType="1" noTextEdit="1"/>
              </p:cNvSpPr>
              <p:nvPr>
                <p:ph sz="half" idx="1"/>
              </p:nvPr>
            </p:nvSpPr>
            <p:spPr>
              <a:xfrm>
                <a:off x="1136576" y="1196975"/>
                <a:ext cx="5184576" cy="5040313"/>
              </a:xfrm>
              <a:blipFill rotWithShape="1">
                <a:blip r:embed="rId2"/>
                <a:stretch>
                  <a:fillRect l="-1175" t="-605" r="-940" b="-121"/>
                </a:stretch>
              </a:blipFill>
            </p:spPr>
            <p:txBody>
              <a:bodyPr/>
              <a:lstStyle/>
              <a:p>
                <a:r>
                  <a:rPr lang="en-GB">
                    <a:noFill/>
                  </a:rPr>
                  <a:t> </a:t>
                </a:r>
              </a:p>
            </p:txBody>
          </p:sp>
        </mc:Fallback>
      </mc:AlternateContent>
      <p:sp>
        <p:nvSpPr>
          <p:cNvPr id="5" name="Date Placeholder 4"/>
          <p:cNvSpPr>
            <a:spLocks noGrp="1"/>
          </p:cNvSpPr>
          <p:nvPr>
            <p:ph type="dt" sz="half" idx="10"/>
          </p:nvPr>
        </p:nvSpPr>
        <p:spPr/>
        <p:txBody>
          <a:bodyPr/>
          <a:lstStyle/>
          <a:p>
            <a:r>
              <a:rPr lang="en-US" altLang="en-US" smtClean="0"/>
              <a:t>18-22 November 2013</a:t>
            </a:r>
            <a:endParaRPr lang="en-US" altLang="en-US"/>
          </a:p>
        </p:txBody>
      </p:sp>
      <p:sp>
        <p:nvSpPr>
          <p:cNvPr id="6" name="Footer Placeholder 5"/>
          <p:cNvSpPr>
            <a:spLocks noGrp="1"/>
          </p:cNvSpPr>
          <p:nvPr>
            <p:ph type="ftr" sz="quarter" idx="11"/>
          </p:nvPr>
        </p:nvSpPr>
        <p:spPr/>
        <p:txBody>
          <a:bodyPr/>
          <a:lstStyle/>
          <a:p>
            <a:r>
              <a:rPr lang="en-US" altLang="en-US" dirty="0" smtClean="0"/>
              <a:t>ESWW10, Antwerp</a:t>
            </a:r>
            <a:endParaRPr lang="en-US" altLang="en-US" dirty="0"/>
          </a:p>
        </p:txBody>
      </p:sp>
      <p:sp>
        <p:nvSpPr>
          <p:cNvPr id="7" name="Slide Number Placeholder 6"/>
          <p:cNvSpPr>
            <a:spLocks noGrp="1"/>
          </p:cNvSpPr>
          <p:nvPr>
            <p:ph type="sldNum" sz="quarter" idx="12"/>
          </p:nvPr>
        </p:nvSpPr>
        <p:spPr/>
        <p:txBody>
          <a:bodyPr/>
          <a:lstStyle/>
          <a:p>
            <a:fld id="{582B5FC9-5646-4DCD-8120-780EAAFB561B}" type="slidenum">
              <a:rPr lang="en-US" altLang="en-US" smtClean="0"/>
              <a:pPr/>
              <a:t>5</a:t>
            </a:fld>
            <a:endParaRPr lang="en-US" altLang="en-US" dirty="0"/>
          </a:p>
        </p:txBody>
      </p:sp>
      <p:pic>
        <p:nvPicPr>
          <p:cNvPr id="3075" name="Picture 3" descr="C:\Users\johandk\Desktop\ESWW2013 WORK\presentations\planetary_auroras\VSModel_Corotating - Copy.bm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214" t="2999" r="11329" b="3239"/>
          <a:stretch/>
        </p:blipFill>
        <p:spPr bwMode="auto">
          <a:xfrm>
            <a:off x="6352938" y="3797932"/>
            <a:ext cx="2848534" cy="265540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076" name="Picture 4" descr="C:\Users\johandk\Desktop\ESWW2013 WORK\presentations\planetary_auroras\VSModel - Copy.bm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214" t="2999" r="11329" b="3239"/>
          <a:stretch/>
        </p:blipFill>
        <p:spPr bwMode="auto">
          <a:xfrm>
            <a:off x="6352938" y="1061628"/>
            <a:ext cx="2848534" cy="265540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81067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70" name="Rectangle 38"/>
          <p:cNvSpPr>
            <a:spLocks noGrp="1" noChangeArrowheads="1"/>
          </p:cNvSpPr>
          <p:nvPr>
            <p:ph type="title"/>
          </p:nvPr>
        </p:nvSpPr>
        <p:spPr/>
        <p:txBody>
          <a:bodyPr/>
          <a:lstStyle/>
          <a:p>
            <a:r>
              <a:rPr lang="en-US" altLang="en-US" dirty="0" smtClean="0"/>
              <a:t>Magnetosphere – ionosphere coupling</a:t>
            </a:r>
            <a:endParaRPr lang="en-US" altLang="en-US" dirty="0"/>
          </a:p>
        </p:txBody>
      </p:sp>
      <mc:AlternateContent xmlns:mc="http://schemas.openxmlformats.org/markup-compatibility/2006" xmlns:a14="http://schemas.microsoft.com/office/drawing/2010/main">
        <mc:Choice Requires="a14">
          <p:sp>
            <p:nvSpPr>
              <p:cNvPr id="44071" name="Rectangle 39"/>
              <p:cNvSpPr>
                <a:spLocks noGrp="1" noChangeArrowheads="1"/>
              </p:cNvSpPr>
              <p:nvPr>
                <p:ph sz="half" idx="1"/>
              </p:nvPr>
            </p:nvSpPr>
            <p:spPr>
              <a:xfrm>
                <a:off x="1136577" y="1196975"/>
                <a:ext cx="4032447" cy="5040313"/>
              </a:xfrm>
            </p:spPr>
            <p:txBody>
              <a:bodyPr/>
              <a:lstStyle/>
              <a:p>
                <a:pPr marL="0" indent="0">
                  <a:buNone/>
                </a:pPr>
                <a:endParaRPr lang="nl-BE" altLang="en-US" dirty="0"/>
              </a:p>
              <a:p>
                <a:pPr marL="0" indent="0">
                  <a:buFontTx/>
                  <a:buNone/>
                </a:pPr>
                <a:r>
                  <a:rPr lang="nl-BE" altLang="en-US" dirty="0" smtClean="0"/>
                  <a:t>Electric </a:t>
                </a:r>
                <a:r>
                  <a:rPr lang="nl-BE" altLang="en-US" dirty="0" err="1"/>
                  <a:t>potential</a:t>
                </a:r>
                <a:r>
                  <a:rPr lang="nl-BE" altLang="en-US" dirty="0"/>
                  <a:t> </a:t>
                </a:r>
                <a:r>
                  <a:rPr lang="nl-BE" altLang="en-US" dirty="0" err="1"/>
                  <a:t>differences</a:t>
                </a:r>
                <a:r>
                  <a:rPr lang="nl-BE" altLang="en-US" dirty="0"/>
                  <a:t> </a:t>
                </a:r>
                <a:r>
                  <a:rPr lang="nl-BE" altLang="en-US" dirty="0" err="1"/>
                  <a:t>across</a:t>
                </a:r>
                <a:r>
                  <a:rPr lang="nl-BE" altLang="en-US" dirty="0"/>
                  <a:t> field </a:t>
                </a:r>
                <a:r>
                  <a:rPr lang="nl-BE" altLang="en-US" dirty="0" err="1"/>
                  <a:t>lines</a:t>
                </a:r>
                <a:r>
                  <a:rPr lang="nl-BE" altLang="en-US" dirty="0"/>
                  <a:t> in the </a:t>
                </a:r>
                <a:r>
                  <a:rPr lang="nl-BE" altLang="en-US" dirty="0" err="1"/>
                  <a:t>magnetosphere</a:t>
                </a:r>
                <a:r>
                  <a:rPr lang="nl-BE" altLang="en-US" dirty="0"/>
                  <a:t> map </a:t>
                </a:r>
                <a:r>
                  <a:rPr lang="nl-BE" altLang="en-US" dirty="0" err="1"/>
                  <a:t>onto</a:t>
                </a:r>
                <a:r>
                  <a:rPr lang="nl-BE" altLang="en-US" dirty="0"/>
                  <a:t> the </a:t>
                </a:r>
                <a:r>
                  <a:rPr lang="nl-BE" altLang="en-US" dirty="0" err="1"/>
                  <a:t>ionosphere</a:t>
                </a:r>
                <a:r>
                  <a:rPr lang="nl-BE" altLang="en-US" dirty="0"/>
                  <a:t>, </a:t>
                </a:r>
                <a:r>
                  <a:rPr lang="nl-BE" altLang="en-US" dirty="0" err="1"/>
                  <a:t>thereby</a:t>
                </a:r>
                <a:r>
                  <a:rPr lang="nl-BE" altLang="en-US" dirty="0"/>
                  <a:t> </a:t>
                </a:r>
                <a:r>
                  <a:rPr lang="nl-BE" altLang="en-US" dirty="0" err="1"/>
                  <a:t>producing</a:t>
                </a:r>
                <a:r>
                  <a:rPr lang="nl-BE" altLang="en-US" dirty="0"/>
                  <a:t> </a:t>
                </a:r>
                <a:r>
                  <a:rPr lang="nl-BE" altLang="en-US" dirty="0" smtClean="0"/>
                  <a:t>parallel </a:t>
                </a:r>
                <a:r>
                  <a:rPr lang="nl-BE" altLang="en-US" dirty="0" err="1" smtClean="0"/>
                  <a:t>electric</a:t>
                </a:r>
                <a:r>
                  <a:rPr lang="nl-BE" altLang="en-US" dirty="0" smtClean="0"/>
                  <a:t> </a:t>
                </a:r>
                <a:r>
                  <a:rPr lang="nl-BE" altLang="en-US" dirty="0" err="1" smtClean="0"/>
                  <a:t>fields</a:t>
                </a:r>
                <a:r>
                  <a:rPr lang="nl-BE" altLang="en-US" dirty="0" smtClean="0"/>
                  <a:t>. </a:t>
                </a:r>
              </a:p>
              <a:p>
                <a:pPr marL="0" indent="0">
                  <a:buFontTx/>
                  <a:buNone/>
                </a:pPr>
                <a:endParaRPr lang="nl-BE" altLang="en-US" dirty="0"/>
              </a:p>
              <a:p>
                <a:pPr marL="0" indent="0">
                  <a:buFontTx/>
                  <a:buNone/>
                </a:pPr>
                <a:r>
                  <a:rPr lang="nl-BE" altLang="en-US" dirty="0"/>
                  <a:t>Up- </a:t>
                </a:r>
                <a:r>
                  <a:rPr lang="nl-BE" altLang="en-US" dirty="0" err="1"/>
                  <a:t>and</a:t>
                </a:r>
                <a:r>
                  <a:rPr lang="nl-BE" altLang="en-US" dirty="0"/>
                  <a:t> </a:t>
                </a:r>
                <a:r>
                  <a:rPr lang="nl-BE" altLang="en-US" dirty="0" err="1"/>
                  <a:t>downward</a:t>
                </a:r>
                <a:r>
                  <a:rPr lang="nl-BE" altLang="en-US" dirty="0"/>
                  <a:t> </a:t>
                </a:r>
                <a:r>
                  <a:rPr lang="nl-BE" altLang="en-US" dirty="0" err="1"/>
                  <a:t>currents</a:t>
                </a:r>
                <a:r>
                  <a:rPr lang="nl-BE" altLang="en-US" dirty="0"/>
                  <a:t> </a:t>
                </a:r>
                <a:r>
                  <a:rPr lang="nl-BE" altLang="en-US" dirty="0" err="1"/>
                  <a:t>connect</a:t>
                </a:r>
                <a:r>
                  <a:rPr lang="nl-BE" altLang="en-US" dirty="0"/>
                  <a:t> the magnetospheric generator </a:t>
                </a:r>
                <a:r>
                  <a:rPr lang="nl-BE" altLang="en-US" dirty="0" err="1"/>
                  <a:t>to</a:t>
                </a:r>
                <a:r>
                  <a:rPr lang="nl-BE" altLang="en-US" dirty="0"/>
                  <a:t> the ionospheric load as </a:t>
                </a:r>
                <a:r>
                  <a:rPr lang="nl-BE" altLang="en-US" dirty="0" err="1" smtClean="0"/>
                  <a:t>dictated</a:t>
                </a:r>
                <a:r>
                  <a:rPr lang="nl-BE" altLang="en-US" dirty="0" smtClean="0"/>
                  <a:t> </a:t>
                </a:r>
                <a:r>
                  <a:rPr lang="nl-BE" altLang="en-US" dirty="0" err="1" smtClean="0"/>
                  <a:t>by</a:t>
                </a:r>
                <a:r>
                  <a:rPr lang="nl-BE" altLang="en-US" dirty="0" smtClean="0"/>
                  <a:t> </a:t>
                </a:r>
                <a:r>
                  <a:rPr lang="nl-BE" altLang="en-US" dirty="0"/>
                  <a:t>the </a:t>
                </a:r>
                <a:r>
                  <a:rPr lang="nl-BE" altLang="en-US" dirty="0" err="1"/>
                  <a:t>current</a:t>
                </a:r>
                <a:r>
                  <a:rPr lang="nl-BE" altLang="en-US" dirty="0"/>
                  <a:t>-voltage </a:t>
                </a:r>
                <a:r>
                  <a:rPr lang="nl-BE" altLang="en-US" dirty="0" err="1" smtClean="0"/>
                  <a:t>relationship</a:t>
                </a:r>
                <a14:m>
                  <m:oMath xmlns:m="http://schemas.openxmlformats.org/officeDocument/2006/math">
                    <m:r>
                      <a:rPr lang="nl-BE" altLang="en-US" b="0" i="0" smtClean="0">
                        <a:latin typeface="Cambria Math"/>
                      </a:rPr>
                      <m:t> </m:t>
                    </m:r>
                    <m:sSub>
                      <m:sSubPr>
                        <m:ctrlPr>
                          <a:rPr lang="nl-BE" altLang="en-US" i="1">
                            <a:latin typeface="Cambria Math"/>
                          </a:rPr>
                        </m:ctrlPr>
                      </m:sSubPr>
                      <m:e>
                        <m:r>
                          <a:rPr lang="nl-BE" altLang="en-US">
                            <a:latin typeface="Cambria Math"/>
                          </a:rPr>
                          <m:t>𝑗</m:t>
                        </m:r>
                      </m:e>
                      <m:sub>
                        <m:r>
                          <a:rPr lang="nl-BE" altLang="en-US">
                            <a:latin typeface="Cambria Math"/>
                          </a:rPr>
                          <m:t>||</m:t>
                        </m:r>
                      </m:sub>
                    </m:sSub>
                    <m:r>
                      <a:rPr lang="nl-BE" altLang="en-US">
                        <a:latin typeface="Cambria Math"/>
                      </a:rPr>
                      <m:t>=</m:t>
                    </m:r>
                    <m:r>
                      <a:rPr lang="nl-BE" altLang="en-US">
                        <a:latin typeface="Cambria Math"/>
                      </a:rPr>
                      <m:t>𝑓</m:t>
                    </m:r>
                    <m:d>
                      <m:dPr>
                        <m:ctrlPr>
                          <a:rPr lang="nl-BE" altLang="en-US" i="1">
                            <a:latin typeface="Cambria Math"/>
                          </a:rPr>
                        </m:ctrlPr>
                      </m:dPr>
                      <m:e>
                        <m:r>
                          <a:rPr lang="nl-BE" altLang="en-US">
                            <a:latin typeface="Cambria Math"/>
                          </a:rPr>
                          <m:t>∆</m:t>
                        </m:r>
                        <m:r>
                          <m:rPr>
                            <m:sty m:val="p"/>
                          </m:rPr>
                          <a:rPr lang="el-GR" altLang="en-US">
                            <a:latin typeface="Cambria Math"/>
                          </a:rPr>
                          <m:t>Φ</m:t>
                        </m:r>
                      </m:e>
                    </m:d>
                    <m:r>
                      <a:rPr lang="nl-BE" altLang="en-US" b="0" i="0" smtClean="0">
                        <a:latin typeface="Cambria Math"/>
                      </a:rPr>
                      <m:t>.</m:t>
                    </m:r>
                  </m:oMath>
                </a14:m>
                <a:endParaRPr lang="nl-BE" altLang="en-US" dirty="0"/>
              </a:p>
            </p:txBody>
          </p:sp>
        </mc:Choice>
        <mc:Fallback xmlns="">
          <p:sp>
            <p:nvSpPr>
              <p:cNvPr id="44071" name="Rectangle 39"/>
              <p:cNvSpPr>
                <a:spLocks noGrp="1" noRot="1" noChangeAspect="1" noMove="1" noResize="1" noEditPoints="1" noAdjustHandles="1" noChangeArrowheads="1" noChangeShapeType="1" noTextEdit="1"/>
              </p:cNvSpPr>
              <p:nvPr>
                <p:ph sz="half" idx="1"/>
              </p:nvPr>
            </p:nvSpPr>
            <p:spPr>
              <a:xfrm>
                <a:off x="1136577" y="1196975"/>
                <a:ext cx="4032447" cy="5040313"/>
              </a:xfrm>
              <a:blipFill rotWithShape="1">
                <a:blip r:embed="rId3"/>
                <a:stretch>
                  <a:fillRect l="-1511"/>
                </a:stretch>
              </a:blipFill>
            </p:spPr>
            <p:txBody>
              <a:bodyPr/>
              <a:lstStyle/>
              <a:p>
                <a:r>
                  <a:rPr lang="en-GB">
                    <a:noFill/>
                  </a:rPr>
                  <a:t> </a:t>
                </a:r>
              </a:p>
            </p:txBody>
          </p:sp>
        </mc:Fallback>
      </mc:AlternateContent>
      <p:sp>
        <p:nvSpPr>
          <p:cNvPr id="9" name="Date Placeholder 4"/>
          <p:cNvSpPr>
            <a:spLocks noGrp="1"/>
          </p:cNvSpPr>
          <p:nvPr>
            <p:ph type="dt" sz="half" idx="10"/>
          </p:nvPr>
        </p:nvSpPr>
        <p:spPr/>
        <p:txBody>
          <a:bodyPr/>
          <a:lstStyle/>
          <a:p>
            <a:r>
              <a:rPr lang="en-US" altLang="en-US" smtClean="0"/>
              <a:t>18-22 November 2013</a:t>
            </a:r>
            <a:endParaRPr lang="en-US" altLang="en-US"/>
          </a:p>
        </p:txBody>
      </p:sp>
      <p:sp>
        <p:nvSpPr>
          <p:cNvPr id="10" name="Footer Placeholder 5"/>
          <p:cNvSpPr>
            <a:spLocks noGrp="1"/>
          </p:cNvSpPr>
          <p:nvPr>
            <p:ph type="ftr" sz="quarter" idx="11"/>
          </p:nvPr>
        </p:nvSpPr>
        <p:spPr/>
        <p:txBody>
          <a:bodyPr/>
          <a:lstStyle/>
          <a:p>
            <a:r>
              <a:rPr lang="en-US" altLang="en-US" smtClean="0"/>
              <a:t>ESWW10, Antwerp</a:t>
            </a:r>
            <a:endParaRPr lang="en-US" altLang="en-US"/>
          </a:p>
        </p:txBody>
      </p:sp>
      <p:sp>
        <p:nvSpPr>
          <p:cNvPr id="11" name="Slide Number Placeholder 6"/>
          <p:cNvSpPr>
            <a:spLocks noGrp="1"/>
          </p:cNvSpPr>
          <p:nvPr>
            <p:ph type="sldNum" sz="quarter" idx="12"/>
          </p:nvPr>
        </p:nvSpPr>
        <p:spPr/>
        <p:txBody>
          <a:bodyPr/>
          <a:lstStyle/>
          <a:p>
            <a:fld id="{C88F53C3-C23D-4FBD-8EA1-F2EAC85B8B17}" type="slidenum">
              <a:rPr lang="en-US" altLang="en-US"/>
              <a:pPr/>
              <a:t>6</a:t>
            </a:fld>
            <a:endParaRPr lang="en-US" altLang="en-US"/>
          </a:p>
        </p:txBody>
      </p:sp>
      <p:grpSp>
        <p:nvGrpSpPr>
          <p:cNvPr id="24" name="Group 23"/>
          <p:cNvGrpSpPr>
            <a:grpSpLocks noChangeAspect="1"/>
          </p:cNvGrpSpPr>
          <p:nvPr/>
        </p:nvGrpSpPr>
        <p:grpSpPr>
          <a:xfrm>
            <a:off x="5169024" y="1916832"/>
            <a:ext cx="4399154" cy="3549338"/>
            <a:chOff x="4953000" y="2420888"/>
            <a:chExt cx="4679950" cy="3775891"/>
          </a:xfrm>
        </p:grpSpPr>
        <p:sp>
          <p:nvSpPr>
            <p:cNvPr id="25" name="Text Box 67"/>
            <p:cNvSpPr txBox="1">
              <a:spLocks noChangeArrowheads="1"/>
            </p:cNvSpPr>
            <p:nvPr/>
          </p:nvSpPr>
          <p:spPr bwMode="auto">
            <a:xfrm>
              <a:off x="4953000" y="3141663"/>
              <a:ext cx="1406525"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a:solidFill>
                    <a:schemeClr val="tx1"/>
                  </a:solidFill>
                  <a:latin typeface="Arial" pitchFamily="34" charset="0"/>
                </a:defRPr>
              </a:lvl1pPr>
              <a:lvl2pPr marL="539750">
                <a:spcBef>
                  <a:spcPct val="0"/>
                </a:spcBef>
                <a:defRPr>
                  <a:solidFill>
                    <a:schemeClr val="tx1"/>
                  </a:solidFill>
                  <a:latin typeface="Arial" pitchFamily="34" charset="0"/>
                </a:defRPr>
              </a:lvl2pPr>
              <a:lvl3pPr>
                <a:spcBef>
                  <a:spcPct val="0"/>
                </a:spcBef>
                <a:defRPr>
                  <a:solidFill>
                    <a:schemeClr val="tx1"/>
                  </a:solidFill>
                  <a:latin typeface="Arial" pitchFamily="34" charset="0"/>
                </a:defRPr>
              </a:lvl3pPr>
              <a:lvl4pPr>
                <a:spcBef>
                  <a:spcPct val="0"/>
                </a:spcBef>
                <a:defRPr>
                  <a:solidFill>
                    <a:schemeClr val="tx1"/>
                  </a:solidFill>
                  <a:latin typeface="Arial" pitchFamily="34" charset="0"/>
                </a:defRPr>
              </a:lvl4pPr>
              <a:lvl5pPr>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a:lnSpc>
                  <a:spcPct val="90000"/>
                </a:lnSpc>
                <a:spcBef>
                  <a:spcPct val="20000"/>
                </a:spcBef>
                <a:buFontTx/>
                <a:buNone/>
              </a:pPr>
              <a:r>
                <a:rPr lang="nl-BE" altLang="en-US" sz="1600" dirty="0">
                  <a:solidFill>
                    <a:schemeClr val="accent4">
                      <a:lumMod val="20000"/>
                      <a:lumOff val="80000"/>
                    </a:schemeClr>
                  </a:solidFill>
                  <a:latin typeface="+mn-lt"/>
                </a:rPr>
                <a:t>ionospheric </a:t>
              </a:r>
              <a:r>
                <a:rPr lang="nl-BE" altLang="en-US" sz="1600" dirty="0" err="1" smtClean="0">
                  <a:solidFill>
                    <a:schemeClr val="accent4">
                      <a:lumMod val="20000"/>
                      <a:lumOff val="80000"/>
                    </a:schemeClr>
                  </a:solidFill>
                  <a:latin typeface="+mn-lt"/>
                </a:rPr>
                <a:t>potential</a:t>
              </a:r>
              <a:endParaRPr lang="nl-BE" altLang="en-US" sz="1600" dirty="0">
                <a:solidFill>
                  <a:schemeClr val="accent4">
                    <a:lumMod val="20000"/>
                    <a:lumOff val="80000"/>
                  </a:schemeClr>
                </a:solidFill>
                <a:latin typeface="+mn-lt"/>
              </a:endParaRPr>
            </a:p>
          </p:txBody>
        </p:sp>
        <p:pic>
          <p:nvPicPr>
            <p:cNvPr id="26" name="Picture 66" descr="figconfi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1032" y="3262313"/>
              <a:ext cx="3671888" cy="2444750"/>
            </a:xfrm>
            <a:prstGeom prst="rect">
              <a:avLst/>
            </a:prstGeom>
            <a:noFill/>
            <a:extLst>
              <a:ext uri="{909E8E84-426E-40DD-AFC4-6F175D3DCCD1}">
                <a14:hiddenFill xmlns:a14="http://schemas.microsoft.com/office/drawing/2010/main">
                  <a:solidFill>
                    <a:srgbClr val="FFFFFF"/>
                  </a:solidFill>
                </a14:hiddenFill>
              </a:ext>
            </a:extLst>
          </p:spPr>
        </p:pic>
        <p:sp>
          <p:nvSpPr>
            <p:cNvPr id="27" name="Text Box 68"/>
            <p:cNvSpPr txBox="1">
              <a:spLocks noChangeArrowheads="1"/>
            </p:cNvSpPr>
            <p:nvPr/>
          </p:nvSpPr>
          <p:spPr bwMode="auto">
            <a:xfrm>
              <a:off x="6825208" y="5661248"/>
              <a:ext cx="1830387"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a:solidFill>
                    <a:schemeClr val="tx1"/>
                  </a:solidFill>
                  <a:latin typeface="Arial" pitchFamily="34" charset="0"/>
                </a:defRPr>
              </a:lvl1pPr>
              <a:lvl2pPr marL="539750">
                <a:spcBef>
                  <a:spcPct val="0"/>
                </a:spcBef>
                <a:defRPr>
                  <a:solidFill>
                    <a:schemeClr val="tx1"/>
                  </a:solidFill>
                  <a:latin typeface="Arial" pitchFamily="34" charset="0"/>
                </a:defRPr>
              </a:lvl2pPr>
              <a:lvl3pPr>
                <a:spcBef>
                  <a:spcPct val="0"/>
                </a:spcBef>
                <a:defRPr>
                  <a:solidFill>
                    <a:schemeClr val="tx1"/>
                  </a:solidFill>
                  <a:latin typeface="Arial" pitchFamily="34" charset="0"/>
                </a:defRPr>
              </a:lvl3pPr>
              <a:lvl4pPr>
                <a:spcBef>
                  <a:spcPct val="0"/>
                </a:spcBef>
                <a:defRPr>
                  <a:solidFill>
                    <a:schemeClr val="tx1"/>
                  </a:solidFill>
                  <a:latin typeface="Arial" pitchFamily="34" charset="0"/>
                </a:defRPr>
              </a:lvl4pPr>
              <a:lvl5pPr>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a:lnSpc>
                  <a:spcPct val="90000"/>
                </a:lnSpc>
                <a:spcBef>
                  <a:spcPct val="20000"/>
                </a:spcBef>
                <a:buFontTx/>
                <a:buNone/>
              </a:pPr>
              <a:r>
                <a:rPr lang="nl-BE" altLang="en-US" sz="1600" dirty="0">
                  <a:solidFill>
                    <a:schemeClr val="accent4">
                      <a:lumMod val="20000"/>
                      <a:lumOff val="80000"/>
                    </a:schemeClr>
                  </a:solidFill>
                  <a:latin typeface="+mn-lt"/>
                </a:rPr>
                <a:t>magnetospheric </a:t>
              </a:r>
              <a:r>
                <a:rPr lang="nl-BE" altLang="en-US" sz="1600" dirty="0" err="1" smtClean="0">
                  <a:solidFill>
                    <a:schemeClr val="accent4">
                      <a:lumMod val="20000"/>
                      <a:lumOff val="80000"/>
                    </a:schemeClr>
                  </a:solidFill>
                  <a:latin typeface="+mn-lt"/>
                </a:rPr>
                <a:t>potential</a:t>
              </a:r>
              <a:endParaRPr lang="nl-BE" altLang="en-US" sz="1600" dirty="0">
                <a:solidFill>
                  <a:schemeClr val="accent4">
                    <a:lumMod val="20000"/>
                    <a:lumOff val="80000"/>
                  </a:schemeClr>
                </a:solidFill>
                <a:latin typeface="+mn-lt"/>
              </a:endParaRPr>
            </a:p>
          </p:txBody>
        </p:sp>
        <p:sp>
          <p:nvSpPr>
            <p:cNvPr id="28" name="AutoShape 69"/>
            <p:cNvSpPr>
              <a:spLocks noChangeArrowheads="1"/>
            </p:cNvSpPr>
            <p:nvPr/>
          </p:nvSpPr>
          <p:spPr bwMode="auto">
            <a:xfrm rot="1902075">
              <a:off x="7545388" y="3213100"/>
              <a:ext cx="1398587" cy="149225"/>
            </a:xfrm>
            <a:prstGeom prst="leftRightArrow">
              <a:avLst>
                <a:gd name="adj1" fmla="val 50000"/>
                <a:gd name="adj2" fmla="val 187447"/>
              </a:avLst>
            </a:prstGeom>
            <a:solidFill>
              <a:srgbClr val="00FF00"/>
            </a:soli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 name="Text Box 70"/>
            <p:cNvSpPr txBox="1">
              <a:spLocks noChangeArrowheads="1"/>
            </p:cNvSpPr>
            <p:nvPr/>
          </p:nvSpPr>
          <p:spPr bwMode="auto">
            <a:xfrm>
              <a:off x="7977188" y="2420888"/>
              <a:ext cx="1655762"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a:solidFill>
                    <a:schemeClr val="tx1"/>
                  </a:solidFill>
                  <a:latin typeface="Arial" pitchFamily="34" charset="0"/>
                </a:defRPr>
              </a:lvl1pPr>
              <a:lvl2pPr marL="539750">
                <a:spcBef>
                  <a:spcPct val="0"/>
                </a:spcBef>
                <a:defRPr>
                  <a:solidFill>
                    <a:schemeClr val="tx1"/>
                  </a:solidFill>
                  <a:latin typeface="Arial" pitchFamily="34" charset="0"/>
                </a:defRPr>
              </a:lvl2pPr>
              <a:lvl3pPr>
                <a:spcBef>
                  <a:spcPct val="0"/>
                </a:spcBef>
                <a:defRPr>
                  <a:solidFill>
                    <a:schemeClr val="tx1"/>
                  </a:solidFill>
                  <a:latin typeface="Arial" pitchFamily="34" charset="0"/>
                </a:defRPr>
              </a:lvl3pPr>
              <a:lvl4pPr>
                <a:spcBef>
                  <a:spcPct val="0"/>
                </a:spcBef>
                <a:defRPr>
                  <a:solidFill>
                    <a:schemeClr val="tx1"/>
                  </a:solidFill>
                  <a:latin typeface="Arial" pitchFamily="34" charset="0"/>
                </a:defRPr>
              </a:lvl4pPr>
              <a:lvl5pPr>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a:lnSpc>
                  <a:spcPct val="90000"/>
                </a:lnSpc>
                <a:spcBef>
                  <a:spcPct val="20000"/>
                </a:spcBef>
                <a:buFontTx/>
                <a:buNone/>
              </a:pPr>
              <a:r>
                <a:rPr lang="nl-BE" altLang="en-US" sz="1600" dirty="0" smtClean="0">
                  <a:solidFill>
                    <a:schemeClr val="accent4">
                      <a:lumMod val="20000"/>
                      <a:lumOff val="80000"/>
                    </a:schemeClr>
                  </a:solidFill>
                  <a:latin typeface="+mn-lt"/>
                </a:rPr>
                <a:t>parallel </a:t>
              </a:r>
              <a:r>
                <a:rPr lang="nl-BE" altLang="en-US" sz="1600" dirty="0" err="1" smtClean="0">
                  <a:solidFill>
                    <a:schemeClr val="accent4">
                      <a:lumMod val="20000"/>
                      <a:lumOff val="80000"/>
                    </a:schemeClr>
                  </a:solidFill>
                  <a:latin typeface="+mn-lt"/>
                </a:rPr>
                <a:t>potential</a:t>
              </a:r>
              <a:r>
                <a:rPr lang="nl-BE" altLang="en-US" sz="1600" dirty="0" smtClean="0">
                  <a:solidFill>
                    <a:schemeClr val="accent4">
                      <a:lumMod val="20000"/>
                      <a:lumOff val="80000"/>
                    </a:schemeClr>
                  </a:solidFill>
                  <a:latin typeface="+mn-lt"/>
                </a:rPr>
                <a:t> </a:t>
              </a:r>
              <a:r>
                <a:rPr lang="nl-BE" altLang="en-US" sz="1600" dirty="0" err="1" smtClean="0">
                  <a:solidFill>
                    <a:schemeClr val="accent4">
                      <a:lumMod val="20000"/>
                      <a:lumOff val="80000"/>
                    </a:schemeClr>
                  </a:solidFill>
                  <a:latin typeface="+mn-lt"/>
                </a:rPr>
                <a:t>difference</a:t>
              </a:r>
              <a:endParaRPr lang="nl-BE" altLang="en-US" sz="1600" dirty="0">
                <a:solidFill>
                  <a:schemeClr val="accent4">
                    <a:lumMod val="20000"/>
                    <a:lumOff val="80000"/>
                  </a:schemeClr>
                </a:solidFill>
                <a:latin typeface="+mn-lt"/>
              </a:endParaRPr>
            </a:p>
          </p:txBody>
        </p:sp>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r>
              <a:rPr lang="en-US" altLang="en-US"/>
              <a:t>Current continuity</a:t>
            </a:r>
          </a:p>
        </p:txBody>
      </p:sp>
      <mc:AlternateContent xmlns:mc="http://schemas.openxmlformats.org/markup-compatibility/2006" xmlns:a14="http://schemas.microsoft.com/office/drawing/2010/main">
        <mc:Choice Requires="a14">
          <p:sp>
            <p:nvSpPr>
              <p:cNvPr id="416771" name="Rectangle 3"/>
              <p:cNvSpPr>
                <a:spLocks noGrp="1" noChangeArrowheads="1"/>
              </p:cNvSpPr>
              <p:nvPr>
                <p:ph idx="1"/>
              </p:nvPr>
            </p:nvSpPr>
            <p:spPr/>
            <p:txBody>
              <a:bodyPr/>
              <a:lstStyle/>
              <a:p>
                <a:pPr marL="0" indent="0">
                  <a:lnSpc>
                    <a:spcPct val="90000"/>
                  </a:lnSpc>
                  <a:buFontTx/>
                  <a:buNone/>
                </a:pPr>
                <a14:m>
                  <m:oMath xmlns:m="http://schemas.openxmlformats.org/officeDocument/2006/math">
                    <m:sSub>
                      <m:sSubPr>
                        <m:ctrlPr>
                          <a:rPr lang="nl-BE" altLang="en-US" i="1" smtClean="0">
                            <a:latin typeface="Cambria Math"/>
                          </a:rPr>
                        </m:ctrlPr>
                      </m:sSubPr>
                      <m:e>
                        <m:r>
                          <a:rPr lang="nl-BE" altLang="en-US" b="0" i="1" smtClean="0">
                            <a:latin typeface="Cambria Math"/>
                          </a:rPr>
                          <m:t>𝑥</m:t>
                        </m:r>
                      </m:e>
                      <m:sub>
                        <m:r>
                          <a:rPr lang="nl-BE" altLang="en-US" b="0" i="1" smtClean="0">
                            <a:latin typeface="Cambria Math"/>
                          </a:rPr>
                          <m:t>𝑖𝑜𝑛𝑜</m:t>
                        </m:r>
                      </m:sub>
                    </m:sSub>
                  </m:oMath>
                </a14:m>
                <a:r>
                  <a:rPr lang="nl-BE" altLang="en-US" dirty="0" smtClean="0"/>
                  <a:t> or </a:t>
                </a:r>
                <a14:m>
                  <m:oMath xmlns:m="http://schemas.openxmlformats.org/officeDocument/2006/math">
                    <m:r>
                      <m:rPr>
                        <m:sty m:val="p"/>
                      </m:rPr>
                      <a:rPr lang="el-GR" altLang="en-US" i="1" smtClean="0">
                        <a:latin typeface="Cambria Math"/>
                        <a:ea typeface="Cambria Math"/>
                      </a:rPr>
                      <m:t>Λ</m:t>
                    </m:r>
                  </m:oMath>
                </a14:m>
                <a:r>
                  <a:rPr lang="nl-BE" altLang="en-US" dirty="0" smtClean="0"/>
                  <a:t> : </a:t>
                </a:r>
                <a:r>
                  <a:rPr lang="nl-BE" altLang="en-US" dirty="0"/>
                  <a:t>ionospheric </a:t>
                </a:r>
                <a:r>
                  <a:rPr lang="nl-BE" altLang="en-US" dirty="0" err="1"/>
                  <a:t>coordinate</a:t>
                </a:r>
                <a:endParaRPr lang="nl-BE" altLang="en-US" dirty="0"/>
              </a:p>
              <a:p>
                <a:pPr marL="0" indent="0">
                  <a:lnSpc>
                    <a:spcPct val="90000"/>
                  </a:lnSpc>
                  <a:buFontTx/>
                  <a:buNone/>
                </a:pPr>
                <a14:m>
                  <m:oMath xmlns:m="http://schemas.openxmlformats.org/officeDocument/2006/math">
                    <m:sSub>
                      <m:sSubPr>
                        <m:ctrlPr>
                          <a:rPr lang="nl-BE" altLang="en-US" i="1" smtClean="0">
                            <a:latin typeface="Cambria Math"/>
                          </a:rPr>
                        </m:ctrlPr>
                      </m:sSubPr>
                      <m:e>
                        <m:r>
                          <m:rPr>
                            <m:sty m:val="p"/>
                          </m:rPr>
                          <a:rPr lang="el-GR" altLang="en-US" i="1" smtClean="0">
                            <a:latin typeface="Cambria Math"/>
                            <a:ea typeface="Cambria Math"/>
                          </a:rPr>
                          <m:t>Φ</m:t>
                        </m:r>
                      </m:e>
                      <m:sub>
                        <m:r>
                          <a:rPr lang="nl-BE" altLang="en-US" b="0" i="1" smtClean="0">
                            <a:latin typeface="Cambria Math"/>
                          </a:rPr>
                          <m:t>𝑖𝑜𝑛𝑜</m:t>
                        </m:r>
                      </m:sub>
                    </m:sSub>
                  </m:oMath>
                </a14:m>
                <a:r>
                  <a:rPr lang="nl-BE" altLang="en-US" dirty="0" smtClean="0"/>
                  <a:t>, </a:t>
                </a:r>
                <a14:m>
                  <m:oMath xmlns:m="http://schemas.openxmlformats.org/officeDocument/2006/math">
                    <m:sSub>
                      <m:sSubPr>
                        <m:ctrlPr>
                          <a:rPr lang="nl-BE" altLang="en-US" i="1">
                            <a:latin typeface="Cambria Math"/>
                          </a:rPr>
                        </m:ctrlPr>
                      </m:sSubPr>
                      <m:e>
                        <m:r>
                          <m:rPr>
                            <m:sty m:val="p"/>
                          </m:rPr>
                          <a:rPr lang="el-GR" altLang="en-US" i="1">
                            <a:latin typeface="Cambria Math"/>
                            <a:ea typeface="Cambria Math"/>
                          </a:rPr>
                          <m:t>Φ</m:t>
                        </m:r>
                      </m:e>
                      <m:sub>
                        <m:r>
                          <a:rPr lang="nl-BE" altLang="en-US" b="0" i="1" smtClean="0">
                            <a:latin typeface="Cambria Math"/>
                            <a:ea typeface="Cambria Math"/>
                          </a:rPr>
                          <m:t>𝑚𝑠𝑝h</m:t>
                        </m:r>
                      </m:sub>
                    </m:sSub>
                  </m:oMath>
                </a14:m>
                <a:r>
                  <a:rPr lang="nl-BE" altLang="en-US" dirty="0"/>
                  <a:t>, </a:t>
                </a:r>
                <a:r>
                  <a:rPr lang="nl-BE" altLang="en-US" dirty="0" smtClean="0"/>
                  <a:t>: </a:t>
                </a:r>
                <a:r>
                  <a:rPr lang="nl-BE" altLang="en-US" dirty="0"/>
                  <a:t>ionospheric </a:t>
                </a:r>
                <a:r>
                  <a:rPr lang="nl-BE" altLang="en-US" dirty="0" err="1" smtClean="0"/>
                  <a:t>and</a:t>
                </a:r>
                <a:r>
                  <a:rPr lang="nl-BE" altLang="en-US" dirty="0" smtClean="0"/>
                  <a:t> magnetospheric </a:t>
                </a:r>
                <a:r>
                  <a:rPr lang="nl-BE" altLang="en-US" dirty="0" err="1" smtClean="0"/>
                  <a:t>potential</a:t>
                </a:r>
                <a:endParaRPr lang="nl-BE" altLang="en-US" dirty="0"/>
              </a:p>
              <a:p>
                <a:pPr marL="0" indent="0">
                  <a:lnSpc>
                    <a:spcPct val="90000"/>
                  </a:lnSpc>
                  <a:buFontTx/>
                  <a:buNone/>
                </a:pPr>
                <a14:m>
                  <m:oMath xmlns:m="http://schemas.openxmlformats.org/officeDocument/2006/math">
                    <m:r>
                      <m:rPr>
                        <m:sty m:val="p"/>
                      </m:rPr>
                      <a:rPr lang="el-GR" altLang="en-US" i="1" smtClean="0">
                        <a:latin typeface="Cambria Math"/>
                        <a:ea typeface="Cambria Math"/>
                      </a:rPr>
                      <m:t>ΔΦ</m:t>
                    </m:r>
                    <m:r>
                      <a:rPr lang="nl-BE" altLang="en-US" i="1" smtClean="0">
                        <a:latin typeface="Cambria Math"/>
                      </a:rPr>
                      <m:t>=</m:t>
                    </m:r>
                    <m:sSub>
                      <m:sSubPr>
                        <m:ctrlPr>
                          <a:rPr lang="nl-BE" altLang="en-US" i="1">
                            <a:latin typeface="Cambria Math"/>
                          </a:rPr>
                        </m:ctrlPr>
                      </m:sSubPr>
                      <m:e>
                        <m:r>
                          <m:rPr>
                            <m:sty m:val="p"/>
                          </m:rPr>
                          <a:rPr lang="el-GR" altLang="en-US" i="1">
                            <a:latin typeface="Cambria Math"/>
                            <a:ea typeface="Cambria Math"/>
                          </a:rPr>
                          <m:t>Φ</m:t>
                        </m:r>
                      </m:e>
                      <m:sub>
                        <m:r>
                          <a:rPr lang="nl-BE" altLang="en-US" i="1">
                            <a:latin typeface="Cambria Math"/>
                          </a:rPr>
                          <m:t>𝑖𝑜𝑛𝑜</m:t>
                        </m:r>
                      </m:sub>
                    </m:sSub>
                    <m:r>
                      <a:rPr lang="nl-BE" altLang="en-US" b="0" i="1" smtClean="0">
                        <a:latin typeface="Cambria Math"/>
                      </a:rPr>
                      <m:t>−</m:t>
                    </m:r>
                    <m:sSub>
                      <m:sSubPr>
                        <m:ctrlPr>
                          <a:rPr lang="nl-BE" altLang="en-US" i="1">
                            <a:latin typeface="Cambria Math"/>
                          </a:rPr>
                        </m:ctrlPr>
                      </m:sSubPr>
                      <m:e>
                        <m:r>
                          <m:rPr>
                            <m:sty m:val="p"/>
                          </m:rPr>
                          <a:rPr lang="el-GR" altLang="en-US" i="1">
                            <a:latin typeface="Cambria Math"/>
                            <a:ea typeface="Cambria Math"/>
                          </a:rPr>
                          <m:t>Φ</m:t>
                        </m:r>
                      </m:e>
                      <m:sub>
                        <m:r>
                          <a:rPr lang="nl-BE" altLang="en-US" i="1">
                            <a:latin typeface="Cambria Math"/>
                            <a:ea typeface="Cambria Math"/>
                          </a:rPr>
                          <m:t>𝑚𝑠𝑝h</m:t>
                        </m:r>
                      </m:sub>
                    </m:sSub>
                  </m:oMath>
                </a14:m>
                <a:r>
                  <a:rPr lang="nl-BE" altLang="en-US" dirty="0" smtClean="0"/>
                  <a:t>: </a:t>
                </a:r>
                <a:r>
                  <a:rPr lang="nl-BE" altLang="en-US" dirty="0"/>
                  <a:t>parallel </a:t>
                </a:r>
                <a:r>
                  <a:rPr lang="nl-BE" altLang="en-US" dirty="0" err="1"/>
                  <a:t>potential</a:t>
                </a:r>
                <a:r>
                  <a:rPr lang="nl-BE" altLang="en-US" dirty="0"/>
                  <a:t> </a:t>
                </a:r>
                <a:r>
                  <a:rPr lang="nl-BE" altLang="en-US" dirty="0" err="1"/>
                  <a:t>difference</a:t>
                </a:r>
                <a:endParaRPr lang="nl-BE" altLang="en-US" dirty="0"/>
              </a:p>
              <a:p>
                <a:pPr marL="0" indent="0">
                  <a:lnSpc>
                    <a:spcPct val="90000"/>
                  </a:lnSpc>
                  <a:buFontTx/>
                  <a:buNone/>
                </a:pPr>
                <a14:m>
                  <m:oMath xmlns:m="http://schemas.openxmlformats.org/officeDocument/2006/math">
                    <m:sSub>
                      <m:sSubPr>
                        <m:ctrlPr>
                          <a:rPr lang="nl-BE" altLang="en-US" i="1" smtClean="0">
                            <a:latin typeface="Cambria Math"/>
                          </a:rPr>
                        </m:ctrlPr>
                      </m:sSubPr>
                      <m:e>
                        <m:r>
                          <m:rPr>
                            <m:sty m:val="p"/>
                          </m:rPr>
                          <a:rPr lang="el-GR" altLang="en-US" i="1" smtClean="0">
                            <a:latin typeface="Cambria Math"/>
                            <a:ea typeface="Cambria Math"/>
                          </a:rPr>
                          <m:t>Σ</m:t>
                        </m:r>
                      </m:e>
                      <m:sub>
                        <m:r>
                          <a:rPr lang="nl-BE" altLang="en-US" b="0" i="1" smtClean="0">
                            <a:latin typeface="Cambria Math"/>
                          </a:rPr>
                          <m:t>𝑃</m:t>
                        </m:r>
                      </m:sub>
                    </m:sSub>
                  </m:oMath>
                </a14:m>
                <a:r>
                  <a:rPr lang="nl-BE" altLang="en-US" dirty="0" smtClean="0"/>
                  <a:t>: </a:t>
                </a:r>
                <a:r>
                  <a:rPr lang="nl-BE" altLang="en-US" dirty="0" err="1"/>
                  <a:t>height-integrated</a:t>
                </a:r>
                <a:r>
                  <a:rPr lang="nl-BE" altLang="en-US" dirty="0"/>
                  <a:t> </a:t>
                </a:r>
                <a:r>
                  <a:rPr lang="nl-BE" altLang="en-US" dirty="0" err="1"/>
                  <a:t>Pedersen</a:t>
                </a:r>
                <a:r>
                  <a:rPr lang="nl-BE" altLang="en-US" dirty="0"/>
                  <a:t> </a:t>
                </a:r>
                <a:r>
                  <a:rPr lang="nl-BE" altLang="en-US" dirty="0" err="1"/>
                  <a:t>conductivity</a:t>
                </a:r>
                <a:endParaRPr lang="nl-BE" altLang="en-US" dirty="0"/>
              </a:p>
              <a:p>
                <a:pPr marL="0" indent="0">
                  <a:lnSpc>
                    <a:spcPct val="90000"/>
                  </a:lnSpc>
                  <a:buFontTx/>
                  <a:buNone/>
                </a:pPr>
                <a14:m>
                  <m:oMath xmlns:m="http://schemas.openxmlformats.org/officeDocument/2006/math">
                    <m:sSub>
                      <m:sSubPr>
                        <m:ctrlPr>
                          <a:rPr lang="nl-BE" altLang="en-US" i="1">
                            <a:latin typeface="Cambria Math"/>
                          </a:rPr>
                        </m:ctrlPr>
                      </m:sSubPr>
                      <m:e>
                        <m:r>
                          <a:rPr lang="nl-BE" altLang="en-US" b="0" i="1" smtClean="0">
                            <a:latin typeface="Cambria Math"/>
                          </a:rPr>
                          <m:t>𝑗</m:t>
                        </m:r>
                      </m:e>
                      <m:sub>
                        <m:r>
                          <a:rPr lang="nl-BE" altLang="en-US" b="0" i="1" smtClean="0">
                            <a:latin typeface="Cambria Math"/>
                            <a:ea typeface="Cambria Math"/>
                          </a:rPr>
                          <m:t>||</m:t>
                        </m:r>
                      </m:sub>
                    </m:sSub>
                  </m:oMath>
                </a14:m>
                <a:r>
                  <a:rPr lang="nl-BE" altLang="en-US" dirty="0" smtClean="0"/>
                  <a:t> </a:t>
                </a:r>
                <a:r>
                  <a:rPr lang="nl-BE" altLang="en-US" dirty="0"/>
                  <a:t>: parallel </a:t>
                </a:r>
                <a:r>
                  <a:rPr lang="nl-BE" altLang="en-US" dirty="0" err="1"/>
                  <a:t>current</a:t>
                </a:r>
                <a:endParaRPr lang="nl-BE" altLang="en-US" dirty="0"/>
              </a:p>
              <a:p>
                <a:pPr marL="0" indent="0">
                  <a:lnSpc>
                    <a:spcPct val="90000"/>
                  </a:lnSpc>
                  <a:buFontTx/>
                  <a:buNone/>
                </a:pPr>
                <a14:m>
                  <m:oMath xmlns:m="http://schemas.openxmlformats.org/officeDocument/2006/math">
                    <m:sSub>
                      <m:sSubPr>
                        <m:ctrlPr>
                          <a:rPr lang="nl-BE" altLang="en-US" i="1" smtClean="0">
                            <a:latin typeface="Cambria Math"/>
                          </a:rPr>
                        </m:ctrlPr>
                      </m:sSubPr>
                      <m:e>
                        <m:r>
                          <a:rPr lang="nl-BE" altLang="en-US" b="0" i="1" smtClean="0">
                            <a:latin typeface="Cambria Math"/>
                          </a:rPr>
                          <m:t>𝐼</m:t>
                        </m:r>
                      </m:e>
                      <m:sub>
                        <m:r>
                          <a:rPr lang="nl-BE" altLang="en-US" b="0" i="1" smtClean="0">
                            <a:latin typeface="Cambria Math"/>
                          </a:rPr>
                          <m:t>𝑃</m:t>
                        </m:r>
                      </m:sub>
                    </m:sSub>
                  </m:oMath>
                </a14:m>
                <a:r>
                  <a:rPr lang="nl-BE" altLang="en-US" dirty="0" smtClean="0"/>
                  <a:t> </a:t>
                </a:r>
                <a:r>
                  <a:rPr lang="nl-BE" altLang="en-US" dirty="0"/>
                  <a:t>: </a:t>
                </a:r>
                <a:r>
                  <a:rPr lang="nl-BE" altLang="en-US" dirty="0" err="1"/>
                  <a:t>horizontal</a:t>
                </a:r>
                <a:r>
                  <a:rPr lang="nl-BE" altLang="en-US" dirty="0"/>
                  <a:t> </a:t>
                </a:r>
                <a:r>
                  <a:rPr lang="nl-BE" altLang="en-US" dirty="0" err="1"/>
                  <a:t>Pedersen</a:t>
                </a:r>
                <a:r>
                  <a:rPr lang="nl-BE" altLang="en-US" dirty="0"/>
                  <a:t> </a:t>
                </a:r>
                <a:r>
                  <a:rPr lang="nl-BE" altLang="en-US" dirty="0" err="1"/>
                  <a:t>current</a:t>
                </a:r>
                <a:endParaRPr lang="nl-BE" altLang="en-US" dirty="0"/>
              </a:p>
              <a:p>
                <a:pPr marL="0" indent="0">
                  <a:lnSpc>
                    <a:spcPct val="90000"/>
                  </a:lnSpc>
                  <a:buFontTx/>
                  <a:buNone/>
                </a:pPr>
                <a:endParaRPr lang="nl-BE" altLang="en-US" dirty="0"/>
              </a:p>
              <a:p>
                <a:pPr marL="0" indent="0">
                  <a:lnSpc>
                    <a:spcPct val="90000"/>
                  </a:lnSpc>
                  <a:buFontTx/>
                  <a:buNone/>
                </a:pPr>
                <a:r>
                  <a:rPr lang="nl-BE" altLang="en-US" dirty="0" err="1"/>
                  <a:t>Current</a:t>
                </a:r>
                <a:r>
                  <a:rPr lang="nl-BE" altLang="en-US" dirty="0"/>
                  <a:t> </a:t>
                </a:r>
                <a:r>
                  <a:rPr lang="nl-BE" altLang="en-US" dirty="0" err="1"/>
                  <a:t>continuity</a:t>
                </a:r>
                <a:r>
                  <a:rPr lang="nl-BE" altLang="en-US" dirty="0"/>
                  <a:t> </a:t>
                </a:r>
                <a:r>
                  <a:rPr lang="nl-BE" altLang="en-US" dirty="0" smtClean="0"/>
                  <a:t>(</a:t>
                </a:r>
                <a:r>
                  <a:rPr lang="nl-BE" altLang="en-US" dirty="0" err="1" smtClean="0"/>
                  <a:t>assuming</a:t>
                </a:r>
                <a:r>
                  <a:rPr lang="nl-BE" altLang="en-US" dirty="0" smtClean="0"/>
                  <a:t> a </a:t>
                </a:r>
                <a:r>
                  <a:rPr lang="nl-BE" altLang="en-US" dirty="0" err="1" smtClean="0"/>
                  <a:t>vertical</a:t>
                </a:r>
                <a:r>
                  <a:rPr lang="nl-BE" altLang="en-US" dirty="0" smtClean="0"/>
                  <a:t> field </a:t>
                </a:r>
                <a:r>
                  <a:rPr lang="nl-BE" altLang="en-US" dirty="0" err="1" smtClean="0"/>
                  <a:t>geometry</a:t>
                </a:r>
                <a:r>
                  <a:rPr lang="nl-BE" altLang="en-US" dirty="0" smtClean="0"/>
                  <a:t>)</a:t>
                </a:r>
                <a:endParaRPr lang="nl-BE" altLang="en-US" dirty="0"/>
              </a:p>
              <a:p>
                <a:pPr marL="1233488" lvl="2" indent="-512763" algn="ctr">
                  <a:lnSpc>
                    <a:spcPct val="90000"/>
                  </a:lnSpc>
                  <a:buFontTx/>
                  <a:buNone/>
                </a:pPr>
                <a14:m>
                  <m:oMath xmlns:m="http://schemas.openxmlformats.org/officeDocument/2006/math">
                    <m:f>
                      <m:fPr>
                        <m:ctrlPr>
                          <a:rPr lang="nl-BE" altLang="en-US" sz="2400" i="1" smtClean="0">
                            <a:latin typeface="Cambria Math"/>
                            <a:ea typeface="+mn-ea"/>
                            <a:cs typeface="+mn-cs"/>
                          </a:rPr>
                        </m:ctrlPr>
                      </m:fPr>
                      <m:num>
                        <m:r>
                          <a:rPr lang="nl-BE" altLang="en-US" sz="2400" i="1" smtClean="0">
                            <a:latin typeface="Cambria Math"/>
                            <a:ea typeface="+mn-ea"/>
                            <a:cs typeface="+mn-cs"/>
                          </a:rPr>
                          <m:t>𝑑</m:t>
                        </m:r>
                        <m:sSub>
                          <m:sSubPr>
                            <m:ctrlPr>
                              <a:rPr lang="nl-BE" altLang="en-US" sz="2400" i="1">
                                <a:latin typeface="Cambria Math"/>
                              </a:rPr>
                            </m:ctrlPr>
                          </m:sSubPr>
                          <m:e>
                            <m:r>
                              <a:rPr lang="nl-BE" altLang="en-US" sz="2400" i="1">
                                <a:latin typeface="Cambria Math"/>
                              </a:rPr>
                              <m:t>𝐼</m:t>
                            </m:r>
                          </m:e>
                          <m:sub>
                            <m:r>
                              <a:rPr lang="nl-BE" altLang="en-US" sz="2400" i="1">
                                <a:latin typeface="Cambria Math"/>
                              </a:rPr>
                              <m:t>𝑃</m:t>
                            </m:r>
                          </m:sub>
                        </m:sSub>
                      </m:num>
                      <m:den>
                        <m:r>
                          <a:rPr lang="nl-BE" altLang="en-US" sz="2400" i="1" smtClean="0">
                            <a:latin typeface="Cambria Math"/>
                            <a:ea typeface="+mn-ea"/>
                            <a:cs typeface="+mn-cs"/>
                          </a:rPr>
                          <m:t>𝑑</m:t>
                        </m:r>
                        <m:sSub>
                          <m:sSubPr>
                            <m:ctrlPr>
                              <a:rPr lang="nl-BE" altLang="en-US" sz="2400" i="1">
                                <a:latin typeface="Cambria Math"/>
                              </a:rPr>
                            </m:ctrlPr>
                          </m:sSubPr>
                          <m:e>
                            <m:r>
                              <a:rPr lang="nl-BE" altLang="en-US" sz="2400" i="1">
                                <a:latin typeface="Cambria Math"/>
                              </a:rPr>
                              <m:t>𝑥</m:t>
                            </m:r>
                          </m:e>
                          <m:sub>
                            <m:r>
                              <a:rPr lang="nl-BE" altLang="en-US" sz="2400" i="1">
                                <a:latin typeface="Cambria Math"/>
                              </a:rPr>
                              <m:t>𝑖𝑜𝑛𝑜</m:t>
                            </m:r>
                          </m:sub>
                        </m:sSub>
                      </m:den>
                    </m:f>
                    <m:r>
                      <a:rPr lang="nl-BE" altLang="en-US" sz="2400" i="1" smtClean="0">
                        <a:latin typeface="Cambria Math"/>
                        <a:ea typeface="+mn-ea"/>
                        <a:cs typeface="+mn-cs"/>
                      </a:rPr>
                      <m:t>=</m:t>
                    </m:r>
                    <m:r>
                      <a:rPr lang="nl-BE" altLang="en-US" sz="2400" b="0" i="1" smtClean="0">
                        <a:latin typeface="Cambria Math"/>
                        <a:ea typeface="+mn-ea"/>
                        <a:cs typeface="+mn-cs"/>
                      </a:rPr>
                      <m:t>−</m:t>
                    </m:r>
                    <m:sSub>
                      <m:sSubPr>
                        <m:ctrlPr>
                          <a:rPr lang="nl-BE" altLang="en-US" sz="2400" i="1">
                            <a:latin typeface="Cambria Math"/>
                          </a:rPr>
                        </m:ctrlPr>
                      </m:sSubPr>
                      <m:e>
                        <m:r>
                          <a:rPr lang="nl-BE" altLang="en-US" sz="2400" i="1">
                            <a:latin typeface="Cambria Math"/>
                          </a:rPr>
                          <m:t>𝑗</m:t>
                        </m:r>
                      </m:e>
                      <m:sub>
                        <m:r>
                          <a:rPr lang="nl-BE" altLang="en-US" sz="2400" i="1">
                            <a:latin typeface="Cambria Math"/>
                            <a:ea typeface="Cambria Math"/>
                          </a:rPr>
                          <m:t>||</m:t>
                        </m:r>
                      </m:sub>
                    </m:sSub>
                  </m:oMath>
                </a14:m>
                <a:r>
                  <a:rPr lang="nl-BE" altLang="en-US" sz="2400" dirty="0" smtClean="0">
                    <a:ea typeface="+mn-ea"/>
                    <a:cs typeface="+mn-cs"/>
                  </a:rPr>
                  <a:t> ,  </a:t>
                </a:r>
                <a14:m>
                  <m:oMath xmlns:m="http://schemas.openxmlformats.org/officeDocument/2006/math">
                    <m:sSub>
                      <m:sSubPr>
                        <m:ctrlPr>
                          <a:rPr lang="nl-BE" altLang="en-US" sz="2400" i="1">
                            <a:latin typeface="Cambria Math"/>
                          </a:rPr>
                        </m:ctrlPr>
                      </m:sSubPr>
                      <m:e>
                        <m:r>
                          <a:rPr lang="nl-BE" altLang="en-US" sz="2400" i="1">
                            <a:latin typeface="Cambria Math"/>
                          </a:rPr>
                          <m:t>𝐼</m:t>
                        </m:r>
                      </m:e>
                      <m:sub>
                        <m:r>
                          <a:rPr lang="nl-BE" altLang="en-US" sz="2400" i="1">
                            <a:latin typeface="Cambria Math"/>
                          </a:rPr>
                          <m:t>𝑃</m:t>
                        </m:r>
                      </m:sub>
                    </m:sSub>
                    <m:r>
                      <a:rPr lang="nl-BE" altLang="en-US" sz="2400" i="1" smtClean="0">
                        <a:latin typeface="Cambria Math"/>
                        <a:ea typeface="+mn-ea"/>
                        <a:cs typeface="+mn-cs"/>
                      </a:rPr>
                      <m:t>=</m:t>
                    </m:r>
                    <m:r>
                      <a:rPr lang="nl-BE" altLang="en-US" sz="2400" b="0" i="1" smtClean="0">
                        <a:latin typeface="Cambria Math"/>
                        <a:ea typeface="+mn-ea"/>
                        <a:cs typeface="+mn-cs"/>
                      </a:rPr>
                      <m:t>−</m:t>
                    </m:r>
                    <m:sSub>
                      <m:sSubPr>
                        <m:ctrlPr>
                          <a:rPr lang="nl-BE" altLang="en-US" sz="2400" i="1">
                            <a:latin typeface="Cambria Math"/>
                          </a:rPr>
                        </m:ctrlPr>
                      </m:sSubPr>
                      <m:e>
                        <m:r>
                          <m:rPr>
                            <m:sty m:val="p"/>
                          </m:rPr>
                          <a:rPr lang="el-GR" altLang="en-US" sz="2400" i="1">
                            <a:latin typeface="Cambria Math"/>
                            <a:ea typeface="Cambria Math"/>
                          </a:rPr>
                          <m:t>Σ</m:t>
                        </m:r>
                      </m:e>
                      <m:sub>
                        <m:r>
                          <a:rPr lang="nl-BE" altLang="en-US" sz="2400" i="1">
                            <a:latin typeface="Cambria Math"/>
                          </a:rPr>
                          <m:t>𝑃</m:t>
                        </m:r>
                      </m:sub>
                    </m:sSub>
                    <m:f>
                      <m:fPr>
                        <m:ctrlPr>
                          <a:rPr lang="nl-BE" altLang="en-US" sz="2400" i="1">
                            <a:latin typeface="Cambria Math"/>
                          </a:rPr>
                        </m:ctrlPr>
                      </m:fPr>
                      <m:num>
                        <m:r>
                          <a:rPr lang="nl-BE" altLang="en-US" sz="2400" i="1">
                            <a:latin typeface="Cambria Math"/>
                          </a:rPr>
                          <m:t>𝑑</m:t>
                        </m:r>
                        <m:sSub>
                          <m:sSubPr>
                            <m:ctrlPr>
                              <a:rPr lang="nl-BE" altLang="en-US" sz="2400" i="1">
                                <a:latin typeface="Cambria Math"/>
                              </a:rPr>
                            </m:ctrlPr>
                          </m:sSubPr>
                          <m:e>
                            <m:r>
                              <m:rPr>
                                <m:sty m:val="p"/>
                              </m:rPr>
                              <a:rPr lang="el-GR" altLang="en-US" sz="2400" i="1">
                                <a:latin typeface="Cambria Math"/>
                                <a:ea typeface="Cambria Math"/>
                              </a:rPr>
                              <m:t>Φ</m:t>
                            </m:r>
                          </m:e>
                          <m:sub>
                            <m:r>
                              <a:rPr lang="nl-BE" altLang="en-US" sz="2400" i="1">
                                <a:latin typeface="Cambria Math"/>
                              </a:rPr>
                              <m:t>𝑖𝑜𝑛𝑜</m:t>
                            </m:r>
                          </m:sub>
                        </m:sSub>
                      </m:num>
                      <m:den>
                        <m:r>
                          <a:rPr lang="nl-BE" altLang="en-US" sz="2400" i="1">
                            <a:latin typeface="Cambria Math"/>
                          </a:rPr>
                          <m:t>𝑑</m:t>
                        </m:r>
                        <m:sSub>
                          <m:sSubPr>
                            <m:ctrlPr>
                              <a:rPr lang="nl-BE" altLang="en-US" sz="2400" i="1">
                                <a:latin typeface="Cambria Math"/>
                              </a:rPr>
                            </m:ctrlPr>
                          </m:sSubPr>
                          <m:e>
                            <m:r>
                              <a:rPr lang="nl-BE" altLang="en-US" sz="2400" i="1">
                                <a:latin typeface="Cambria Math"/>
                              </a:rPr>
                              <m:t>𝑥</m:t>
                            </m:r>
                          </m:e>
                          <m:sub>
                            <m:r>
                              <a:rPr lang="nl-BE" altLang="en-US" sz="2400" i="1">
                                <a:latin typeface="Cambria Math"/>
                              </a:rPr>
                              <m:t>𝑖𝑜𝑛𝑜</m:t>
                            </m:r>
                          </m:sub>
                        </m:sSub>
                      </m:den>
                    </m:f>
                  </m:oMath>
                </a14:m>
                <a:endParaRPr lang="nl-BE" altLang="en-US" sz="2400" dirty="0">
                  <a:ea typeface="+mn-ea"/>
                  <a:cs typeface="+mn-cs"/>
                </a:endParaRPr>
              </a:p>
              <a:p>
                <a:pPr marL="0" indent="0">
                  <a:lnSpc>
                    <a:spcPct val="90000"/>
                  </a:lnSpc>
                  <a:buFontTx/>
                  <a:buNone/>
                </a:pPr>
                <a:r>
                  <a:rPr lang="nl-BE" altLang="en-US" dirty="0" smtClean="0"/>
                  <a:t>i.e. the </a:t>
                </a:r>
                <a:r>
                  <a:rPr lang="nl-BE" altLang="en-US" dirty="0" err="1" smtClean="0"/>
                  <a:t>nonlinear</a:t>
                </a:r>
                <a:r>
                  <a:rPr lang="nl-BE" altLang="en-US" dirty="0" smtClean="0"/>
                  <a:t> second order ODE</a:t>
                </a:r>
                <a:endParaRPr lang="nl-BE" altLang="en-US" dirty="0"/>
              </a:p>
              <a:p>
                <a:pPr marL="0" indent="0">
                  <a:lnSpc>
                    <a:spcPct val="90000"/>
                  </a:lnSpc>
                  <a:buFontTx/>
                  <a:buNone/>
                </a:pPr>
                <a:endParaRPr lang="nl-BE" altLang="en-US" dirty="0"/>
              </a:p>
              <a:p>
                <a:pPr marL="1233488" lvl="2" indent="-512763">
                  <a:lnSpc>
                    <a:spcPct val="90000"/>
                  </a:lnSpc>
                  <a:buFontTx/>
                  <a:buNone/>
                </a:pPr>
                <a14:m>
                  <m:oMathPara xmlns:m="http://schemas.openxmlformats.org/officeDocument/2006/math">
                    <m:oMathParaPr>
                      <m:jc m:val="centerGroup"/>
                    </m:oMathParaPr>
                    <m:oMath xmlns:m="http://schemas.openxmlformats.org/officeDocument/2006/math">
                      <m:f>
                        <m:fPr>
                          <m:ctrlPr>
                            <a:rPr lang="nl-BE" altLang="en-US" i="1">
                              <a:latin typeface="Cambria Math"/>
                            </a:rPr>
                          </m:ctrlPr>
                        </m:fPr>
                        <m:num>
                          <m:r>
                            <a:rPr lang="nl-BE" altLang="en-US" i="1">
                              <a:latin typeface="Cambria Math"/>
                            </a:rPr>
                            <m:t>𝑑</m:t>
                          </m:r>
                        </m:num>
                        <m:den>
                          <m:r>
                            <a:rPr lang="nl-BE" altLang="en-US" i="1">
                              <a:latin typeface="Cambria Math"/>
                            </a:rPr>
                            <m:t>𝑑</m:t>
                          </m:r>
                          <m:sSub>
                            <m:sSubPr>
                              <m:ctrlPr>
                                <a:rPr lang="nl-BE" altLang="en-US" i="1">
                                  <a:latin typeface="Cambria Math"/>
                                </a:rPr>
                              </m:ctrlPr>
                            </m:sSubPr>
                            <m:e>
                              <m:r>
                                <a:rPr lang="nl-BE" altLang="en-US" i="1">
                                  <a:latin typeface="Cambria Math"/>
                                </a:rPr>
                                <m:t>𝑥</m:t>
                              </m:r>
                            </m:e>
                            <m:sub>
                              <m:r>
                                <a:rPr lang="nl-BE" altLang="en-US" i="1">
                                  <a:latin typeface="Cambria Math"/>
                                </a:rPr>
                                <m:t>𝑖𝑜𝑛𝑜</m:t>
                              </m:r>
                            </m:sub>
                          </m:sSub>
                        </m:den>
                      </m:f>
                      <m:d>
                        <m:dPr>
                          <m:ctrlPr>
                            <a:rPr lang="nl-BE" altLang="en-US" i="1" smtClean="0">
                              <a:latin typeface="Cambria Math"/>
                            </a:rPr>
                          </m:ctrlPr>
                        </m:dPr>
                        <m:e>
                          <m:sSub>
                            <m:sSubPr>
                              <m:ctrlPr>
                                <a:rPr lang="nl-BE" altLang="en-US" i="1">
                                  <a:latin typeface="Cambria Math"/>
                                </a:rPr>
                              </m:ctrlPr>
                            </m:sSubPr>
                            <m:e>
                              <m:r>
                                <m:rPr>
                                  <m:sty m:val="p"/>
                                </m:rPr>
                                <a:rPr lang="el-GR" altLang="en-US" i="1">
                                  <a:latin typeface="Cambria Math"/>
                                  <a:ea typeface="Cambria Math"/>
                                </a:rPr>
                                <m:t>Σ</m:t>
                              </m:r>
                            </m:e>
                            <m:sub>
                              <m:r>
                                <a:rPr lang="nl-BE" altLang="en-US" i="1">
                                  <a:latin typeface="Cambria Math"/>
                                </a:rPr>
                                <m:t>𝑃</m:t>
                              </m:r>
                            </m:sub>
                          </m:sSub>
                          <m:f>
                            <m:fPr>
                              <m:ctrlPr>
                                <a:rPr lang="nl-BE" altLang="en-US" i="1">
                                  <a:latin typeface="Cambria Math"/>
                                </a:rPr>
                              </m:ctrlPr>
                            </m:fPr>
                            <m:num>
                              <m:r>
                                <a:rPr lang="nl-BE" altLang="en-US" i="1">
                                  <a:latin typeface="Cambria Math"/>
                                </a:rPr>
                                <m:t>𝑑</m:t>
                              </m:r>
                              <m:sSub>
                                <m:sSubPr>
                                  <m:ctrlPr>
                                    <a:rPr lang="nl-BE" altLang="en-US" i="1">
                                      <a:latin typeface="Cambria Math"/>
                                    </a:rPr>
                                  </m:ctrlPr>
                                </m:sSubPr>
                                <m:e>
                                  <m:r>
                                    <m:rPr>
                                      <m:sty m:val="p"/>
                                    </m:rPr>
                                    <a:rPr lang="el-GR" altLang="en-US" i="1">
                                      <a:latin typeface="Cambria Math"/>
                                      <a:ea typeface="Cambria Math"/>
                                    </a:rPr>
                                    <m:t>Φ</m:t>
                                  </m:r>
                                </m:e>
                                <m:sub>
                                  <m:r>
                                    <a:rPr lang="nl-BE" altLang="en-US" i="1">
                                      <a:latin typeface="Cambria Math"/>
                                    </a:rPr>
                                    <m:t>𝑖𝑜𝑛𝑜</m:t>
                                  </m:r>
                                </m:sub>
                              </m:sSub>
                            </m:num>
                            <m:den>
                              <m:r>
                                <a:rPr lang="nl-BE" altLang="en-US" i="1">
                                  <a:latin typeface="Cambria Math"/>
                                </a:rPr>
                                <m:t>𝑑</m:t>
                              </m:r>
                              <m:sSub>
                                <m:sSubPr>
                                  <m:ctrlPr>
                                    <a:rPr lang="nl-BE" altLang="en-US" i="1">
                                      <a:latin typeface="Cambria Math"/>
                                    </a:rPr>
                                  </m:ctrlPr>
                                </m:sSubPr>
                                <m:e>
                                  <m:r>
                                    <a:rPr lang="nl-BE" altLang="en-US" i="1">
                                      <a:latin typeface="Cambria Math"/>
                                    </a:rPr>
                                    <m:t>𝑥</m:t>
                                  </m:r>
                                </m:e>
                                <m:sub>
                                  <m:r>
                                    <a:rPr lang="nl-BE" altLang="en-US" i="1">
                                      <a:latin typeface="Cambria Math"/>
                                    </a:rPr>
                                    <m:t>𝑖𝑜𝑛𝑜</m:t>
                                  </m:r>
                                </m:sub>
                              </m:sSub>
                            </m:den>
                          </m:f>
                        </m:e>
                      </m:d>
                      <m:r>
                        <a:rPr lang="nl-BE" altLang="en-US" i="1">
                          <a:latin typeface="Cambria Math"/>
                        </a:rPr>
                        <m:t>=</m:t>
                      </m:r>
                      <m:sSub>
                        <m:sSubPr>
                          <m:ctrlPr>
                            <a:rPr lang="nl-BE" altLang="en-US" i="1">
                              <a:latin typeface="Cambria Math"/>
                            </a:rPr>
                          </m:ctrlPr>
                        </m:sSubPr>
                        <m:e>
                          <m:r>
                            <a:rPr lang="nl-BE" altLang="en-US" i="1">
                              <a:latin typeface="Cambria Math"/>
                            </a:rPr>
                            <m:t>𝑗</m:t>
                          </m:r>
                        </m:e>
                        <m:sub>
                          <m:r>
                            <a:rPr lang="nl-BE" altLang="en-US" i="1">
                              <a:latin typeface="Cambria Math"/>
                              <a:ea typeface="Cambria Math"/>
                            </a:rPr>
                            <m:t>||</m:t>
                          </m:r>
                        </m:sub>
                      </m:sSub>
                    </m:oMath>
                  </m:oMathPara>
                </a14:m>
                <a:endParaRPr lang="el-GR" altLang="en-US" dirty="0">
                  <a:ea typeface="+mn-ea"/>
                  <a:cs typeface="+mn-cs"/>
                </a:endParaRPr>
              </a:p>
              <a:p>
                <a:pPr marL="0" indent="0">
                  <a:lnSpc>
                    <a:spcPct val="90000"/>
                  </a:lnSpc>
                  <a:buFontTx/>
                  <a:buNone/>
                </a:pPr>
                <a:r>
                  <a:rPr lang="nl-BE" altLang="en-US" dirty="0" err="1" smtClean="0"/>
                  <a:t>where</a:t>
                </a:r>
                <a:r>
                  <a:rPr lang="nl-BE" altLang="en-US" dirty="0" smtClean="0"/>
                  <a:t> </a:t>
                </a:r>
                <a14:m>
                  <m:oMath xmlns:m="http://schemas.openxmlformats.org/officeDocument/2006/math">
                    <m:sSub>
                      <m:sSubPr>
                        <m:ctrlPr>
                          <a:rPr lang="nl-BE" altLang="en-US" i="1">
                            <a:latin typeface="Cambria Math"/>
                          </a:rPr>
                        </m:ctrlPr>
                      </m:sSubPr>
                      <m:e>
                        <m:r>
                          <m:rPr>
                            <m:sty m:val="p"/>
                          </m:rPr>
                          <a:rPr lang="el-GR" altLang="en-US" i="1">
                            <a:latin typeface="Cambria Math"/>
                            <a:ea typeface="Cambria Math"/>
                          </a:rPr>
                          <m:t>Σ</m:t>
                        </m:r>
                      </m:e>
                      <m:sub>
                        <m:r>
                          <a:rPr lang="nl-BE" altLang="en-US" i="1">
                            <a:latin typeface="Cambria Math"/>
                          </a:rPr>
                          <m:t>𝑃</m:t>
                        </m:r>
                      </m:sub>
                    </m:sSub>
                  </m:oMath>
                </a14:m>
                <a:r>
                  <a:rPr lang="nl-BE" altLang="en-US" dirty="0" smtClean="0"/>
                  <a:t> </a:t>
                </a:r>
                <a:r>
                  <a:rPr lang="nl-BE" altLang="en-US" dirty="0" err="1"/>
                  <a:t>and</a:t>
                </a:r>
                <a:r>
                  <a:rPr lang="nl-BE" altLang="en-US" dirty="0"/>
                  <a:t> </a:t>
                </a:r>
                <a14:m>
                  <m:oMath xmlns:m="http://schemas.openxmlformats.org/officeDocument/2006/math">
                    <m:sSub>
                      <m:sSubPr>
                        <m:ctrlPr>
                          <a:rPr lang="nl-BE" altLang="en-US" i="1">
                            <a:latin typeface="Cambria Math"/>
                          </a:rPr>
                        </m:ctrlPr>
                      </m:sSubPr>
                      <m:e>
                        <m:r>
                          <a:rPr lang="nl-BE" altLang="en-US" i="1">
                            <a:latin typeface="Cambria Math"/>
                          </a:rPr>
                          <m:t>𝑗</m:t>
                        </m:r>
                      </m:e>
                      <m:sub>
                        <m:r>
                          <a:rPr lang="nl-BE" altLang="en-US" i="1">
                            <a:latin typeface="Cambria Math"/>
                            <a:ea typeface="Cambria Math"/>
                          </a:rPr>
                          <m:t>||</m:t>
                        </m:r>
                      </m:sub>
                    </m:sSub>
                  </m:oMath>
                </a14:m>
                <a:r>
                  <a:rPr lang="nl-BE" altLang="en-US" dirty="0"/>
                  <a:t> </a:t>
                </a:r>
                <a:r>
                  <a:rPr lang="nl-BE" altLang="en-US" dirty="0" err="1"/>
                  <a:t>may</a:t>
                </a:r>
                <a:r>
                  <a:rPr lang="nl-BE" altLang="en-US" dirty="0"/>
                  <a:t> </a:t>
                </a:r>
                <a:r>
                  <a:rPr lang="nl-BE" altLang="en-US" dirty="0" err="1"/>
                  <a:t>depend</a:t>
                </a:r>
                <a:r>
                  <a:rPr lang="nl-BE" altLang="en-US" dirty="0"/>
                  <a:t> </a:t>
                </a:r>
                <a:r>
                  <a:rPr lang="nl-BE" altLang="en-US" dirty="0" err="1" smtClean="0"/>
                  <a:t>nonlinearly</a:t>
                </a:r>
                <a:r>
                  <a:rPr lang="nl-BE" altLang="en-US" dirty="0" smtClean="0"/>
                  <a:t> on </a:t>
                </a:r>
                <a14:m>
                  <m:oMath xmlns:m="http://schemas.openxmlformats.org/officeDocument/2006/math">
                    <m:r>
                      <m:rPr>
                        <m:sty m:val="p"/>
                      </m:rPr>
                      <a:rPr lang="el-GR" altLang="en-US" i="1">
                        <a:latin typeface="Cambria Math"/>
                        <a:ea typeface="Cambria Math"/>
                      </a:rPr>
                      <m:t>ΔΦ</m:t>
                    </m:r>
                  </m:oMath>
                </a14:m>
                <a:r>
                  <a:rPr lang="nl-BE" altLang="en-US" dirty="0"/>
                  <a:t>.</a:t>
                </a:r>
              </a:p>
            </p:txBody>
          </p:sp>
        </mc:Choice>
        <mc:Fallback xmlns="">
          <p:sp>
            <p:nvSpPr>
              <p:cNvPr id="416771" name="Rectangle 3"/>
              <p:cNvSpPr>
                <a:spLocks noGrp="1" noRot="1" noChangeAspect="1" noMove="1" noResize="1" noEditPoints="1" noAdjustHandles="1" noChangeArrowheads="1" noChangeShapeType="1" noTextEdit="1"/>
              </p:cNvSpPr>
              <p:nvPr>
                <p:ph idx="1"/>
              </p:nvPr>
            </p:nvSpPr>
            <p:spPr>
              <a:blipFill rotWithShape="1">
                <a:blip r:embed="rId3"/>
                <a:stretch>
                  <a:fillRect l="-724" t="-1209" b="-2418"/>
                </a:stretch>
              </a:blipFill>
            </p:spPr>
            <p:txBody>
              <a:bodyPr/>
              <a:lstStyle/>
              <a:p>
                <a:r>
                  <a:rPr lang="en-GB">
                    <a:noFill/>
                  </a:rPr>
                  <a:t> </a:t>
                </a:r>
              </a:p>
            </p:txBody>
          </p:sp>
        </mc:Fallback>
      </mc:AlternateContent>
      <p:sp>
        <p:nvSpPr>
          <p:cNvPr id="4" name="Date Placeholder 4"/>
          <p:cNvSpPr>
            <a:spLocks noGrp="1"/>
          </p:cNvSpPr>
          <p:nvPr>
            <p:ph type="dt" sz="half" idx="10"/>
          </p:nvPr>
        </p:nvSpPr>
        <p:spPr/>
        <p:txBody>
          <a:bodyPr/>
          <a:lstStyle/>
          <a:p>
            <a:r>
              <a:rPr lang="en-US" altLang="en-US" smtClean="0"/>
              <a:t>18-22 November 2013</a:t>
            </a:r>
            <a:endParaRPr lang="en-US" altLang="en-US"/>
          </a:p>
        </p:txBody>
      </p:sp>
      <p:sp>
        <p:nvSpPr>
          <p:cNvPr id="5" name="Footer Placeholder 5"/>
          <p:cNvSpPr>
            <a:spLocks noGrp="1"/>
          </p:cNvSpPr>
          <p:nvPr>
            <p:ph type="ftr" sz="quarter" idx="11"/>
          </p:nvPr>
        </p:nvSpPr>
        <p:spPr/>
        <p:txBody>
          <a:bodyPr/>
          <a:lstStyle/>
          <a:p>
            <a:r>
              <a:rPr lang="en-US" altLang="en-US" smtClean="0"/>
              <a:t>ESWW10, Antwerp</a:t>
            </a:r>
            <a:endParaRPr lang="en-US" altLang="en-US"/>
          </a:p>
        </p:txBody>
      </p:sp>
      <p:sp>
        <p:nvSpPr>
          <p:cNvPr id="6" name="Slide Number Placeholder 6"/>
          <p:cNvSpPr>
            <a:spLocks noGrp="1"/>
          </p:cNvSpPr>
          <p:nvPr>
            <p:ph type="sldNum" sz="quarter" idx="12"/>
          </p:nvPr>
        </p:nvSpPr>
        <p:spPr/>
        <p:txBody>
          <a:bodyPr/>
          <a:lstStyle/>
          <a:p>
            <a:fld id="{8521886A-DC74-4689-9F23-64A91570F280}" type="slidenum">
              <a:rPr lang="en-US" altLang="en-US"/>
              <a:pPr/>
              <a:t>7</a:t>
            </a:fld>
            <a:endParaRPr lang="en-US" alt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Structure</a:t>
            </a:r>
            <a:r>
              <a:rPr lang="nl-BE" dirty="0" smtClean="0"/>
              <a:t> at the </a:t>
            </a:r>
            <a:r>
              <a:rPr lang="nl-BE" dirty="0" err="1" smtClean="0"/>
              <a:t>midnight</a:t>
            </a:r>
            <a:r>
              <a:rPr lang="nl-BE" dirty="0" smtClean="0"/>
              <a:t> </a:t>
            </a:r>
            <a:r>
              <a:rPr lang="nl-BE" dirty="0" err="1" smtClean="0"/>
              <a:t>meridian</a:t>
            </a:r>
            <a:endParaRPr lang="en-GB" dirty="0"/>
          </a:p>
        </p:txBody>
      </p:sp>
      <mc:AlternateContent xmlns:mc="http://schemas.openxmlformats.org/markup-compatibility/2006" xmlns:a14="http://schemas.microsoft.com/office/drawing/2010/main">
        <mc:Choice Requires="a14">
          <p:sp>
            <p:nvSpPr>
              <p:cNvPr id="429059" name="Rectangle 3"/>
              <p:cNvSpPr>
                <a:spLocks noGrp="1" noChangeArrowheads="1"/>
              </p:cNvSpPr>
              <p:nvPr>
                <p:ph sz="half" idx="1"/>
              </p:nvPr>
            </p:nvSpPr>
            <p:spPr/>
            <p:txBody>
              <a:bodyPr/>
              <a:lstStyle/>
              <a:p>
                <a:pPr marL="0" indent="0">
                  <a:buNone/>
                </a:pPr>
                <a:r>
                  <a:rPr lang="nl-BE" altLang="en-US" dirty="0" smtClean="0"/>
                  <a:t>From the </a:t>
                </a:r>
                <a:r>
                  <a:rPr lang="nl-BE" altLang="en-US" dirty="0" err="1" smtClean="0"/>
                  <a:t>Volland</a:t>
                </a:r>
                <a:r>
                  <a:rPr lang="nl-BE" altLang="en-US" dirty="0" smtClean="0"/>
                  <a:t>-Stern type magnetospheric </a:t>
                </a:r>
                <a:r>
                  <a:rPr lang="nl-BE" altLang="en-US" dirty="0" err="1" smtClean="0"/>
                  <a:t>potential</a:t>
                </a:r>
                <a:r>
                  <a:rPr lang="nl-BE" altLang="en-US" dirty="0" smtClean="0"/>
                  <a:t> in </a:t>
                </a:r>
                <a:r>
                  <a:rPr lang="nl-BE" altLang="en-US" dirty="0"/>
                  <a:t>the </a:t>
                </a:r>
                <a:r>
                  <a:rPr lang="nl-BE" altLang="en-US" dirty="0" err="1"/>
                  <a:t>corotating</a:t>
                </a:r>
                <a:r>
                  <a:rPr lang="nl-BE" altLang="en-US" dirty="0"/>
                  <a:t> frame</a:t>
                </a:r>
                <a:r>
                  <a:rPr lang="nl-BE" altLang="en-US" dirty="0" smtClean="0"/>
                  <a:t>, we </a:t>
                </a:r>
                <a:r>
                  <a:rPr lang="nl-BE" altLang="en-US" dirty="0" err="1" smtClean="0"/>
                  <a:t>obtain</a:t>
                </a:r>
                <a:r>
                  <a:rPr lang="nl-BE" altLang="en-US" dirty="0" smtClean="0"/>
                  <a:t> the </a:t>
                </a:r>
                <a:r>
                  <a:rPr lang="nl-BE" altLang="en-US" dirty="0"/>
                  <a:t>profiles </a:t>
                </a:r>
                <a:r>
                  <a:rPr lang="nl-BE" altLang="en-US" dirty="0" err="1"/>
                  <a:t>for</a:t>
                </a:r>
                <a:r>
                  <a:rPr lang="nl-BE" altLang="en-US" dirty="0"/>
                  <a:t> </a:t>
                </a:r>
                <a14:m>
                  <m:oMath xmlns:m="http://schemas.openxmlformats.org/officeDocument/2006/math">
                    <m:acc>
                      <m:accPr>
                        <m:chr m:val="⃗"/>
                        <m:ctrlPr>
                          <a:rPr lang="nl-BE" i="1">
                            <a:latin typeface="Cambria Math"/>
                          </a:rPr>
                        </m:ctrlPr>
                      </m:accPr>
                      <m:e>
                        <m:r>
                          <m:rPr>
                            <m:sty m:val="p"/>
                          </m:rPr>
                          <a:rPr lang="el-GR" i="1">
                            <a:latin typeface="Cambria Math"/>
                            <a:ea typeface="Cambria Math"/>
                          </a:rPr>
                          <m:t>Ω</m:t>
                        </m:r>
                      </m:e>
                    </m:acc>
                  </m:oMath>
                </a14:m>
                <a:r>
                  <a:rPr lang="nl-BE" altLang="en-US" dirty="0"/>
                  <a:t>, </a:t>
                </a:r>
                <a:r>
                  <a:rPr lang="nl-BE" altLang="en-US" dirty="0" err="1"/>
                  <a:t>for</a:t>
                </a:r>
                <a:r>
                  <a:rPr lang="nl-BE" altLang="en-US" dirty="0"/>
                  <a:t> </a:t>
                </a:r>
                <a14:m>
                  <m:oMath xmlns:m="http://schemas.openxmlformats.org/officeDocument/2006/math">
                    <m:sSub>
                      <m:sSubPr>
                        <m:ctrlPr>
                          <a:rPr lang="nl-BE" altLang="en-US" i="1">
                            <a:latin typeface="Cambria Math"/>
                          </a:rPr>
                        </m:ctrlPr>
                      </m:sSubPr>
                      <m:e>
                        <m:r>
                          <a:rPr lang="nl-BE" altLang="en-US" i="1">
                            <a:latin typeface="Cambria Math"/>
                          </a:rPr>
                          <m:t>𝐸</m:t>
                        </m:r>
                      </m:e>
                      <m:sub>
                        <m:r>
                          <a:rPr lang="nl-BE" altLang="en-US" i="1">
                            <a:latin typeface="Cambria Math"/>
                          </a:rPr>
                          <m:t>𝑟</m:t>
                        </m:r>
                      </m:sub>
                    </m:sSub>
                  </m:oMath>
                </a14:m>
                <a:r>
                  <a:rPr lang="nl-BE" altLang="en-US" dirty="0"/>
                  <a:t>, </a:t>
                </a:r>
                <a:r>
                  <a:rPr lang="nl-BE" altLang="en-US" dirty="0" err="1"/>
                  <a:t>and</a:t>
                </a:r>
                <a:r>
                  <a:rPr lang="nl-BE" altLang="en-US" dirty="0"/>
                  <a:t> </a:t>
                </a:r>
                <a:r>
                  <a:rPr lang="nl-BE" altLang="en-US" dirty="0" err="1"/>
                  <a:t>for</a:t>
                </a:r>
                <a:r>
                  <a:rPr lang="nl-BE" altLang="en-US" dirty="0"/>
                  <a:t> the magnetospheric </a:t>
                </a:r>
                <a:r>
                  <a:rPr lang="nl-BE" altLang="en-US" dirty="0" err="1"/>
                  <a:t>potential</a:t>
                </a:r>
                <a:r>
                  <a:rPr lang="nl-BE" altLang="en-US" dirty="0"/>
                  <a:t> </a:t>
                </a:r>
                <a14:m>
                  <m:oMath xmlns:m="http://schemas.openxmlformats.org/officeDocument/2006/math">
                    <m:r>
                      <m:rPr>
                        <m:sty m:val="p"/>
                      </m:rPr>
                      <a:rPr lang="el-GR" altLang="en-US" i="1">
                        <a:latin typeface="Cambria Math"/>
                        <a:ea typeface="Cambria Math"/>
                      </a:rPr>
                      <m:t>Φ</m:t>
                    </m:r>
                    <m:r>
                      <a:rPr lang="nl-BE" altLang="en-US" b="0" i="0" smtClean="0">
                        <a:latin typeface="Cambria Math"/>
                        <a:ea typeface="Cambria Math"/>
                      </a:rPr>
                      <m:t>, </m:t>
                    </m:r>
                    <m:r>
                      <m:rPr>
                        <m:sty m:val="p"/>
                      </m:rPr>
                      <a:rPr lang="nl-BE" altLang="en-US" b="0" i="0" smtClean="0">
                        <a:latin typeface="Cambria Math"/>
                        <a:ea typeface="Cambria Math"/>
                      </a:rPr>
                      <m:t>along</m:t>
                    </m:r>
                  </m:oMath>
                </a14:m>
                <a:r>
                  <a:rPr lang="nl-BE" altLang="en-US" dirty="0" smtClean="0"/>
                  <a:t> </a:t>
                </a:r>
                <a:r>
                  <a:rPr lang="nl-BE" altLang="en-US" dirty="0"/>
                  <a:t>the equator in the </a:t>
                </a:r>
                <a:r>
                  <a:rPr lang="nl-BE" altLang="en-US" dirty="0" err="1"/>
                  <a:t>midnight</a:t>
                </a:r>
                <a:r>
                  <a:rPr lang="nl-BE" altLang="en-US" dirty="0"/>
                  <a:t> </a:t>
                </a:r>
                <a:r>
                  <a:rPr lang="nl-BE" altLang="en-US" dirty="0" err="1"/>
                  <a:t>meridian</a:t>
                </a:r>
                <a:r>
                  <a:rPr lang="nl-BE" altLang="en-US" dirty="0"/>
                  <a:t> </a:t>
                </a:r>
                <a:r>
                  <a:rPr lang="nl-BE" altLang="en-US" dirty="0" err="1" smtClean="0"/>
                  <a:t>plane</a:t>
                </a:r>
                <a:r>
                  <a:rPr lang="nl-BE" altLang="en-US" dirty="0" smtClean="0"/>
                  <a:t>. </a:t>
                </a:r>
                <a:r>
                  <a:rPr lang="nl-BE" altLang="en-US" dirty="0" err="1" smtClean="0"/>
                  <a:t>There</a:t>
                </a:r>
                <a:r>
                  <a:rPr lang="nl-BE" altLang="en-US" dirty="0" smtClean="0"/>
                  <a:t> is </a:t>
                </a:r>
                <a:r>
                  <a:rPr lang="nl-BE" altLang="en-US" dirty="0" err="1" smtClean="0"/>
                  <a:t>an</a:t>
                </a:r>
                <a:r>
                  <a:rPr lang="nl-BE" altLang="en-US" dirty="0" smtClean="0"/>
                  <a:t> </a:t>
                </a:r>
                <a:r>
                  <a:rPr lang="nl-BE" altLang="en-US" dirty="0" err="1" smtClean="0"/>
                  <a:t>electric</a:t>
                </a:r>
                <a:r>
                  <a:rPr lang="nl-BE" altLang="en-US" dirty="0" smtClean="0"/>
                  <a:t> </a:t>
                </a:r>
                <a:r>
                  <a:rPr lang="nl-BE" altLang="en-US" dirty="0"/>
                  <a:t>field peak </a:t>
                </a:r>
                <a:r>
                  <a:rPr lang="nl-BE" altLang="en-US" dirty="0" err="1"/>
                  <a:t>between</a:t>
                </a:r>
                <a:r>
                  <a:rPr lang="nl-BE" altLang="en-US" dirty="0"/>
                  <a:t> the </a:t>
                </a:r>
                <a:r>
                  <a:rPr lang="nl-BE" altLang="en-US" dirty="0" err="1"/>
                  <a:t>corotating</a:t>
                </a:r>
                <a:r>
                  <a:rPr lang="nl-BE" altLang="en-US" dirty="0"/>
                  <a:t> plasmasphere </a:t>
                </a:r>
                <a:r>
                  <a:rPr lang="nl-BE" altLang="en-US" dirty="0" err="1"/>
                  <a:t>and</a:t>
                </a:r>
                <a:r>
                  <a:rPr lang="nl-BE" altLang="en-US" dirty="0"/>
                  <a:t> the </a:t>
                </a:r>
                <a:r>
                  <a:rPr lang="nl-BE" altLang="en-US" dirty="0" err="1"/>
                  <a:t>inner</a:t>
                </a:r>
                <a:r>
                  <a:rPr lang="nl-BE" altLang="en-US" dirty="0"/>
                  <a:t> </a:t>
                </a:r>
                <a:r>
                  <a:rPr lang="nl-BE" altLang="en-US" dirty="0" err="1"/>
                  <a:t>edge</a:t>
                </a:r>
                <a:r>
                  <a:rPr lang="nl-BE" altLang="en-US" dirty="0"/>
                  <a:t> of the </a:t>
                </a:r>
                <a:r>
                  <a:rPr lang="nl-BE" altLang="en-US" dirty="0" smtClean="0"/>
                  <a:t>plasma sheet. </a:t>
                </a:r>
              </a:p>
              <a:p>
                <a:pPr marL="0" indent="0">
                  <a:buNone/>
                </a:pPr>
                <a:endParaRPr lang="nl-BE" altLang="en-US" dirty="0" smtClean="0"/>
              </a:p>
              <a:p>
                <a:pPr marL="0" indent="0">
                  <a:buNone/>
                </a:pPr>
                <a:r>
                  <a:rPr lang="nl-BE" altLang="en-US" dirty="0" err="1" smtClean="0"/>
                  <a:t>Note</a:t>
                </a:r>
                <a:r>
                  <a:rPr lang="nl-BE" altLang="en-US" dirty="0" smtClean="0"/>
                  <a:t>: Failure </a:t>
                </a:r>
                <a:r>
                  <a:rPr lang="nl-BE" altLang="en-US" dirty="0" err="1" smtClean="0"/>
                  <a:t>for</a:t>
                </a:r>
                <a:r>
                  <a:rPr lang="nl-BE" altLang="en-US" dirty="0" smtClean="0"/>
                  <a:t> large </a:t>
                </a:r>
                <a14:m>
                  <m:oMath xmlns:m="http://schemas.openxmlformats.org/officeDocument/2006/math">
                    <m:r>
                      <a:rPr lang="nl-BE" altLang="en-US" b="0" i="1" smtClean="0">
                        <a:latin typeface="Cambria Math"/>
                      </a:rPr>
                      <m:t>𝑟</m:t>
                    </m:r>
                  </m:oMath>
                </a14:m>
                <a:r>
                  <a:rPr lang="nl-BE" altLang="en-US" dirty="0" smtClean="0"/>
                  <a:t> as the field is no </a:t>
                </a:r>
                <a:r>
                  <a:rPr lang="nl-BE" altLang="en-US" dirty="0" err="1" smtClean="0"/>
                  <a:t>longer</a:t>
                </a:r>
                <a:r>
                  <a:rPr lang="nl-BE" altLang="en-US" dirty="0" smtClean="0"/>
                  <a:t> </a:t>
                </a:r>
                <a:r>
                  <a:rPr lang="nl-BE" altLang="en-US" dirty="0" err="1" smtClean="0"/>
                  <a:t>dipolar</a:t>
                </a:r>
                <a:r>
                  <a:rPr lang="nl-BE" altLang="en-US" dirty="0" smtClean="0"/>
                  <a:t>.</a:t>
                </a:r>
                <a:endParaRPr lang="el-GR" altLang="en-US" dirty="0"/>
              </a:p>
            </p:txBody>
          </p:sp>
        </mc:Choice>
        <mc:Fallback xmlns="">
          <p:sp>
            <p:nvSpPr>
              <p:cNvPr id="429059" name="Rectangle 3"/>
              <p:cNvSpPr>
                <a:spLocks noGrp="1" noRot="1" noChangeAspect="1" noMove="1" noResize="1" noEditPoints="1" noAdjustHandles="1" noChangeArrowheads="1" noChangeShapeType="1" noTextEdit="1"/>
              </p:cNvSpPr>
              <p:nvPr>
                <p:ph sz="half" idx="1"/>
              </p:nvPr>
            </p:nvSpPr>
            <p:spPr>
              <a:blipFill rotWithShape="1">
                <a:blip r:embed="rId3"/>
                <a:stretch>
                  <a:fillRect l="-1484" t="-605"/>
                </a:stretch>
              </a:blipFill>
            </p:spPr>
            <p:txBody>
              <a:bodyPr/>
              <a:lstStyle/>
              <a:p>
                <a:r>
                  <a:rPr lang="en-GB">
                    <a:noFill/>
                  </a:rPr>
                  <a:t> </a:t>
                </a:r>
              </a:p>
            </p:txBody>
          </p:sp>
        </mc:Fallback>
      </mc:AlternateContent>
      <p:sp>
        <p:nvSpPr>
          <p:cNvPr id="5" name="Date Placeholder 4"/>
          <p:cNvSpPr>
            <a:spLocks noGrp="1"/>
          </p:cNvSpPr>
          <p:nvPr>
            <p:ph type="dt" sz="half" idx="10"/>
          </p:nvPr>
        </p:nvSpPr>
        <p:spPr/>
        <p:txBody>
          <a:bodyPr/>
          <a:lstStyle/>
          <a:p>
            <a:r>
              <a:rPr lang="en-US" altLang="en-US" smtClean="0"/>
              <a:t>18-22 November 2013</a:t>
            </a:r>
            <a:endParaRPr lang="en-US" altLang="en-US"/>
          </a:p>
        </p:txBody>
      </p:sp>
      <p:sp>
        <p:nvSpPr>
          <p:cNvPr id="6" name="Footer Placeholder 5"/>
          <p:cNvSpPr>
            <a:spLocks noGrp="1"/>
          </p:cNvSpPr>
          <p:nvPr>
            <p:ph type="ftr" sz="quarter" idx="11"/>
          </p:nvPr>
        </p:nvSpPr>
        <p:spPr/>
        <p:txBody>
          <a:bodyPr/>
          <a:lstStyle/>
          <a:p>
            <a:r>
              <a:rPr lang="en-US" altLang="en-US" smtClean="0"/>
              <a:t>ESWW10, Antwerp</a:t>
            </a:r>
            <a:endParaRPr lang="en-US" altLang="en-US"/>
          </a:p>
        </p:txBody>
      </p:sp>
      <p:sp>
        <p:nvSpPr>
          <p:cNvPr id="7" name="Slide Number Placeholder 6"/>
          <p:cNvSpPr>
            <a:spLocks noGrp="1"/>
          </p:cNvSpPr>
          <p:nvPr>
            <p:ph type="sldNum" sz="quarter" idx="12"/>
          </p:nvPr>
        </p:nvSpPr>
        <p:spPr/>
        <p:txBody>
          <a:bodyPr/>
          <a:lstStyle/>
          <a:p>
            <a:fld id="{F49A8BFA-9269-415A-8147-E7FEC0AB945D}" type="slidenum">
              <a:rPr lang="en-US" altLang="en-US"/>
              <a:pPr/>
              <a:t>8</a:t>
            </a:fld>
            <a:endParaRPr lang="en-US" altLang="en-US"/>
          </a:p>
        </p:txBody>
      </p:sp>
      <p:pic>
        <p:nvPicPr>
          <p:cNvPr id="11" name="Picture 2" descr="C:\Users\johandk\Desktop\ESWW2013 WORK\presentations\planetary_auroras\Figures\VSModelRadial.bmp"/>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5385048" y="2177821"/>
            <a:ext cx="4103688" cy="3078620"/>
          </a:xfrm>
          <a:prstGeom prst="rect">
            <a:avLst/>
          </a:prstGeom>
          <a:noFill/>
          <a:effectLst>
            <a:glow rad="215900">
              <a:schemeClr val="bg1"/>
            </a:glow>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altLang="en-US" sz="2000" b="0" i="0" u="none" strike="noStrike" cap="none" normalizeH="0" baseline="0" smtClean="0">
            <a:ln>
              <a:noFill/>
            </a:ln>
            <a:solidFill>
              <a:srgbClr val="0D0070"/>
            </a:solidFill>
            <a:effectLst/>
            <a:latin typeface="Courier New" pitchFamily="49"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altLang="en-US" sz="2000" b="0" i="0" u="none" strike="noStrike" cap="none" normalizeH="0" baseline="0" smtClean="0">
            <a:ln>
              <a:noFill/>
            </a:ln>
            <a:solidFill>
              <a:srgbClr val="0D0070"/>
            </a:solidFill>
            <a:effectLst/>
            <a:latin typeface="Courier New" pitchFamily="49"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25644</TotalTime>
  <Words>2160</Words>
  <Application>Microsoft Office PowerPoint</Application>
  <PresentationFormat>A4 Paper (210x297 mm)</PresentationFormat>
  <Paragraphs>281</Paragraphs>
  <Slides>28</Slides>
  <Notes>15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  A generic description  of planetary aurora </vt:lpstr>
      <vt:lpstr>Context</vt:lpstr>
      <vt:lpstr>Classification of magnetospheres</vt:lpstr>
      <vt:lpstr>Classical magnetospheres</vt:lpstr>
      <vt:lpstr>Plasma circulation</vt:lpstr>
      <vt:lpstr>Magnetospheric electric field</vt:lpstr>
      <vt:lpstr>Magnetosphere – ionosphere coupling</vt:lpstr>
      <vt:lpstr>Current continuity</vt:lpstr>
      <vt:lpstr>Structure at the midnight meridian</vt:lpstr>
      <vt:lpstr>Auroral structure for a ↑↓ planet</vt:lpstr>
      <vt:lpstr>PowerPoint Presentation</vt:lpstr>
      <vt:lpstr>Auroral structure for a ↑↑ planet</vt:lpstr>
      <vt:lpstr>PowerPoint Presentation</vt:lpstr>
      <vt:lpstr>Earth : an ↑↓ planet</vt:lpstr>
      <vt:lpstr>Earth : corotation border</vt:lpstr>
      <vt:lpstr>PowerPoint Presentation</vt:lpstr>
      <vt:lpstr>Earth : aurora</vt:lpstr>
      <vt:lpstr>Jupiter and Saturn : ↑↑ planets</vt:lpstr>
      <vt:lpstr>Inner plasma sources</vt:lpstr>
      <vt:lpstr>Jovian aurora</vt:lpstr>
      <vt:lpstr>Io</vt:lpstr>
      <vt:lpstr>Conjugate aurora</vt:lpstr>
      <vt:lpstr>Saturn : same story</vt:lpstr>
      <vt:lpstr>Enceladus</vt:lpstr>
      <vt:lpstr>Uranus and Neptune :  ↔ planets</vt:lpstr>
      <vt:lpstr>Auroral structure for a ↔ planet</vt:lpstr>
      <vt:lpstr>Conclusions</vt:lpstr>
      <vt:lpstr>References</vt:lpstr>
    </vt:vector>
  </TitlesOfParts>
  <Company>BIRA-IASB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tims</dc:creator>
  <cp:lastModifiedBy>johandk</cp:lastModifiedBy>
  <cp:revision>272</cp:revision>
  <dcterms:created xsi:type="dcterms:W3CDTF">2005-08-22T12:32:21Z</dcterms:created>
  <dcterms:modified xsi:type="dcterms:W3CDTF">2013-11-19T10:39:06Z</dcterms:modified>
</cp:coreProperties>
</file>