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8"/>
  </p:notesMasterIdLst>
  <p:handoutMasterIdLst>
    <p:handoutMasterId r:id="rId39"/>
  </p:handoutMasterIdLst>
  <p:sldIdLst>
    <p:sldId id="256" r:id="rId2"/>
    <p:sldId id="304" r:id="rId3"/>
    <p:sldId id="257" r:id="rId4"/>
    <p:sldId id="307" r:id="rId5"/>
    <p:sldId id="274" r:id="rId6"/>
    <p:sldId id="258" r:id="rId7"/>
    <p:sldId id="328" r:id="rId8"/>
    <p:sldId id="305" r:id="rId9"/>
    <p:sldId id="329" r:id="rId10"/>
    <p:sldId id="264" r:id="rId11"/>
    <p:sldId id="302" r:id="rId12"/>
    <p:sldId id="270" r:id="rId13"/>
    <p:sldId id="271" r:id="rId14"/>
    <p:sldId id="272" r:id="rId15"/>
    <p:sldId id="290" r:id="rId16"/>
    <p:sldId id="260" r:id="rId17"/>
    <p:sldId id="278" r:id="rId18"/>
    <p:sldId id="261" r:id="rId19"/>
    <p:sldId id="308" r:id="rId20"/>
    <p:sldId id="275" r:id="rId21"/>
    <p:sldId id="277" r:id="rId22"/>
    <p:sldId id="279" r:id="rId23"/>
    <p:sldId id="280" r:id="rId24"/>
    <p:sldId id="295" r:id="rId25"/>
    <p:sldId id="296" r:id="rId26"/>
    <p:sldId id="320" r:id="rId27"/>
    <p:sldId id="306" r:id="rId28"/>
    <p:sldId id="319" r:id="rId29"/>
    <p:sldId id="297" r:id="rId30"/>
    <p:sldId id="298" r:id="rId31"/>
    <p:sldId id="326" r:id="rId32"/>
    <p:sldId id="330" r:id="rId33"/>
    <p:sldId id="331" r:id="rId34"/>
    <p:sldId id="321" r:id="rId35"/>
    <p:sldId id="282" r:id="rId36"/>
    <p:sldId id="301"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07" autoAdjust="0"/>
    <p:restoredTop sz="86404" autoAdjust="0"/>
  </p:normalViewPr>
  <p:slideViewPr>
    <p:cSldViewPr snapToGrid="0" snapToObjects="1">
      <p:cViewPr varScale="1">
        <p:scale>
          <a:sx n="69" d="100"/>
          <a:sy n="69" d="100"/>
        </p:scale>
        <p:origin x="81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1367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35F13AE-DC12-FD4D-BDD8-1C3E42964633}" type="datetimeFigureOut">
              <a:rPr lang="en-US" smtClean="0"/>
              <a:t>11/15/2013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8757228-2763-574D-908C-E7D2FB5B5B8D}" type="slidenum">
              <a:rPr lang="en-US" smtClean="0"/>
              <a:t>‹#›</a:t>
            </a:fld>
            <a:endParaRPr lang="en-US"/>
          </a:p>
        </p:txBody>
      </p:sp>
    </p:spTree>
    <p:extLst>
      <p:ext uri="{BB962C8B-B14F-4D97-AF65-F5344CB8AC3E}">
        <p14:creationId xmlns:p14="http://schemas.microsoft.com/office/powerpoint/2010/main" val="23325495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CA30BE-1620-FA45-8E83-0CFB90453966}" type="datetimeFigureOut">
              <a:rPr lang="en-US" smtClean="0"/>
              <a:t>11/15/2013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0395D4-49D9-B740-B10C-D00C907D814E}" type="slidenum">
              <a:rPr lang="en-US" smtClean="0"/>
              <a:t>‹#›</a:t>
            </a:fld>
            <a:endParaRPr lang="en-US"/>
          </a:p>
        </p:txBody>
      </p:sp>
    </p:spTree>
    <p:extLst>
      <p:ext uri="{BB962C8B-B14F-4D97-AF65-F5344CB8AC3E}">
        <p14:creationId xmlns:p14="http://schemas.microsoft.com/office/powerpoint/2010/main" val="201677051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0395D4-49D9-B740-B10C-D00C907D814E}" type="slidenum">
              <a:rPr lang="en-US" smtClean="0"/>
              <a:t>1</a:t>
            </a:fld>
            <a:endParaRPr lang="en-US"/>
          </a:p>
        </p:txBody>
      </p:sp>
    </p:spTree>
    <p:extLst>
      <p:ext uri="{BB962C8B-B14F-4D97-AF65-F5344CB8AC3E}">
        <p14:creationId xmlns:p14="http://schemas.microsoft.com/office/powerpoint/2010/main" val="2445633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Telstar 14R, also known as Estrela do </a:t>
            </a:r>
            <a:r>
              <a:rPr lang="en-US" dirty="0" err="1" smtClean="0"/>
              <a:t>Sul</a:t>
            </a:r>
            <a:r>
              <a:rPr lang="en-US" dirty="0" smtClean="0"/>
              <a:t> 2 (Southern Star 2) is a commercial communications satellite built by Space Systems/Loral for </a:t>
            </a:r>
            <a:r>
              <a:rPr lang="en-US" dirty="0" err="1" smtClean="0"/>
              <a:t>Telesat</a:t>
            </a:r>
            <a:r>
              <a:rPr lang="en-US" dirty="0" smtClean="0"/>
              <a:t> to provide Ku-band communications to South America and the Southern USA. It is a replacement for Telstar 14, whose north solar array failed to open after launch, limiting its mission effectiveness. Unfortunately Telstar 14R experienced the same problem, with its north solar array failing to open too, but is now in service despite that failure.[1]</a:t>
            </a:r>
          </a:p>
          <a:p>
            <a:r>
              <a:rPr lang="en-US" dirty="0" smtClean="0"/>
              <a:t>It was launched 20 May 2011 from the </a:t>
            </a:r>
            <a:r>
              <a:rPr lang="en-US" dirty="0" err="1" smtClean="0"/>
              <a:t>Baikonur</a:t>
            </a:r>
            <a:r>
              <a:rPr lang="en-US" dirty="0" smtClean="0"/>
              <a:t> </a:t>
            </a:r>
            <a:r>
              <a:rPr lang="en-US" dirty="0" err="1" smtClean="0"/>
              <a:t>Cosmodrome</a:t>
            </a:r>
            <a:r>
              <a:rPr lang="en-US" dirty="0" smtClean="0"/>
              <a:t> in Kazakhstan aboard an International Launch Services Proton-M rocket.</a:t>
            </a:r>
          </a:p>
          <a:p>
            <a:r>
              <a:rPr lang="en-US" dirty="0" smtClean="0"/>
              <a:t>Telstar 14R is built around the Loral 1300 satellite bus, and has a launch mass of around 5000 kg. It is positioned in geosynchronous orbit at 63 degrees west.</a:t>
            </a:r>
            <a:endParaRPr lang="en-US" dirty="0"/>
          </a:p>
        </p:txBody>
      </p:sp>
      <p:sp>
        <p:nvSpPr>
          <p:cNvPr id="4" name="Slide Number Placeholder 3"/>
          <p:cNvSpPr>
            <a:spLocks noGrp="1"/>
          </p:cNvSpPr>
          <p:nvPr>
            <p:ph type="sldNum" sz="quarter" idx="10"/>
          </p:nvPr>
        </p:nvSpPr>
        <p:spPr/>
        <p:txBody>
          <a:bodyPr/>
          <a:lstStyle/>
          <a:p>
            <a:fld id="{660E8599-D3E0-E043-8129-A878DC9E816B}" type="slidenum">
              <a:rPr lang="en-US" smtClean="0"/>
              <a:t>2</a:t>
            </a:fld>
            <a:endParaRPr lang="en-US"/>
          </a:p>
        </p:txBody>
      </p:sp>
    </p:spTree>
    <p:extLst>
      <p:ext uri="{BB962C8B-B14F-4D97-AF65-F5344CB8AC3E}">
        <p14:creationId xmlns:p14="http://schemas.microsoft.com/office/powerpoint/2010/main" val="1776312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085127-E6B5-F548-BBF0-C9542ED93DFE}" type="slidenum">
              <a:rPr lang="en-US" smtClean="0"/>
              <a:t>7</a:t>
            </a:fld>
            <a:endParaRPr lang="en-US"/>
          </a:p>
        </p:txBody>
      </p:sp>
    </p:spTree>
    <p:extLst>
      <p:ext uri="{BB962C8B-B14F-4D97-AF65-F5344CB8AC3E}">
        <p14:creationId xmlns:p14="http://schemas.microsoft.com/office/powerpoint/2010/main" val="2666564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A085127-E6B5-F548-BBF0-C9542ED93DFE}" type="slidenum">
              <a:rPr lang="en-US" smtClean="0"/>
              <a:t>9</a:t>
            </a:fld>
            <a:endParaRPr lang="en-US"/>
          </a:p>
        </p:txBody>
      </p:sp>
    </p:spTree>
    <p:extLst>
      <p:ext uri="{BB962C8B-B14F-4D97-AF65-F5344CB8AC3E}">
        <p14:creationId xmlns:p14="http://schemas.microsoft.com/office/powerpoint/2010/main" val="4126679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Nominal</a:t>
            </a:r>
            <a:endParaRPr lang="en-US" dirty="0"/>
          </a:p>
        </p:txBody>
      </p:sp>
      <p:sp>
        <p:nvSpPr>
          <p:cNvPr id="4" name="Slide Number Placeholder 3"/>
          <p:cNvSpPr>
            <a:spLocks noGrp="1"/>
          </p:cNvSpPr>
          <p:nvPr>
            <p:ph type="sldNum" sz="quarter" idx="10"/>
          </p:nvPr>
        </p:nvSpPr>
        <p:spPr/>
        <p:txBody>
          <a:bodyPr/>
          <a:lstStyle/>
          <a:p>
            <a:fld id="{86A2B14F-BF80-B54A-97BA-06DD0CBD48E9}" type="slidenum">
              <a:rPr lang="en-US" smtClean="0"/>
              <a:t>29</a:t>
            </a:fld>
            <a:endParaRPr lang="en-US"/>
          </a:p>
        </p:txBody>
      </p:sp>
    </p:spTree>
    <p:extLst>
      <p:ext uri="{BB962C8B-B14F-4D97-AF65-F5344CB8AC3E}">
        <p14:creationId xmlns:p14="http://schemas.microsoft.com/office/powerpoint/2010/main" val="2119148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Anomalous</a:t>
            </a:r>
            <a:endParaRPr lang="en-US" dirty="0"/>
          </a:p>
        </p:txBody>
      </p:sp>
      <p:sp>
        <p:nvSpPr>
          <p:cNvPr id="4" name="Slide Number Placeholder 3"/>
          <p:cNvSpPr>
            <a:spLocks noGrp="1"/>
          </p:cNvSpPr>
          <p:nvPr>
            <p:ph type="sldNum" sz="quarter" idx="10"/>
          </p:nvPr>
        </p:nvSpPr>
        <p:spPr/>
        <p:txBody>
          <a:bodyPr/>
          <a:lstStyle/>
          <a:p>
            <a:fld id="{86A2B14F-BF80-B54A-97BA-06DD0CBD48E9}" type="slidenum">
              <a:rPr lang="en-US" smtClean="0"/>
              <a:t>30</a:t>
            </a:fld>
            <a:endParaRPr lang="en-US"/>
          </a:p>
        </p:txBody>
      </p:sp>
    </p:spTree>
    <p:extLst>
      <p:ext uri="{BB962C8B-B14F-4D97-AF65-F5344CB8AC3E}">
        <p14:creationId xmlns:p14="http://schemas.microsoft.com/office/powerpoint/2010/main" val="2453237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A65125-C8B1-A543-9E3E-748D11F8E990}" type="datetime1">
              <a:rPr lang="en-US" smtClean="0"/>
              <a:t>11/15/2013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D7D3E7-AF19-3943-B72B-4489C0100AF2}" type="slidenum">
              <a:rPr lang="en-US" smtClean="0"/>
              <a:t>‹#›</a:t>
            </a:fld>
            <a:endParaRPr lang="en-US"/>
          </a:p>
        </p:txBody>
      </p:sp>
    </p:spTree>
    <p:extLst>
      <p:ext uri="{BB962C8B-B14F-4D97-AF65-F5344CB8AC3E}">
        <p14:creationId xmlns:p14="http://schemas.microsoft.com/office/powerpoint/2010/main" val="171743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80818B-33E0-5D4B-8F11-09DA7D007E79}" type="datetime1">
              <a:rPr lang="en-US" smtClean="0"/>
              <a:t>11/15/2013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D7D3E7-AF19-3943-B72B-4489C0100AF2}" type="slidenum">
              <a:rPr lang="en-US" smtClean="0"/>
              <a:t>‹#›</a:t>
            </a:fld>
            <a:endParaRPr lang="en-US"/>
          </a:p>
        </p:txBody>
      </p:sp>
    </p:spTree>
    <p:extLst>
      <p:ext uri="{BB962C8B-B14F-4D97-AF65-F5344CB8AC3E}">
        <p14:creationId xmlns:p14="http://schemas.microsoft.com/office/powerpoint/2010/main" val="3285860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208C5A-252A-F04C-B8D3-BEBD7D41C8CD}" type="datetime1">
              <a:rPr lang="en-US" smtClean="0"/>
              <a:t>11/15/2013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D7D3E7-AF19-3943-B72B-4489C0100AF2}" type="slidenum">
              <a:rPr lang="en-US" smtClean="0"/>
              <a:t>‹#›</a:t>
            </a:fld>
            <a:endParaRPr lang="en-US"/>
          </a:p>
        </p:txBody>
      </p:sp>
    </p:spTree>
    <p:extLst>
      <p:ext uri="{BB962C8B-B14F-4D97-AF65-F5344CB8AC3E}">
        <p14:creationId xmlns:p14="http://schemas.microsoft.com/office/powerpoint/2010/main" val="1469908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DBF52F-7597-6246-874F-E1152D593B27}" type="datetime1">
              <a:rPr lang="en-US" smtClean="0"/>
              <a:t>11/15/2013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D7D3E7-AF19-3943-B72B-4489C0100AF2}" type="slidenum">
              <a:rPr lang="en-US" smtClean="0"/>
              <a:t>‹#›</a:t>
            </a:fld>
            <a:endParaRPr lang="en-US"/>
          </a:p>
        </p:txBody>
      </p:sp>
    </p:spTree>
    <p:extLst>
      <p:ext uri="{BB962C8B-B14F-4D97-AF65-F5344CB8AC3E}">
        <p14:creationId xmlns:p14="http://schemas.microsoft.com/office/powerpoint/2010/main" val="190443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D1699D-ABE0-D64B-96AD-171EF661D838}" type="datetime1">
              <a:rPr lang="en-US" smtClean="0"/>
              <a:t>11/15/2013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D7D3E7-AF19-3943-B72B-4489C0100AF2}" type="slidenum">
              <a:rPr lang="en-US" smtClean="0"/>
              <a:t>‹#›</a:t>
            </a:fld>
            <a:endParaRPr lang="en-US"/>
          </a:p>
        </p:txBody>
      </p:sp>
    </p:spTree>
    <p:extLst>
      <p:ext uri="{BB962C8B-B14F-4D97-AF65-F5344CB8AC3E}">
        <p14:creationId xmlns:p14="http://schemas.microsoft.com/office/powerpoint/2010/main" val="2202279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966692-D393-7946-B594-06899FC2AE60}" type="datetime1">
              <a:rPr lang="en-US" smtClean="0"/>
              <a:t>11/15/2013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D7D3E7-AF19-3943-B72B-4489C0100AF2}" type="slidenum">
              <a:rPr lang="en-US" smtClean="0"/>
              <a:t>‹#›</a:t>
            </a:fld>
            <a:endParaRPr lang="en-US"/>
          </a:p>
        </p:txBody>
      </p:sp>
    </p:spTree>
    <p:extLst>
      <p:ext uri="{BB962C8B-B14F-4D97-AF65-F5344CB8AC3E}">
        <p14:creationId xmlns:p14="http://schemas.microsoft.com/office/powerpoint/2010/main" val="1717937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226FC3-BFFF-654D-BC54-4AD5905FC20E}" type="datetime1">
              <a:rPr lang="en-US" smtClean="0"/>
              <a:t>11/15/2013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D7D3E7-AF19-3943-B72B-4489C0100AF2}" type="slidenum">
              <a:rPr lang="en-US" smtClean="0"/>
              <a:t>‹#›</a:t>
            </a:fld>
            <a:endParaRPr lang="en-US"/>
          </a:p>
        </p:txBody>
      </p:sp>
    </p:spTree>
    <p:extLst>
      <p:ext uri="{BB962C8B-B14F-4D97-AF65-F5344CB8AC3E}">
        <p14:creationId xmlns:p14="http://schemas.microsoft.com/office/powerpoint/2010/main" val="873259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8A9B77-ED2D-B349-BA15-BE0B14BFC1D7}" type="datetime1">
              <a:rPr lang="en-US" smtClean="0"/>
              <a:t>11/15/2013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D7D3E7-AF19-3943-B72B-4489C0100AF2}" type="slidenum">
              <a:rPr lang="en-US" smtClean="0"/>
              <a:t>‹#›</a:t>
            </a:fld>
            <a:endParaRPr lang="en-US"/>
          </a:p>
        </p:txBody>
      </p:sp>
    </p:spTree>
    <p:extLst>
      <p:ext uri="{BB962C8B-B14F-4D97-AF65-F5344CB8AC3E}">
        <p14:creationId xmlns:p14="http://schemas.microsoft.com/office/powerpoint/2010/main" val="901990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17D209-0CB1-2440-A899-C604F62DA49F}" type="datetime1">
              <a:rPr lang="en-US" smtClean="0"/>
              <a:t>11/15/2013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D7D3E7-AF19-3943-B72B-4489C0100AF2}" type="slidenum">
              <a:rPr lang="en-US" smtClean="0"/>
              <a:t>‹#›</a:t>
            </a:fld>
            <a:endParaRPr lang="en-US"/>
          </a:p>
        </p:txBody>
      </p:sp>
    </p:spTree>
    <p:extLst>
      <p:ext uri="{BB962C8B-B14F-4D97-AF65-F5344CB8AC3E}">
        <p14:creationId xmlns:p14="http://schemas.microsoft.com/office/powerpoint/2010/main" val="2121568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73F5C7-641B-0A47-8E7C-1C97D61E17B5}" type="datetime1">
              <a:rPr lang="en-US" smtClean="0"/>
              <a:t>11/15/2013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D7D3E7-AF19-3943-B72B-4489C0100AF2}" type="slidenum">
              <a:rPr lang="en-US" smtClean="0"/>
              <a:t>‹#›</a:t>
            </a:fld>
            <a:endParaRPr lang="en-US"/>
          </a:p>
        </p:txBody>
      </p:sp>
    </p:spTree>
    <p:extLst>
      <p:ext uri="{BB962C8B-B14F-4D97-AF65-F5344CB8AC3E}">
        <p14:creationId xmlns:p14="http://schemas.microsoft.com/office/powerpoint/2010/main" val="2977870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3FC13F-7506-B246-907C-02230D333840}" type="datetime1">
              <a:rPr lang="en-US" smtClean="0"/>
              <a:t>11/15/2013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D7D3E7-AF19-3943-B72B-4489C0100AF2}" type="slidenum">
              <a:rPr lang="en-US" smtClean="0"/>
              <a:t>‹#›</a:t>
            </a:fld>
            <a:endParaRPr lang="en-US"/>
          </a:p>
        </p:txBody>
      </p:sp>
    </p:spTree>
    <p:extLst>
      <p:ext uri="{BB962C8B-B14F-4D97-AF65-F5344CB8AC3E}">
        <p14:creationId xmlns:p14="http://schemas.microsoft.com/office/powerpoint/2010/main" val="4055108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753344-934D-BE46-B8C7-E02579332574}" type="datetime1">
              <a:rPr lang="en-US" smtClean="0"/>
              <a:t>11/15/2013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D7D3E7-AF19-3943-B72B-4489C0100AF2}" type="slidenum">
              <a:rPr lang="en-US" smtClean="0"/>
              <a:t>‹#›</a:t>
            </a:fld>
            <a:endParaRPr lang="en-US"/>
          </a:p>
        </p:txBody>
      </p:sp>
    </p:spTree>
    <p:extLst>
      <p:ext uri="{BB962C8B-B14F-4D97-AF65-F5344CB8AC3E}">
        <p14:creationId xmlns:p14="http://schemas.microsoft.com/office/powerpoint/2010/main" val="8480843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rot="4500000">
            <a:off x="5971586" y="831057"/>
            <a:ext cx="3556000" cy="2286000"/>
          </a:xfrm>
          <a:prstGeom prst="rect">
            <a:avLst/>
          </a:prstGeom>
        </p:spPr>
      </p:pic>
      <p:sp>
        <p:nvSpPr>
          <p:cNvPr id="2" name="Title 1"/>
          <p:cNvSpPr>
            <a:spLocks noGrp="1"/>
          </p:cNvSpPr>
          <p:nvPr>
            <p:ph type="ctrTitle"/>
          </p:nvPr>
        </p:nvSpPr>
        <p:spPr>
          <a:xfrm>
            <a:off x="685800" y="2298401"/>
            <a:ext cx="7772400" cy="1470025"/>
          </a:xfrm>
        </p:spPr>
        <p:txBody>
          <a:bodyPr>
            <a:normAutofit/>
          </a:bodyPr>
          <a:lstStyle/>
          <a:p>
            <a:r>
              <a:rPr lang="en-US" dirty="0"/>
              <a:t>Space Environment Impacts </a:t>
            </a:r>
            <a:r>
              <a:rPr lang="en-US" dirty="0" smtClean="0"/>
              <a:t/>
            </a:r>
            <a:br>
              <a:rPr lang="en-US" dirty="0" smtClean="0"/>
            </a:br>
            <a:r>
              <a:rPr lang="en-US" dirty="0" smtClean="0"/>
              <a:t>on GEO COMSATs</a:t>
            </a:r>
            <a:endParaRPr lang="en-US" dirty="0"/>
          </a:p>
        </p:txBody>
      </p:sp>
      <p:sp>
        <p:nvSpPr>
          <p:cNvPr id="3" name="Subtitle 2"/>
          <p:cNvSpPr>
            <a:spLocks noGrp="1"/>
          </p:cNvSpPr>
          <p:nvPr>
            <p:ph type="subTitle" idx="1"/>
          </p:nvPr>
        </p:nvSpPr>
        <p:spPr>
          <a:xfrm>
            <a:off x="987723" y="3848301"/>
            <a:ext cx="7216427" cy="1346892"/>
          </a:xfrm>
        </p:spPr>
        <p:txBody>
          <a:bodyPr>
            <a:normAutofit/>
          </a:bodyPr>
          <a:lstStyle/>
          <a:p>
            <a:r>
              <a:rPr lang="en-US" dirty="0" smtClean="0"/>
              <a:t>Whitney Q. Lohmeyer and Kerri </a:t>
            </a:r>
            <a:r>
              <a:rPr lang="en-US" dirty="0" err="1" smtClean="0"/>
              <a:t>Cahoy</a:t>
            </a:r>
            <a:endParaRPr lang="en-US" dirty="0" smtClean="0"/>
          </a:p>
          <a:p>
            <a:r>
              <a:rPr lang="en-US" dirty="0" smtClean="0"/>
              <a:t>MIT</a:t>
            </a:r>
          </a:p>
        </p:txBody>
      </p:sp>
      <p:pic>
        <p:nvPicPr>
          <p:cNvPr id="5" name="Picture 4"/>
          <p:cNvPicPr>
            <a:picLocks noChangeAspect="1"/>
          </p:cNvPicPr>
          <p:nvPr/>
        </p:nvPicPr>
        <p:blipFill>
          <a:blip r:embed="rId4"/>
          <a:stretch>
            <a:fillRect/>
          </a:stretch>
        </p:blipFill>
        <p:spPr>
          <a:xfrm>
            <a:off x="238239" y="188033"/>
            <a:ext cx="895121" cy="895121"/>
          </a:xfrm>
          <a:prstGeom prst="rect">
            <a:avLst/>
          </a:prstGeom>
        </p:spPr>
      </p:pic>
      <p:pic>
        <p:nvPicPr>
          <p:cNvPr id="8" name="Picture 7"/>
          <p:cNvPicPr>
            <a:picLocks noChangeAspect="1"/>
          </p:cNvPicPr>
          <p:nvPr/>
        </p:nvPicPr>
        <p:blipFill rotWithShape="1">
          <a:blip r:embed="rId5"/>
          <a:srcRect t="15833" b="20124"/>
          <a:stretch/>
        </p:blipFill>
        <p:spPr>
          <a:xfrm>
            <a:off x="1250820" y="262202"/>
            <a:ext cx="1270311" cy="813552"/>
          </a:xfrm>
          <a:prstGeom prst="rect">
            <a:avLst/>
          </a:prstGeom>
        </p:spPr>
      </p:pic>
      <p:pic>
        <p:nvPicPr>
          <p:cNvPr id="6" name="Picture 5"/>
          <p:cNvPicPr>
            <a:picLocks noChangeAspect="1"/>
          </p:cNvPicPr>
          <p:nvPr/>
        </p:nvPicPr>
        <p:blipFill rotWithShape="1">
          <a:blip r:embed="rId6"/>
          <a:srcRect l="9157" b="47033"/>
          <a:stretch/>
        </p:blipFill>
        <p:spPr>
          <a:xfrm>
            <a:off x="-1" y="4420816"/>
            <a:ext cx="5030931" cy="2437184"/>
          </a:xfrm>
          <a:prstGeom prst="rect">
            <a:avLst/>
          </a:prstGeom>
        </p:spPr>
      </p:pic>
    </p:spTree>
    <p:extLst>
      <p:ext uri="{BB962C8B-B14F-4D97-AF65-F5344CB8AC3E}">
        <p14:creationId xmlns:p14="http://schemas.microsoft.com/office/powerpoint/2010/main" val="656840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Amplifier Anomaly Study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Analyzed solid state power amplifier (SSPA) currents from 8 Inmarsat satellites (1996-2012)</a:t>
            </a:r>
          </a:p>
          <a:p>
            <a:pPr lvl="1"/>
            <a:r>
              <a:rPr lang="en-US" dirty="0" smtClean="0"/>
              <a:t>Amplifiers are the workhorse of the COMSAT</a:t>
            </a:r>
          </a:p>
          <a:p>
            <a:pPr lvl="1"/>
            <a:r>
              <a:rPr lang="en-US" dirty="0" smtClean="0"/>
              <a:t>Redundancy is implemented in design</a:t>
            </a:r>
          </a:p>
          <a:p>
            <a:pPr lvl="1"/>
            <a:r>
              <a:rPr lang="en-US" dirty="0" smtClean="0"/>
              <a:t>For 8 Inmarsat satellites, with hundreds of SSPAs, 26 anomalies over 16 years (with little to no impact on customers)</a:t>
            </a:r>
          </a:p>
          <a:p>
            <a:pPr lvl="2"/>
            <a:r>
              <a:rPr lang="en-US" dirty="0" smtClean="0"/>
              <a:t>This is impressive performance, but we would still like to understand what caused the anomalies – was space weather a factor?</a:t>
            </a:r>
          </a:p>
          <a:p>
            <a:r>
              <a:rPr lang="en-US" b="1" i="1" dirty="0" smtClean="0"/>
              <a:t>Can the occurrence of anomalies be predicted? </a:t>
            </a:r>
          </a:p>
          <a:p>
            <a:r>
              <a:rPr lang="en-US" b="1" i="1" dirty="0" smtClean="0"/>
              <a:t>Can we reduce the number of anomalies?</a:t>
            </a:r>
            <a:endParaRPr lang="en-US" b="1" i="1" dirty="0"/>
          </a:p>
        </p:txBody>
      </p:sp>
      <p:sp>
        <p:nvSpPr>
          <p:cNvPr id="4" name="Slide Number Placeholder 3"/>
          <p:cNvSpPr>
            <a:spLocks noGrp="1"/>
          </p:cNvSpPr>
          <p:nvPr>
            <p:ph type="sldNum" sz="quarter" idx="12"/>
          </p:nvPr>
        </p:nvSpPr>
        <p:spPr/>
        <p:txBody>
          <a:bodyPr/>
          <a:lstStyle/>
          <a:p>
            <a:fld id="{54D7D3E7-AF19-3943-B72B-4489C0100AF2}" type="slidenum">
              <a:rPr lang="en-US" smtClean="0"/>
              <a:t>10</a:t>
            </a:fld>
            <a:endParaRPr lang="en-US"/>
          </a:p>
        </p:txBody>
      </p:sp>
    </p:spTree>
    <p:extLst>
      <p:ext uri="{BB962C8B-B14F-4D97-AF65-F5344CB8AC3E}">
        <p14:creationId xmlns:p14="http://schemas.microsoft.com/office/powerpoint/2010/main" val="995216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11 Year Solar Cycle</a:t>
            </a:r>
            <a:endParaRPr lang="en-US" dirty="0"/>
          </a:p>
        </p:txBody>
      </p:sp>
      <p:sp>
        <p:nvSpPr>
          <p:cNvPr id="4" name="Date Placeholder 3"/>
          <p:cNvSpPr>
            <a:spLocks noGrp="1"/>
          </p:cNvSpPr>
          <p:nvPr>
            <p:ph type="dt" sz="half" idx="10"/>
          </p:nvPr>
        </p:nvSpPr>
        <p:spPr/>
        <p:txBody>
          <a:bodyPr/>
          <a:lstStyle/>
          <a:p>
            <a:fld id="{B4341540-39EF-EF4A-8714-4245873A954D}" type="datetime1">
              <a:rPr lang="en-US" smtClean="0"/>
              <a:t>11/15/2013</a:t>
            </a:fld>
            <a:endParaRPr lang="en-US"/>
          </a:p>
        </p:txBody>
      </p:sp>
      <p:sp>
        <p:nvSpPr>
          <p:cNvPr id="5" name="Slide Number Placeholder 4"/>
          <p:cNvSpPr>
            <a:spLocks noGrp="1"/>
          </p:cNvSpPr>
          <p:nvPr>
            <p:ph type="sldNum" sz="quarter" idx="12"/>
          </p:nvPr>
        </p:nvSpPr>
        <p:spPr/>
        <p:txBody>
          <a:bodyPr/>
          <a:lstStyle/>
          <a:p>
            <a:fld id="{F1518A92-0DB8-214B-8F23-78812D336D1A}" type="slidenum">
              <a:rPr lang="en-US" smtClean="0"/>
              <a:t>11</a:t>
            </a:fld>
            <a:endParaRPr lang="en-US"/>
          </a:p>
        </p:txBody>
      </p:sp>
      <p:pic>
        <p:nvPicPr>
          <p:cNvPr id="6" name="Picture 5" descr="Macintosh HD:Users:whitneylohmeyer:Desktop:SunspotNoandAnomaly.png"/>
          <p:cNvPicPr preferRelativeResize="0">
            <a:picLocks noChangeAspect="1"/>
          </p:cNvPicPr>
          <p:nvPr/>
        </p:nvPicPr>
        <p:blipFill rotWithShape="1">
          <a:blip r:embed="rId2">
            <a:extLst>
              <a:ext uri="{28A0092B-C50C-407E-A947-70E740481C1C}">
                <a14:useLocalDpi xmlns:a14="http://schemas.microsoft.com/office/drawing/2010/main" val="0"/>
              </a:ext>
            </a:extLst>
          </a:blip>
          <a:srcRect l="6173" t="5555" r="5555" b="3498"/>
          <a:stretch/>
        </p:blipFill>
        <p:spPr bwMode="auto">
          <a:xfrm>
            <a:off x="1347776" y="1460379"/>
            <a:ext cx="6273548" cy="4847746"/>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2754019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Surface Charging and Local Time</a:t>
            </a:r>
            <a:endParaRPr lang="en-US" dirty="0"/>
          </a:p>
        </p:txBody>
      </p:sp>
      <p:sp>
        <p:nvSpPr>
          <p:cNvPr id="4" name="Slide Number Placeholder 3"/>
          <p:cNvSpPr>
            <a:spLocks noGrp="1"/>
          </p:cNvSpPr>
          <p:nvPr>
            <p:ph type="sldNum" sz="quarter" idx="12"/>
          </p:nvPr>
        </p:nvSpPr>
        <p:spPr/>
        <p:txBody>
          <a:bodyPr/>
          <a:lstStyle/>
          <a:p>
            <a:fld id="{54D7D3E7-AF19-3943-B72B-4489C0100AF2}" type="slidenum">
              <a:rPr lang="en-US" smtClean="0"/>
              <a:pPr/>
              <a:t>12</a:t>
            </a:fld>
            <a:endParaRPr lang="en-US"/>
          </a:p>
        </p:txBody>
      </p:sp>
      <p:pic>
        <p:nvPicPr>
          <p:cNvPr id="9" name="Picture 8"/>
          <p:cNvPicPr>
            <a:picLocks noChangeAspect="1"/>
          </p:cNvPicPr>
          <p:nvPr/>
        </p:nvPicPr>
        <p:blipFill>
          <a:blip r:embed="rId2"/>
          <a:stretch>
            <a:fillRect/>
          </a:stretch>
        </p:blipFill>
        <p:spPr>
          <a:xfrm>
            <a:off x="1978020" y="1554827"/>
            <a:ext cx="5546637" cy="4921664"/>
          </a:xfrm>
          <a:prstGeom prst="rect">
            <a:avLst/>
          </a:prstGeom>
        </p:spPr>
      </p:pic>
      <p:pic>
        <p:nvPicPr>
          <p:cNvPr id="5" name="Picture 4"/>
          <p:cNvPicPr>
            <a:picLocks noChangeAspect="1"/>
          </p:cNvPicPr>
          <p:nvPr/>
        </p:nvPicPr>
        <p:blipFill>
          <a:blip r:embed="rId3"/>
          <a:stretch>
            <a:fillRect/>
          </a:stretch>
        </p:blipFill>
        <p:spPr>
          <a:xfrm>
            <a:off x="56220" y="4015659"/>
            <a:ext cx="3113359" cy="2705816"/>
          </a:xfrm>
          <a:prstGeom prst="rect">
            <a:avLst/>
          </a:prstGeom>
        </p:spPr>
      </p:pic>
    </p:spTree>
    <p:extLst>
      <p:ext uri="{BB962C8B-B14F-4D97-AF65-F5344CB8AC3E}">
        <p14:creationId xmlns:p14="http://schemas.microsoft.com/office/powerpoint/2010/main" val="2174289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MeV Electrons and SSPA Currents</a:t>
            </a:r>
            <a:endParaRPr lang="en-US" dirty="0"/>
          </a:p>
        </p:txBody>
      </p:sp>
      <p:sp>
        <p:nvSpPr>
          <p:cNvPr id="3" name="Slide Number Placeholder 2"/>
          <p:cNvSpPr>
            <a:spLocks noGrp="1"/>
          </p:cNvSpPr>
          <p:nvPr>
            <p:ph type="sldNum" sz="quarter" idx="12"/>
          </p:nvPr>
        </p:nvSpPr>
        <p:spPr/>
        <p:txBody>
          <a:bodyPr/>
          <a:lstStyle/>
          <a:p>
            <a:fld id="{54D7D3E7-AF19-3943-B72B-4489C0100AF2}" type="slidenum">
              <a:rPr lang="en-US" smtClean="0"/>
              <a:t>13</a:t>
            </a:fld>
            <a:endParaRPr lang="en-US"/>
          </a:p>
        </p:txBody>
      </p:sp>
      <p:pic>
        <p:nvPicPr>
          <p:cNvPr id="4" name="Picture 3"/>
          <p:cNvPicPr>
            <a:picLocks noChangeAspect="1"/>
          </p:cNvPicPr>
          <p:nvPr/>
        </p:nvPicPr>
        <p:blipFill rotWithShape="1">
          <a:blip r:embed="rId2"/>
          <a:srcRect t="52120" b="5491"/>
          <a:stretch/>
        </p:blipFill>
        <p:spPr>
          <a:xfrm>
            <a:off x="877209" y="4041434"/>
            <a:ext cx="7499205" cy="2680041"/>
          </a:xfrm>
          <a:prstGeom prst="rect">
            <a:avLst/>
          </a:prstGeom>
        </p:spPr>
      </p:pic>
      <p:pic>
        <p:nvPicPr>
          <p:cNvPr id="5" name="Picture 4"/>
          <p:cNvPicPr>
            <a:picLocks noChangeAspect="1"/>
          </p:cNvPicPr>
          <p:nvPr/>
        </p:nvPicPr>
        <p:blipFill rotWithShape="1">
          <a:blip r:embed="rId2"/>
          <a:srcRect b="54073"/>
          <a:stretch/>
        </p:blipFill>
        <p:spPr>
          <a:xfrm>
            <a:off x="877209" y="1064956"/>
            <a:ext cx="7686985" cy="2976478"/>
          </a:xfrm>
          <a:prstGeom prst="rect">
            <a:avLst/>
          </a:prstGeom>
        </p:spPr>
      </p:pic>
    </p:spTree>
    <p:extLst>
      <p:ext uri="{BB962C8B-B14F-4D97-AF65-F5344CB8AC3E}">
        <p14:creationId xmlns:p14="http://schemas.microsoft.com/office/powerpoint/2010/main" val="1353829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Superposed Epoch of High Energy Electron Flux</a:t>
            </a:r>
            <a:endParaRPr lang="en-US" dirty="0"/>
          </a:p>
        </p:txBody>
      </p:sp>
      <p:sp>
        <p:nvSpPr>
          <p:cNvPr id="3" name="Slide Number Placeholder 2"/>
          <p:cNvSpPr>
            <a:spLocks noGrp="1"/>
          </p:cNvSpPr>
          <p:nvPr>
            <p:ph type="sldNum" sz="quarter" idx="12"/>
          </p:nvPr>
        </p:nvSpPr>
        <p:spPr/>
        <p:txBody>
          <a:bodyPr/>
          <a:lstStyle/>
          <a:p>
            <a:fld id="{54D7D3E7-AF19-3943-B72B-4489C0100AF2}" type="slidenum">
              <a:rPr lang="en-US" smtClean="0"/>
              <a:t>14</a:t>
            </a:fld>
            <a:endParaRPr lang="en-US"/>
          </a:p>
        </p:txBody>
      </p:sp>
      <p:pic>
        <p:nvPicPr>
          <p:cNvPr id="4" name="Picture 3"/>
          <p:cNvPicPr>
            <a:picLocks noChangeAspect="1"/>
          </p:cNvPicPr>
          <p:nvPr/>
        </p:nvPicPr>
        <p:blipFill>
          <a:blip r:embed="rId2"/>
          <a:stretch>
            <a:fillRect/>
          </a:stretch>
        </p:blipFill>
        <p:spPr>
          <a:xfrm>
            <a:off x="1431803" y="1389502"/>
            <a:ext cx="6514770" cy="5331973"/>
          </a:xfrm>
          <a:prstGeom prst="rect">
            <a:avLst/>
          </a:prstGeom>
        </p:spPr>
      </p:pic>
    </p:spTree>
    <p:extLst>
      <p:ext uri="{BB962C8B-B14F-4D97-AF65-F5344CB8AC3E}">
        <p14:creationId xmlns:p14="http://schemas.microsoft.com/office/powerpoint/2010/main" val="42040436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pPr marL="571500" indent="-571500">
              <a:buFont typeface="+mj-lt"/>
              <a:buAutoNum type="romanUcPeriod"/>
            </a:pPr>
            <a:r>
              <a:rPr lang="en-US" dirty="0" smtClean="0"/>
              <a:t>Motivation</a:t>
            </a:r>
          </a:p>
          <a:p>
            <a:pPr marL="571500" indent="-571500">
              <a:buFont typeface="+mj-lt"/>
              <a:buAutoNum type="romanUcPeriod"/>
            </a:pPr>
            <a:r>
              <a:rPr lang="en-US" dirty="0" smtClean="0"/>
              <a:t>Enabling factor: Satellite Operators’ data </a:t>
            </a:r>
          </a:p>
          <a:p>
            <a:pPr marL="571500" indent="-571500">
              <a:buFont typeface="+mj-lt"/>
              <a:buAutoNum type="romanUcPeriod"/>
            </a:pPr>
            <a:r>
              <a:rPr lang="en-US" dirty="0" smtClean="0"/>
              <a:t>Investigation of Known Anomalies</a:t>
            </a:r>
          </a:p>
          <a:p>
            <a:pPr marL="971550" lvl="1" indent="-571500">
              <a:buFont typeface="+mj-lt"/>
              <a:buAutoNum type="romanUcPeriod"/>
            </a:pPr>
            <a:r>
              <a:rPr lang="en-US" dirty="0" smtClean="0"/>
              <a:t>Amplifier Anomaly Study </a:t>
            </a:r>
            <a:endParaRPr lang="en-US" dirty="0"/>
          </a:p>
          <a:p>
            <a:pPr marL="971550" lvl="1" indent="-571500">
              <a:buFont typeface="+mj-lt"/>
              <a:buAutoNum type="romanUcPeriod"/>
            </a:pPr>
            <a:r>
              <a:rPr lang="en-US" dirty="0" smtClean="0"/>
              <a:t>Solar Array Degradation </a:t>
            </a:r>
          </a:p>
          <a:p>
            <a:pPr marL="571500" indent="-571500">
              <a:buFont typeface="+mj-lt"/>
              <a:buAutoNum type="romanUcPeriod"/>
            </a:pPr>
            <a:r>
              <a:rPr lang="en-US" dirty="0" smtClean="0"/>
              <a:t>Telemetry Algorithm</a:t>
            </a:r>
          </a:p>
        </p:txBody>
      </p:sp>
      <p:sp>
        <p:nvSpPr>
          <p:cNvPr id="4" name="Slide Number Placeholder 3"/>
          <p:cNvSpPr>
            <a:spLocks noGrp="1"/>
          </p:cNvSpPr>
          <p:nvPr>
            <p:ph type="sldNum" sz="quarter" idx="12"/>
          </p:nvPr>
        </p:nvSpPr>
        <p:spPr/>
        <p:txBody>
          <a:bodyPr/>
          <a:lstStyle/>
          <a:p>
            <a:fld id="{54D7D3E7-AF19-3943-B72B-4489C0100AF2}" type="slidenum">
              <a:rPr lang="en-US" smtClean="0"/>
              <a:t>15</a:t>
            </a:fld>
            <a:endParaRPr lang="en-US"/>
          </a:p>
        </p:txBody>
      </p:sp>
    </p:spTree>
    <p:extLst>
      <p:ext uri="{BB962C8B-B14F-4D97-AF65-F5344CB8AC3E}">
        <p14:creationId xmlns:p14="http://schemas.microsoft.com/office/powerpoint/2010/main" val="1905163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Solar Array Degradation Study</a:t>
            </a:r>
            <a:endParaRPr lang="en-US" dirty="0"/>
          </a:p>
        </p:txBody>
      </p:sp>
      <p:sp>
        <p:nvSpPr>
          <p:cNvPr id="3" name="Content Placeholder 2"/>
          <p:cNvSpPr>
            <a:spLocks noGrp="1"/>
          </p:cNvSpPr>
          <p:nvPr>
            <p:ph idx="1"/>
          </p:nvPr>
        </p:nvSpPr>
        <p:spPr/>
        <p:txBody>
          <a:bodyPr>
            <a:normAutofit/>
          </a:bodyPr>
          <a:lstStyle/>
          <a:p>
            <a:pPr marL="571500" indent="-571500">
              <a:buFont typeface="+mj-lt"/>
              <a:buAutoNum type="romanUcPeriod"/>
            </a:pPr>
            <a:r>
              <a:rPr lang="en-US" dirty="0" smtClean="0"/>
              <a:t>Solar Arrays and the GEO Radiation Environment</a:t>
            </a:r>
          </a:p>
          <a:p>
            <a:pPr marL="971550" lvl="1" indent="-571500">
              <a:buFont typeface="+mj-lt"/>
              <a:buAutoNum type="romanUcPeriod"/>
            </a:pPr>
            <a:r>
              <a:rPr lang="en-US" dirty="0" smtClean="0"/>
              <a:t>Degradation mechanisms</a:t>
            </a:r>
          </a:p>
          <a:p>
            <a:pPr marL="971550" lvl="1" indent="-571500">
              <a:buFont typeface="+mj-lt"/>
              <a:buAutoNum type="romanUcPeriod"/>
            </a:pPr>
            <a:r>
              <a:rPr lang="en-US" dirty="0" smtClean="0"/>
              <a:t>Solar cell performance parameters</a:t>
            </a:r>
          </a:p>
          <a:p>
            <a:pPr marL="971550" lvl="1" indent="-571500">
              <a:buFont typeface="+mj-lt"/>
              <a:buAutoNum type="romanUcPeriod"/>
            </a:pPr>
            <a:r>
              <a:rPr lang="en-US" dirty="0" smtClean="0"/>
              <a:t>Silicon vs. </a:t>
            </a:r>
            <a:r>
              <a:rPr lang="en-US" dirty="0" err="1" smtClean="0"/>
              <a:t>GaAs</a:t>
            </a:r>
            <a:r>
              <a:rPr lang="en-US" dirty="0" smtClean="0"/>
              <a:t> solar cell technology</a:t>
            </a:r>
          </a:p>
          <a:p>
            <a:pPr marL="571500" indent="-571500">
              <a:buFont typeface="+mj-lt"/>
              <a:buAutoNum type="romanUcPeriod"/>
            </a:pPr>
            <a:r>
              <a:rPr lang="en-US" dirty="0" smtClean="0"/>
              <a:t>Annual Solar Array Degradation</a:t>
            </a:r>
          </a:p>
          <a:p>
            <a:pPr marL="571500" indent="-571500">
              <a:buFont typeface="+mj-lt"/>
              <a:buAutoNum type="romanUcPeriod"/>
            </a:pPr>
            <a:r>
              <a:rPr lang="en-US" dirty="0" smtClean="0"/>
              <a:t>Solar Array Degradation over SPE</a:t>
            </a:r>
            <a:endParaRPr lang="en-US" dirty="0"/>
          </a:p>
        </p:txBody>
      </p:sp>
      <p:sp>
        <p:nvSpPr>
          <p:cNvPr id="4" name="Slide Number Placeholder 3"/>
          <p:cNvSpPr>
            <a:spLocks noGrp="1"/>
          </p:cNvSpPr>
          <p:nvPr>
            <p:ph type="sldNum" sz="quarter" idx="12"/>
          </p:nvPr>
        </p:nvSpPr>
        <p:spPr/>
        <p:txBody>
          <a:bodyPr/>
          <a:lstStyle/>
          <a:p>
            <a:fld id="{54D7D3E7-AF19-3943-B72B-4489C0100AF2}" type="slidenum">
              <a:rPr lang="en-US" smtClean="0"/>
              <a:t>16</a:t>
            </a:fld>
            <a:endParaRPr lang="en-US"/>
          </a:p>
        </p:txBody>
      </p:sp>
    </p:spTree>
    <p:extLst>
      <p:ext uri="{BB962C8B-B14F-4D97-AF65-F5344CB8AC3E}">
        <p14:creationId xmlns:p14="http://schemas.microsoft.com/office/powerpoint/2010/main" val="2278187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MeV SPE &gt; 10,000 </a:t>
            </a:r>
            <a:r>
              <a:rPr lang="en-US" dirty="0" err="1" smtClean="0"/>
              <a:t>pfu</a:t>
            </a:r>
            <a:endParaRPr lang="en-US" dirty="0"/>
          </a:p>
        </p:txBody>
      </p:sp>
      <p:sp>
        <p:nvSpPr>
          <p:cNvPr id="3" name="Slide Number Placeholder 2"/>
          <p:cNvSpPr>
            <a:spLocks noGrp="1"/>
          </p:cNvSpPr>
          <p:nvPr>
            <p:ph type="sldNum" sz="quarter" idx="12"/>
          </p:nvPr>
        </p:nvSpPr>
        <p:spPr/>
        <p:txBody>
          <a:bodyPr/>
          <a:lstStyle/>
          <a:p>
            <a:fld id="{54D7D3E7-AF19-3943-B72B-4489C0100AF2}" type="slidenum">
              <a:rPr lang="en-US" smtClean="0"/>
              <a:t>17</a:t>
            </a:fld>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3419979378"/>
              </p:ext>
            </p:extLst>
          </p:nvPr>
        </p:nvGraphicFramePr>
        <p:xfrm>
          <a:off x="-529034" y="1800995"/>
          <a:ext cx="10133655" cy="2919508"/>
        </p:xfrm>
        <a:graphic>
          <a:graphicData uri="http://schemas.openxmlformats.org/presentationml/2006/ole">
            <mc:AlternateContent xmlns:mc="http://schemas.openxmlformats.org/markup-compatibility/2006">
              <mc:Choice xmlns:v="urn:schemas-microsoft-com:vml" Requires="v">
                <p:oleObj spid="_x0000_s1224" name="Document" r:id="rId3" imgW="6083300" imgH="1752600" progId="Word.Document.12">
                  <p:embed/>
                </p:oleObj>
              </mc:Choice>
              <mc:Fallback>
                <p:oleObj name="Document" r:id="rId3" imgW="6083300" imgH="1752600" progId="Word.Document.12">
                  <p:embed/>
                  <p:pic>
                    <p:nvPicPr>
                      <p:cNvPr id="0" name=""/>
                      <p:cNvPicPr/>
                      <p:nvPr/>
                    </p:nvPicPr>
                    <p:blipFill>
                      <a:blip r:embed="rId4"/>
                      <a:stretch>
                        <a:fillRect/>
                      </a:stretch>
                    </p:blipFill>
                    <p:spPr>
                      <a:xfrm>
                        <a:off x="-529034" y="1800995"/>
                        <a:ext cx="10133655" cy="2919508"/>
                      </a:xfrm>
                      <a:prstGeom prst="rect">
                        <a:avLst/>
                      </a:prstGeom>
                    </p:spPr>
                  </p:pic>
                </p:oleObj>
              </mc:Fallback>
            </mc:AlternateContent>
          </a:graphicData>
        </a:graphic>
      </p:graphicFrame>
    </p:spTree>
    <p:extLst>
      <p:ext uri="{BB962C8B-B14F-4D97-AF65-F5344CB8AC3E}">
        <p14:creationId xmlns:p14="http://schemas.microsoft.com/office/powerpoint/2010/main" val="418963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ilicon Annual Degradati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503" y="1074864"/>
            <a:ext cx="7773595" cy="5428007"/>
          </a:xfrm>
          <a:prstGeom prst="rect">
            <a:avLst/>
          </a:prstGeom>
        </p:spPr>
      </p:pic>
      <p:sp>
        <p:nvSpPr>
          <p:cNvPr id="4" name="Title 3"/>
          <p:cNvSpPr>
            <a:spLocks noGrp="1"/>
          </p:cNvSpPr>
          <p:nvPr>
            <p:ph type="title"/>
          </p:nvPr>
        </p:nvSpPr>
        <p:spPr/>
        <p:txBody>
          <a:bodyPr/>
          <a:lstStyle/>
          <a:p>
            <a:r>
              <a:rPr lang="en-US" dirty="0" smtClean="0"/>
              <a:t>Annual Degradation for Si Cells</a:t>
            </a:r>
            <a:endParaRPr lang="en-US" dirty="0"/>
          </a:p>
        </p:txBody>
      </p:sp>
      <p:sp>
        <p:nvSpPr>
          <p:cNvPr id="2" name="Slide Number Placeholder 1"/>
          <p:cNvSpPr>
            <a:spLocks noGrp="1"/>
          </p:cNvSpPr>
          <p:nvPr>
            <p:ph type="sldNum" sz="quarter" idx="12"/>
          </p:nvPr>
        </p:nvSpPr>
        <p:spPr/>
        <p:txBody>
          <a:bodyPr/>
          <a:lstStyle/>
          <a:p>
            <a:fld id="{54D7D3E7-AF19-3943-B72B-4489C0100AF2}" type="slidenum">
              <a:rPr lang="en-US" smtClean="0"/>
              <a:t>18</a:t>
            </a:fld>
            <a:endParaRPr lang="en-US"/>
          </a:p>
        </p:txBody>
      </p:sp>
    </p:spTree>
    <p:extLst>
      <p:ext uri="{BB962C8B-B14F-4D97-AF65-F5344CB8AC3E}">
        <p14:creationId xmlns:p14="http://schemas.microsoft.com/office/powerpoint/2010/main" val="2569092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nnual Degradation GaA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473" y="1074601"/>
            <a:ext cx="7473129" cy="5502601"/>
          </a:xfrm>
          <a:prstGeom prst="rect">
            <a:avLst/>
          </a:prstGeom>
        </p:spPr>
      </p:pic>
      <p:sp>
        <p:nvSpPr>
          <p:cNvPr id="2" name="Title 1"/>
          <p:cNvSpPr>
            <a:spLocks noGrp="1"/>
          </p:cNvSpPr>
          <p:nvPr>
            <p:ph type="title"/>
          </p:nvPr>
        </p:nvSpPr>
        <p:spPr/>
        <p:txBody>
          <a:bodyPr/>
          <a:lstStyle/>
          <a:p>
            <a:r>
              <a:rPr lang="en-US" dirty="0"/>
              <a:t>Annual Degradation for </a:t>
            </a:r>
            <a:r>
              <a:rPr lang="en-US" dirty="0" err="1" smtClean="0"/>
              <a:t>GaAs</a:t>
            </a:r>
            <a:r>
              <a:rPr lang="en-US" dirty="0" smtClean="0"/>
              <a:t> </a:t>
            </a:r>
            <a:r>
              <a:rPr lang="en-US" dirty="0"/>
              <a:t>Cells</a:t>
            </a:r>
          </a:p>
        </p:txBody>
      </p:sp>
      <p:sp>
        <p:nvSpPr>
          <p:cNvPr id="3" name="Slide Number Placeholder 2"/>
          <p:cNvSpPr>
            <a:spLocks noGrp="1"/>
          </p:cNvSpPr>
          <p:nvPr>
            <p:ph type="sldNum" sz="quarter" idx="12"/>
          </p:nvPr>
        </p:nvSpPr>
        <p:spPr/>
        <p:txBody>
          <a:bodyPr/>
          <a:lstStyle/>
          <a:p>
            <a:fld id="{54D7D3E7-AF19-3943-B72B-4489C0100AF2}" type="slidenum">
              <a:rPr lang="en-US" smtClean="0"/>
              <a:t>19</a:t>
            </a:fld>
            <a:endParaRPr lang="en-US"/>
          </a:p>
        </p:txBody>
      </p:sp>
    </p:spTree>
    <p:extLst>
      <p:ext uri="{BB962C8B-B14F-4D97-AF65-F5344CB8AC3E}">
        <p14:creationId xmlns:p14="http://schemas.microsoft.com/office/powerpoint/2010/main" val="3772263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Geostationary Satellite</a:t>
            </a:r>
            <a:endParaRPr lang="en-US" dirty="0"/>
          </a:p>
        </p:txBody>
      </p:sp>
      <p:sp>
        <p:nvSpPr>
          <p:cNvPr id="3" name="Content Placeholder 2"/>
          <p:cNvSpPr>
            <a:spLocks noGrp="1"/>
          </p:cNvSpPr>
          <p:nvPr>
            <p:ph idx="1"/>
          </p:nvPr>
        </p:nvSpPr>
        <p:spPr>
          <a:xfrm>
            <a:off x="733983" y="5657008"/>
            <a:ext cx="7811303" cy="469155"/>
          </a:xfrm>
        </p:spPr>
        <p:txBody>
          <a:bodyPr>
            <a:normAutofit fontScale="92500" lnSpcReduction="20000"/>
          </a:bodyPr>
          <a:lstStyle/>
          <a:p>
            <a:pPr marL="0" indent="0" algn="ctr">
              <a:buNone/>
            </a:pPr>
            <a:r>
              <a:rPr lang="en-US" dirty="0" smtClean="0"/>
              <a:t>Telstar 14R– Space Systems/Loral </a:t>
            </a:r>
            <a:endParaRPr lang="en-US" dirty="0"/>
          </a:p>
        </p:txBody>
      </p:sp>
      <p:sp>
        <p:nvSpPr>
          <p:cNvPr id="5" name="Slide Number Placeholder 4"/>
          <p:cNvSpPr>
            <a:spLocks noGrp="1"/>
          </p:cNvSpPr>
          <p:nvPr>
            <p:ph type="sldNum" sz="quarter" idx="12"/>
          </p:nvPr>
        </p:nvSpPr>
        <p:spPr/>
        <p:txBody>
          <a:bodyPr/>
          <a:lstStyle/>
          <a:p>
            <a:fld id="{9D05309D-BDEF-D641-9155-9D078075CBCE}" type="slidenum">
              <a:rPr lang="en-US" smtClean="0"/>
              <a:t>2</a:t>
            </a:fld>
            <a:endParaRPr lang="en-US"/>
          </a:p>
        </p:txBody>
      </p:sp>
      <p:pic>
        <p:nvPicPr>
          <p:cNvPr id="7" name="Picture 6"/>
          <p:cNvPicPr>
            <a:picLocks noChangeAspect="1"/>
          </p:cNvPicPr>
          <p:nvPr/>
        </p:nvPicPr>
        <p:blipFill>
          <a:blip r:embed="rId3"/>
          <a:stretch>
            <a:fillRect/>
          </a:stretch>
        </p:blipFill>
        <p:spPr>
          <a:xfrm>
            <a:off x="1427039" y="1321251"/>
            <a:ext cx="6249879" cy="4156170"/>
          </a:xfrm>
          <a:prstGeom prst="rect">
            <a:avLst/>
          </a:prstGeom>
        </p:spPr>
      </p:pic>
    </p:spTree>
    <p:extLst>
      <p:ext uri="{BB962C8B-B14F-4D97-AF65-F5344CB8AC3E}">
        <p14:creationId xmlns:p14="http://schemas.microsoft.com/office/powerpoint/2010/main" val="1344870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nnual Degradation All Years.png"/>
          <p:cNvPicPr>
            <a:picLocks noChangeAspect="1"/>
          </p:cNvPicPr>
          <p:nvPr/>
        </p:nvPicPr>
        <p:blipFill rotWithShape="1">
          <a:blip r:embed="rId2">
            <a:extLst>
              <a:ext uri="{28A0092B-C50C-407E-A947-70E740481C1C}">
                <a14:useLocalDpi xmlns:a14="http://schemas.microsoft.com/office/drawing/2010/main" val="0"/>
              </a:ext>
            </a:extLst>
          </a:blip>
          <a:srcRect l="7256" r="5000"/>
          <a:stretch/>
        </p:blipFill>
        <p:spPr>
          <a:xfrm>
            <a:off x="360167" y="66524"/>
            <a:ext cx="8440370" cy="6711130"/>
          </a:xfrm>
          <a:prstGeom prst="rect">
            <a:avLst/>
          </a:prstGeom>
        </p:spPr>
      </p:pic>
      <p:sp>
        <p:nvSpPr>
          <p:cNvPr id="3" name="Slide Number Placeholder 2"/>
          <p:cNvSpPr>
            <a:spLocks noGrp="1"/>
          </p:cNvSpPr>
          <p:nvPr>
            <p:ph type="sldNum" sz="quarter" idx="12"/>
          </p:nvPr>
        </p:nvSpPr>
        <p:spPr/>
        <p:txBody>
          <a:bodyPr/>
          <a:lstStyle/>
          <a:p>
            <a:fld id="{54D7D3E7-AF19-3943-B72B-4489C0100AF2}" type="slidenum">
              <a:rPr lang="en-US" smtClean="0"/>
              <a:t>20</a:t>
            </a:fld>
            <a:endParaRPr lang="en-US"/>
          </a:p>
        </p:txBody>
      </p:sp>
    </p:spTree>
    <p:extLst>
      <p:ext uri="{BB962C8B-B14F-4D97-AF65-F5344CB8AC3E}">
        <p14:creationId xmlns:p14="http://schemas.microsoft.com/office/powerpoint/2010/main" val="16273882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nnual Degradation for 00 01 03.png"/>
          <p:cNvPicPr>
            <a:picLocks noChangeAspect="1"/>
          </p:cNvPicPr>
          <p:nvPr/>
        </p:nvPicPr>
        <p:blipFill rotWithShape="1">
          <a:blip r:embed="rId2">
            <a:extLst>
              <a:ext uri="{28A0092B-C50C-407E-A947-70E740481C1C}">
                <a14:useLocalDpi xmlns:a14="http://schemas.microsoft.com/office/drawing/2010/main" val="0"/>
              </a:ext>
            </a:extLst>
          </a:blip>
          <a:srcRect l="7249" r="5769" b="2997"/>
          <a:stretch/>
        </p:blipFill>
        <p:spPr>
          <a:xfrm>
            <a:off x="379127" y="37916"/>
            <a:ext cx="8503112" cy="6721475"/>
          </a:xfrm>
          <a:prstGeom prst="rect">
            <a:avLst/>
          </a:prstGeom>
        </p:spPr>
      </p:pic>
      <p:sp>
        <p:nvSpPr>
          <p:cNvPr id="3" name="Slide Number Placeholder 2"/>
          <p:cNvSpPr>
            <a:spLocks noGrp="1"/>
          </p:cNvSpPr>
          <p:nvPr>
            <p:ph type="sldNum" sz="quarter" idx="12"/>
          </p:nvPr>
        </p:nvSpPr>
        <p:spPr/>
        <p:txBody>
          <a:bodyPr/>
          <a:lstStyle/>
          <a:p>
            <a:fld id="{54D7D3E7-AF19-3943-B72B-4489C0100AF2}" type="slidenum">
              <a:rPr lang="en-US" smtClean="0"/>
              <a:t>21</a:t>
            </a:fld>
            <a:endParaRPr lang="en-US"/>
          </a:p>
        </p:txBody>
      </p:sp>
    </p:spTree>
    <p:extLst>
      <p:ext uri="{BB962C8B-B14F-4D97-AF65-F5344CB8AC3E}">
        <p14:creationId xmlns:p14="http://schemas.microsoft.com/office/powerpoint/2010/main" val="6282707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ilicon SPE Degradati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076" y="895708"/>
            <a:ext cx="7949723" cy="5962292"/>
          </a:xfrm>
          <a:prstGeom prst="rect">
            <a:avLst/>
          </a:prstGeom>
        </p:spPr>
      </p:pic>
      <p:sp>
        <p:nvSpPr>
          <p:cNvPr id="2" name="Title 1"/>
          <p:cNvSpPr>
            <a:spLocks noGrp="1"/>
          </p:cNvSpPr>
          <p:nvPr>
            <p:ph type="title"/>
          </p:nvPr>
        </p:nvSpPr>
        <p:spPr/>
        <p:txBody>
          <a:bodyPr>
            <a:normAutofit fontScale="90000"/>
          </a:bodyPr>
          <a:lstStyle/>
          <a:p>
            <a:r>
              <a:rPr lang="en-US" dirty="0" smtClean="0"/>
              <a:t>Silicon Cell Degradation over 6 SPEs </a:t>
            </a:r>
            <a:endParaRPr lang="en-US" dirty="0"/>
          </a:p>
        </p:txBody>
      </p:sp>
      <p:sp>
        <p:nvSpPr>
          <p:cNvPr id="3" name="Slide Number Placeholder 2"/>
          <p:cNvSpPr>
            <a:spLocks noGrp="1"/>
          </p:cNvSpPr>
          <p:nvPr>
            <p:ph type="sldNum" sz="quarter" idx="12"/>
          </p:nvPr>
        </p:nvSpPr>
        <p:spPr/>
        <p:txBody>
          <a:bodyPr/>
          <a:lstStyle/>
          <a:p>
            <a:fld id="{54D7D3E7-AF19-3943-B72B-4489C0100AF2}" type="slidenum">
              <a:rPr lang="en-US" smtClean="0"/>
              <a:t>22</a:t>
            </a:fld>
            <a:endParaRPr lang="en-US"/>
          </a:p>
        </p:txBody>
      </p:sp>
    </p:spTree>
    <p:extLst>
      <p:ext uri="{BB962C8B-B14F-4D97-AF65-F5344CB8AC3E}">
        <p14:creationId xmlns:p14="http://schemas.microsoft.com/office/powerpoint/2010/main" val="9411571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aAs SPE Degradati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880" y="876821"/>
            <a:ext cx="7974905" cy="5981179"/>
          </a:xfrm>
          <a:prstGeom prst="rect">
            <a:avLst/>
          </a:prstGeom>
        </p:spPr>
      </p:pic>
      <p:sp>
        <p:nvSpPr>
          <p:cNvPr id="2" name="Title 1"/>
          <p:cNvSpPr>
            <a:spLocks noGrp="1"/>
          </p:cNvSpPr>
          <p:nvPr>
            <p:ph type="title"/>
          </p:nvPr>
        </p:nvSpPr>
        <p:spPr/>
        <p:txBody>
          <a:bodyPr>
            <a:normAutofit/>
          </a:bodyPr>
          <a:lstStyle/>
          <a:p>
            <a:r>
              <a:rPr lang="en-US" dirty="0" err="1" smtClean="0"/>
              <a:t>GaAs</a:t>
            </a:r>
            <a:r>
              <a:rPr lang="en-US" dirty="0" smtClean="0"/>
              <a:t> </a:t>
            </a:r>
            <a:r>
              <a:rPr lang="en-US" dirty="0"/>
              <a:t>Cell Degradation over 6 SPEs </a:t>
            </a:r>
          </a:p>
        </p:txBody>
      </p:sp>
      <p:sp>
        <p:nvSpPr>
          <p:cNvPr id="3" name="Slide Number Placeholder 2"/>
          <p:cNvSpPr>
            <a:spLocks noGrp="1"/>
          </p:cNvSpPr>
          <p:nvPr>
            <p:ph type="sldNum" sz="quarter" idx="12"/>
          </p:nvPr>
        </p:nvSpPr>
        <p:spPr/>
        <p:txBody>
          <a:bodyPr/>
          <a:lstStyle/>
          <a:p>
            <a:fld id="{54D7D3E7-AF19-3943-B72B-4489C0100AF2}" type="slidenum">
              <a:rPr lang="en-US" smtClean="0"/>
              <a:t>23</a:t>
            </a:fld>
            <a:endParaRPr lang="en-US"/>
          </a:p>
        </p:txBody>
      </p:sp>
    </p:spTree>
    <p:extLst>
      <p:ext uri="{BB962C8B-B14F-4D97-AF65-F5344CB8AC3E}">
        <p14:creationId xmlns:p14="http://schemas.microsoft.com/office/powerpoint/2010/main" val="38346072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pPr marL="571500" indent="-571500">
              <a:buFont typeface="+mj-lt"/>
              <a:buAutoNum type="romanUcPeriod"/>
            </a:pPr>
            <a:r>
              <a:rPr lang="en-US" dirty="0" smtClean="0"/>
              <a:t>Motivation</a:t>
            </a:r>
          </a:p>
          <a:p>
            <a:pPr marL="571500" indent="-571500">
              <a:buFont typeface="+mj-lt"/>
              <a:buAutoNum type="romanUcPeriod"/>
            </a:pPr>
            <a:r>
              <a:rPr lang="en-US" dirty="0" smtClean="0"/>
              <a:t>Enabling factor: Satellite Operators’ data </a:t>
            </a:r>
          </a:p>
          <a:p>
            <a:pPr marL="571500" indent="-571500">
              <a:buFont typeface="+mj-lt"/>
              <a:buAutoNum type="romanUcPeriod"/>
            </a:pPr>
            <a:r>
              <a:rPr lang="en-US" dirty="0" smtClean="0"/>
              <a:t>Investigation of Known Anomalies</a:t>
            </a:r>
          </a:p>
          <a:p>
            <a:pPr marL="971550" lvl="1" indent="-571500">
              <a:buFont typeface="+mj-lt"/>
              <a:buAutoNum type="romanUcPeriod"/>
            </a:pPr>
            <a:r>
              <a:rPr lang="en-US" dirty="0" smtClean="0"/>
              <a:t>Amplifier Anomaly Study </a:t>
            </a:r>
            <a:endParaRPr lang="en-US" dirty="0"/>
          </a:p>
          <a:p>
            <a:pPr marL="971550" lvl="1" indent="-571500">
              <a:buFont typeface="+mj-lt"/>
              <a:buAutoNum type="romanUcPeriod"/>
            </a:pPr>
            <a:r>
              <a:rPr lang="en-US" dirty="0" smtClean="0"/>
              <a:t>Solar Array Degradation </a:t>
            </a:r>
          </a:p>
          <a:p>
            <a:pPr marL="571500" indent="-571500">
              <a:buFont typeface="+mj-lt"/>
              <a:buAutoNum type="romanUcPeriod"/>
            </a:pPr>
            <a:r>
              <a:rPr lang="en-US" dirty="0" smtClean="0"/>
              <a:t>Telemetry Algorithm</a:t>
            </a:r>
          </a:p>
        </p:txBody>
      </p:sp>
      <p:sp>
        <p:nvSpPr>
          <p:cNvPr id="4" name="Slide Number Placeholder 3"/>
          <p:cNvSpPr>
            <a:spLocks noGrp="1"/>
          </p:cNvSpPr>
          <p:nvPr>
            <p:ph type="sldNum" sz="quarter" idx="12"/>
          </p:nvPr>
        </p:nvSpPr>
        <p:spPr/>
        <p:txBody>
          <a:bodyPr/>
          <a:lstStyle/>
          <a:p>
            <a:fld id="{54D7D3E7-AF19-3943-B72B-4489C0100AF2}" type="slidenum">
              <a:rPr lang="en-US" smtClean="0"/>
              <a:t>24</a:t>
            </a:fld>
            <a:endParaRPr lang="en-US"/>
          </a:p>
        </p:txBody>
      </p:sp>
    </p:spTree>
    <p:extLst>
      <p:ext uri="{BB962C8B-B14F-4D97-AF65-F5344CB8AC3E}">
        <p14:creationId xmlns:p14="http://schemas.microsoft.com/office/powerpoint/2010/main" val="10513451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Telemetry Algorithm </a:t>
            </a:r>
            <a:endParaRPr lang="en-US" dirty="0"/>
          </a:p>
        </p:txBody>
      </p:sp>
      <p:sp>
        <p:nvSpPr>
          <p:cNvPr id="4" name="Content Placeholder 3"/>
          <p:cNvSpPr>
            <a:spLocks noGrp="1"/>
          </p:cNvSpPr>
          <p:nvPr>
            <p:ph idx="1"/>
          </p:nvPr>
        </p:nvSpPr>
        <p:spPr/>
        <p:txBody>
          <a:bodyPr>
            <a:normAutofit fontScale="85000" lnSpcReduction="20000"/>
          </a:bodyPr>
          <a:lstStyle/>
          <a:p>
            <a:pPr marL="0" indent="0">
              <a:buNone/>
            </a:pPr>
            <a:r>
              <a:rPr lang="en-US" b="1" i="1" dirty="0" smtClean="0"/>
              <a:t>Can we identify and explain odd behavior even if there may not have been an anomaly? </a:t>
            </a:r>
          </a:p>
          <a:p>
            <a:r>
              <a:rPr lang="en-US" dirty="0" smtClean="0"/>
              <a:t>Input: telemetry feed (i.e. amplifier current, amplifier temp, total bus power, etc.)</a:t>
            </a:r>
          </a:p>
          <a:p>
            <a:r>
              <a:rPr lang="en-US" dirty="0" smtClean="0"/>
              <a:t>Statistics Module</a:t>
            </a:r>
          </a:p>
          <a:p>
            <a:pPr lvl="1"/>
            <a:r>
              <a:rPr lang="en-US" dirty="0" smtClean="0"/>
              <a:t>Partitions data over environmental events (solar cycle phases, seasons, Extreme 2 MeV Electron events, 10 MeV SPE &gt; 10,000 </a:t>
            </a:r>
            <a:r>
              <a:rPr lang="en-US" dirty="0" err="1" smtClean="0"/>
              <a:t>pfu</a:t>
            </a:r>
            <a:r>
              <a:rPr lang="en-US" dirty="0"/>
              <a:t>)</a:t>
            </a:r>
            <a:endParaRPr lang="en-US" dirty="0" smtClean="0"/>
          </a:p>
          <a:p>
            <a:pPr lvl="1"/>
            <a:r>
              <a:rPr lang="en-US" dirty="0" smtClean="0"/>
              <a:t>Compares anomalous activity with nominal </a:t>
            </a:r>
          </a:p>
          <a:p>
            <a:r>
              <a:rPr lang="en-US" dirty="0" smtClean="0"/>
              <a:t>Traffic Module </a:t>
            </a:r>
          </a:p>
          <a:p>
            <a:pPr lvl="1"/>
            <a:r>
              <a:rPr lang="en-US" dirty="0" smtClean="0"/>
              <a:t>Calculates periodicities of the telemetry file</a:t>
            </a:r>
          </a:p>
          <a:p>
            <a:pPr lvl="1"/>
            <a:r>
              <a:rPr lang="en-US" dirty="0" smtClean="0"/>
              <a:t>Are any periodicities in response to the environment? </a:t>
            </a:r>
          </a:p>
          <a:p>
            <a:pPr marL="0" indent="0">
              <a:buNone/>
            </a:pPr>
            <a:endParaRPr lang="en-US" dirty="0"/>
          </a:p>
        </p:txBody>
      </p:sp>
      <p:sp>
        <p:nvSpPr>
          <p:cNvPr id="3" name="Slide Number Placeholder 2"/>
          <p:cNvSpPr>
            <a:spLocks noGrp="1"/>
          </p:cNvSpPr>
          <p:nvPr>
            <p:ph type="sldNum" sz="quarter" idx="12"/>
          </p:nvPr>
        </p:nvSpPr>
        <p:spPr/>
        <p:txBody>
          <a:bodyPr/>
          <a:lstStyle/>
          <a:p>
            <a:fld id="{54D7D3E7-AF19-3943-B72B-4489C0100AF2}" type="slidenum">
              <a:rPr lang="en-US" smtClean="0"/>
              <a:t>25</a:t>
            </a:fld>
            <a:endParaRPr lang="en-US"/>
          </a:p>
        </p:txBody>
      </p:sp>
    </p:spTree>
    <p:extLst>
      <p:ext uri="{BB962C8B-B14F-4D97-AF65-F5344CB8AC3E}">
        <p14:creationId xmlns:p14="http://schemas.microsoft.com/office/powerpoint/2010/main" val="19564777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Statistics Module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Partitions </a:t>
            </a:r>
            <a:r>
              <a:rPr lang="en-US" dirty="0"/>
              <a:t>data over environmental </a:t>
            </a:r>
            <a:r>
              <a:rPr lang="en-US" dirty="0" smtClean="0"/>
              <a:t>events</a:t>
            </a:r>
          </a:p>
          <a:p>
            <a:pPr lvl="1"/>
            <a:r>
              <a:rPr lang="en-US" dirty="0" smtClean="0"/>
              <a:t>Solar </a:t>
            </a:r>
            <a:r>
              <a:rPr lang="en-US" dirty="0"/>
              <a:t>cycle </a:t>
            </a:r>
            <a:r>
              <a:rPr lang="en-US" dirty="0" smtClean="0"/>
              <a:t>phases </a:t>
            </a:r>
          </a:p>
          <a:p>
            <a:pPr lvl="1"/>
            <a:r>
              <a:rPr lang="en-US" dirty="0" smtClean="0"/>
              <a:t>Seasons </a:t>
            </a:r>
          </a:p>
          <a:p>
            <a:pPr lvl="1"/>
            <a:r>
              <a:rPr lang="en-US" dirty="0" smtClean="0"/>
              <a:t>Extreme </a:t>
            </a:r>
            <a:r>
              <a:rPr lang="en-US" dirty="0"/>
              <a:t>2 MeV Electron </a:t>
            </a:r>
            <a:r>
              <a:rPr lang="en-US" dirty="0" smtClean="0"/>
              <a:t>events </a:t>
            </a:r>
          </a:p>
          <a:p>
            <a:pPr lvl="2"/>
            <a:r>
              <a:rPr lang="en-US" dirty="0" smtClean="0"/>
              <a:t>Obtained from GOES &gt; 2 MeV daily </a:t>
            </a:r>
            <a:r>
              <a:rPr lang="en-US" dirty="0" err="1" smtClean="0"/>
              <a:t>fluence</a:t>
            </a:r>
            <a:r>
              <a:rPr lang="en-US" dirty="0" smtClean="0"/>
              <a:t> </a:t>
            </a:r>
          </a:p>
          <a:p>
            <a:pPr lvl="3"/>
            <a:r>
              <a:rPr lang="en-US" dirty="0" smtClean="0"/>
              <a:t>73 Events greater than 3 sigma </a:t>
            </a:r>
            <a:r>
              <a:rPr lang="en-US" dirty="0" err="1" smtClean="0"/>
              <a:t>fluence</a:t>
            </a:r>
            <a:r>
              <a:rPr lang="en-US" dirty="0" smtClean="0"/>
              <a:t> since 1987</a:t>
            </a:r>
          </a:p>
          <a:p>
            <a:pPr lvl="3"/>
            <a:r>
              <a:rPr lang="en-US" dirty="0" smtClean="0"/>
              <a:t>46 Events greater than 4 sigma </a:t>
            </a:r>
            <a:r>
              <a:rPr lang="en-US" dirty="0" err="1" smtClean="0"/>
              <a:t>fluence</a:t>
            </a:r>
            <a:r>
              <a:rPr lang="en-US" dirty="0" smtClean="0"/>
              <a:t> since 1987</a:t>
            </a:r>
          </a:p>
          <a:p>
            <a:pPr lvl="1"/>
            <a:r>
              <a:rPr lang="en-US" dirty="0" smtClean="0"/>
              <a:t>10 </a:t>
            </a:r>
            <a:r>
              <a:rPr lang="en-US" dirty="0"/>
              <a:t>MeV SPE &gt; 10,000 </a:t>
            </a:r>
            <a:r>
              <a:rPr lang="en-US" dirty="0" err="1" smtClean="0"/>
              <a:t>pfu</a:t>
            </a:r>
            <a:r>
              <a:rPr lang="en-US" dirty="0" smtClean="0"/>
              <a:t> </a:t>
            </a:r>
          </a:p>
          <a:p>
            <a:pPr lvl="2"/>
            <a:r>
              <a:rPr lang="en-US" dirty="0" smtClean="0"/>
              <a:t>Obtained from NOAA SPE List</a:t>
            </a:r>
          </a:p>
          <a:p>
            <a:pPr lvl="2"/>
            <a:r>
              <a:rPr lang="en-US" dirty="0" smtClean="0"/>
              <a:t>6 Events between 2000-2003</a:t>
            </a:r>
            <a:endParaRPr lang="en-US" dirty="0"/>
          </a:p>
          <a:p>
            <a:r>
              <a:rPr lang="en-US" dirty="0"/>
              <a:t>Compares </a:t>
            </a:r>
            <a:r>
              <a:rPr lang="en-US" dirty="0" smtClean="0"/>
              <a:t>anomalous SSPA </a:t>
            </a:r>
            <a:r>
              <a:rPr lang="en-US" dirty="0"/>
              <a:t>activity with nominal </a:t>
            </a:r>
            <a:r>
              <a:rPr lang="en-US" dirty="0" smtClean="0"/>
              <a:t>SSPA activity</a:t>
            </a:r>
            <a:endParaRPr lang="en-US" dirty="0"/>
          </a:p>
          <a:p>
            <a:endParaRPr lang="en-US" dirty="0"/>
          </a:p>
        </p:txBody>
      </p:sp>
      <p:sp>
        <p:nvSpPr>
          <p:cNvPr id="4" name="Slide Number Placeholder 3"/>
          <p:cNvSpPr>
            <a:spLocks noGrp="1"/>
          </p:cNvSpPr>
          <p:nvPr>
            <p:ph type="sldNum" sz="quarter" idx="12"/>
          </p:nvPr>
        </p:nvSpPr>
        <p:spPr/>
        <p:txBody>
          <a:bodyPr/>
          <a:lstStyle/>
          <a:p>
            <a:fld id="{54D7D3E7-AF19-3943-B72B-4489C0100AF2}" type="slidenum">
              <a:rPr lang="en-US" smtClean="0"/>
              <a:t>26</a:t>
            </a:fld>
            <a:endParaRPr lang="en-US"/>
          </a:p>
        </p:txBody>
      </p:sp>
    </p:spTree>
    <p:extLst>
      <p:ext uri="{BB962C8B-B14F-4D97-AF65-F5344CB8AC3E}">
        <p14:creationId xmlns:p14="http://schemas.microsoft.com/office/powerpoint/2010/main" val="13572403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4D7D3E7-AF19-3943-B72B-4489C0100AF2}" type="slidenum">
              <a:rPr lang="en-US" smtClean="0"/>
              <a:t>27</a:t>
            </a:fld>
            <a:endParaRPr lang="en-US"/>
          </a:p>
        </p:txBody>
      </p:sp>
      <p:pic>
        <p:nvPicPr>
          <p:cNvPr id="5" name="Picture 4" descr="Slide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050639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4D7D3E7-AF19-3943-B72B-4489C0100AF2}" type="slidenum">
              <a:rPr lang="en-US" smtClean="0"/>
              <a:t>28</a:t>
            </a:fld>
            <a:endParaRPr lang="en-US"/>
          </a:p>
        </p:txBody>
      </p:sp>
      <p:pic>
        <p:nvPicPr>
          <p:cNvPr id="5" name="Picture 4" descr="Slide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1534885"/>
            <a:ext cx="1817711" cy="1360853"/>
          </a:xfrm>
          <a:prstGeom prst="rect">
            <a:avLst/>
          </a:prstGeom>
          <a:ln>
            <a:solidFill>
              <a:schemeClr val="tx1"/>
            </a:solidFill>
          </a:ln>
        </p:spPr>
      </p:pic>
      <p:sp>
        <p:nvSpPr>
          <p:cNvPr id="8" name="Right Arrow 7"/>
          <p:cNvSpPr/>
          <p:nvPr/>
        </p:nvSpPr>
        <p:spPr>
          <a:xfrm>
            <a:off x="5780111" y="2303234"/>
            <a:ext cx="531484" cy="40479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52343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1 01N Summary Phase Stats.png"/>
          <p:cNvPicPr>
            <a:picLocks noChangeAspect="1"/>
          </p:cNvPicPr>
          <p:nvPr/>
        </p:nvPicPr>
        <p:blipFill rotWithShape="1">
          <a:blip r:embed="rId3">
            <a:extLst>
              <a:ext uri="{28A0092B-C50C-407E-A947-70E740481C1C}">
                <a14:useLocalDpi xmlns:a14="http://schemas.microsoft.com/office/drawing/2010/main" val="0"/>
              </a:ext>
            </a:extLst>
          </a:blip>
          <a:srcRect l="8148" t="3934" r="7408" b="5127"/>
          <a:stretch/>
        </p:blipFill>
        <p:spPr>
          <a:xfrm>
            <a:off x="936715" y="1161143"/>
            <a:ext cx="7070611" cy="5656197"/>
          </a:xfrm>
          <a:prstGeom prst="rect">
            <a:avLst/>
          </a:prstGeom>
        </p:spPr>
      </p:pic>
      <p:sp>
        <p:nvSpPr>
          <p:cNvPr id="2" name="Title 1"/>
          <p:cNvSpPr>
            <a:spLocks noGrp="1"/>
          </p:cNvSpPr>
          <p:nvPr>
            <p:ph type="title"/>
          </p:nvPr>
        </p:nvSpPr>
        <p:spPr/>
        <p:txBody>
          <a:bodyPr/>
          <a:lstStyle/>
          <a:p>
            <a:r>
              <a:rPr lang="en-US" dirty="0" smtClean="0"/>
              <a:t>Nominal Amplifier Output</a:t>
            </a:r>
            <a:endParaRPr lang="en-US" dirty="0"/>
          </a:p>
        </p:txBody>
      </p:sp>
    </p:spTree>
    <p:extLst>
      <p:ext uri="{BB962C8B-B14F-4D97-AF65-F5344CB8AC3E}">
        <p14:creationId xmlns:p14="http://schemas.microsoft.com/office/powerpoint/2010/main" val="942343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pPr marL="571500" indent="-571500">
              <a:buFont typeface="+mj-lt"/>
              <a:buAutoNum type="romanUcPeriod"/>
            </a:pPr>
            <a:r>
              <a:rPr lang="en-US" dirty="0" smtClean="0"/>
              <a:t>Motivation</a:t>
            </a:r>
          </a:p>
          <a:p>
            <a:pPr marL="571500" indent="-571500">
              <a:buFont typeface="+mj-lt"/>
              <a:buAutoNum type="romanUcPeriod"/>
            </a:pPr>
            <a:r>
              <a:rPr lang="en-US" dirty="0" smtClean="0"/>
              <a:t>Enabling factor: Satellite Operators’ data </a:t>
            </a:r>
          </a:p>
          <a:p>
            <a:pPr marL="571500" indent="-571500">
              <a:buFont typeface="+mj-lt"/>
              <a:buAutoNum type="romanUcPeriod"/>
            </a:pPr>
            <a:r>
              <a:rPr lang="en-US" dirty="0" smtClean="0"/>
              <a:t>Investigation of Known Anomalies</a:t>
            </a:r>
          </a:p>
          <a:p>
            <a:pPr marL="971550" lvl="1" indent="-571500">
              <a:buFont typeface="+mj-lt"/>
              <a:buAutoNum type="romanUcPeriod"/>
            </a:pPr>
            <a:r>
              <a:rPr lang="en-US" dirty="0" smtClean="0"/>
              <a:t>Amplifier Anomaly Study </a:t>
            </a:r>
            <a:endParaRPr lang="en-US" dirty="0"/>
          </a:p>
          <a:p>
            <a:pPr marL="971550" lvl="1" indent="-571500">
              <a:buFont typeface="+mj-lt"/>
              <a:buAutoNum type="romanUcPeriod"/>
            </a:pPr>
            <a:r>
              <a:rPr lang="en-US" dirty="0" smtClean="0"/>
              <a:t>Solar Array Degradation </a:t>
            </a:r>
          </a:p>
          <a:p>
            <a:pPr marL="571500" indent="-571500">
              <a:buFont typeface="+mj-lt"/>
              <a:buAutoNum type="romanUcPeriod"/>
            </a:pPr>
            <a:r>
              <a:rPr lang="en-US" dirty="0" smtClean="0"/>
              <a:t>Telemetry Algorithm</a:t>
            </a:r>
          </a:p>
        </p:txBody>
      </p:sp>
      <p:sp>
        <p:nvSpPr>
          <p:cNvPr id="4" name="Slide Number Placeholder 3"/>
          <p:cNvSpPr>
            <a:spLocks noGrp="1"/>
          </p:cNvSpPr>
          <p:nvPr>
            <p:ph type="sldNum" sz="quarter" idx="12"/>
          </p:nvPr>
        </p:nvSpPr>
        <p:spPr/>
        <p:txBody>
          <a:bodyPr/>
          <a:lstStyle/>
          <a:p>
            <a:fld id="{54D7D3E7-AF19-3943-B72B-4489C0100AF2}" type="slidenum">
              <a:rPr lang="en-US" smtClean="0"/>
              <a:t>3</a:t>
            </a:fld>
            <a:endParaRPr lang="en-US"/>
          </a:p>
        </p:txBody>
      </p:sp>
    </p:spTree>
    <p:extLst>
      <p:ext uri="{BB962C8B-B14F-4D97-AF65-F5344CB8AC3E}">
        <p14:creationId xmlns:p14="http://schemas.microsoft.com/office/powerpoint/2010/main" val="25773702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1 10A Summary Phase Stats.png"/>
          <p:cNvPicPr>
            <a:picLocks noChangeAspect="1"/>
          </p:cNvPicPr>
          <p:nvPr/>
        </p:nvPicPr>
        <p:blipFill rotWithShape="1">
          <a:blip r:embed="rId3">
            <a:extLst>
              <a:ext uri="{28A0092B-C50C-407E-A947-70E740481C1C}">
                <a14:useLocalDpi xmlns:a14="http://schemas.microsoft.com/office/drawing/2010/main" val="0"/>
              </a:ext>
            </a:extLst>
          </a:blip>
          <a:srcRect l="6666" t="2853" r="7037" b="3577"/>
          <a:stretch/>
        </p:blipFill>
        <p:spPr>
          <a:xfrm>
            <a:off x="457200" y="1104715"/>
            <a:ext cx="7933296" cy="5583951"/>
          </a:xfrm>
          <a:prstGeom prst="rect">
            <a:avLst/>
          </a:prstGeom>
        </p:spPr>
      </p:pic>
      <p:sp>
        <p:nvSpPr>
          <p:cNvPr id="2" name="Title 1"/>
          <p:cNvSpPr>
            <a:spLocks noGrp="1"/>
          </p:cNvSpPr>
          <p:nvPr>
            <p:ph type="title"/>
          </p:nvPr>
        </p:nvSpPr>
        <p:spPr/>
        <p:txBody>
          <a:bodyPr/>
          <a:lstStyle/>
          <a:p>
            <a:r>
              <a:rPr lang="en-US" dirty="0" smtClean="0"/>
              <a:t>Anomalous Amplifier Output</a:t>
            </a:r>
            <a:endParaRPr lang="en-US" dirty="0"/>
          </a:p>
        </p:txBody>
      </p:sp>
    </p:spTree>
    <p:extLst>
      <p:ext uri="{BB962C8B-B14F-4D97-AF65-F5344CB8AC3E}">
        <p14:creationId xmlns:p14="http://schemas.microsoft.com/office/powerpoint/2010/main" val="40970778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dirty="0" smtClean="0"/>
              <a:t>Average Current during 2 MeV Electron Events for a Nominal Amplifier</a:t>
            </a:r>
            <a:endParaRPr lang="en-US" sz="3600" dirty="0"/>
          </a:p>
        </p:txBody>
      </p:sp>
      <p:sp>
        <p:nvSpPr>
          <p:cNvPr id="2" name="Slide Number Placeholder 1"/>
          <p:cNvSpPr>
            <a:spLocks noGrp="1"/>
          </p:cNvSpPr>
          <p:nvPr>
            <p:ph type="sldNum" sz="quarter" idx="12"/>
          </p:nvPr>
        </p:nvSpPr>
        <p:spPr/>
        <p:txBody>
          <a:bodyPr/>
          <a:lstStyle/>
          <a:p>
            <a:fld id="{54D7D3E7-AF19-3943-B72B-4489C0100AF2}" type="slidenum">
              <a:rPr lang="en-US" smtClean="0"/>
              <a:t>31</a:t>
            </a:fld>
            <a:endParaRPr lang="en-US"/>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5912" r="6327" b="6076"/>
          <a:stretch/>
        </p:blipFill>
        <p:spPr>
          <a:xfrm>
            <a:off x="4463955" y="1818967"/>
            <a:ext cx="4512405" cy="3179753"/>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267" t="5858" r="7151" b="6130"/>
          <a:stretch/>
        </p:blipFill>
        <p:spPr>
          <a:xfrm>
            <a:off x="152400" y="1818967"/>
            <a:ext cx="4267200" cy="3179753"/>
          </a:xfrm>
          <a:prstGeom prst="rect">
            <a:avLst/>
          </a:prstGeom>
        </p:spPr>
      </p:pic>
    </p:spTree>
    <p:extLst>
      <p:ext uri="{BB962C8B-B14F-4D97-AF65-F5344CB8AC3E}">
        <p14:creationId xmlns:p14="http://schemas.microsoft.com/office/powerpoint/2010/main" val="14820764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hases I3 Anomalou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8902" y="1970241"/>
            <a:ext cx="4835098" cy="3626324"/>
          </a:xfrm>
          <a:prstGeom prst="rect">
            <a:avLst/>
          </a:prstGeom>
        </p:spPr>
      </p:pic>
      <p:sp>
        <p:nvSpPr>
          <p:cNvPr id="2" name="Title 1"/>
          <p:cNvSpPr>
            <a:spLocks noGrp="1"/>
          </p:cNvSpPr>
          <p:nvPr>
            <p:ph type="title"/>
          </p:nvPr>
        </p:nvSpPr>
        <p:spPr/>
        <p:txBody>
          <a:bodyPr>
            <a:normAutofit fontScale="90000"/>
          </a:bodyPr>
          <a:lstStyle/>
          <a:p>
            <a:r>
              <a:rPr lang="en-US" dirty="0" smtClean="0"/>
              <a:t>Average Current over Solar Cycle Phases</a:t>
            </a:r>
            <a:endParaRPr lang="en-US" dirty="0"/>
          </a:p>
        </p:txBody>
      </p:sp>
      <p:sp>
        <p:nvSpPr>
          <p:cNvPr id="3" name="Slide Number Placeholder 2"/>
          <p:cNvSpPr>
            <a:spLocks noGrp="1"/>
          </p:cNvSpPr>
          <p:nvPr>
            <p:ph type="sldNum" sz="quarter" idx="12"/>
          </p:nvPr>
        </p:nvSpPr>
        <p:spPr/>
        <p:txBody>
          <a:bodyPr/>
          <a:lstStyle/>
          <a:p>
            <a:fld id="{54D7D3E7-AF19-3943-B72B-4489C0100AF2}" type="slidenum">
              <a:rPr lang="en-US" smtClean="0"/>
              <a:t>32</a:t>
            </a:fld>
            <a:endParaRPr lang="en-US"/>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565" r="6267"/>
          <a:stretch/>
        </p:blipFill>
        <p:spPr>
          <a:xfrm>
            <a:off x="193038" y="1924887"/>
            <a:ext cx="4336868" cy="3647803"/>
          </a:xfrm>
          <a:prstGeom prst="rect">
            <a:avLst/>
          </a:prstGeom>
        </p:spPr>
      </p:pic>
      <p:sp>
        <p:nvSpPr>
          <p:cNvPr id="4" name="TextBox 3"/>
          <p:cNvSpPr txBox="1"/>
          <p:nvPr/>
        </p:nvSpPr>
        <p:spPr>
          <a:xfrm>
            <a:off x="1524001" y="1740221"/>
            <a:ext cx="1740581" cy="400110"/>
          </a:xfrm>
          <a:prstGeom prst="rect">
            <a:avLst/>
          </a:prstGeom>
          <a:noFill/>
        </p:spPr>
        <p:txBody>
          <a:bodyPr wrap="none" rtlCol="0">
            <a:spAutoFit/>
          </a:bodyPr>
          <a:lstStyle/>
          <a:p>
            <a:r>
              <a:rPr lang="en-US" sz="2000" dirty="0" smtClean="0"/>
              <a:t>Nominal SSPAs</a:t>
            </a:r>
            <a:endParaRPr lang="en-US" sz="2000" dirty="0"/>
          </a:p>
        </p:txBody>
      </p:sp>
      <p:sp>
        <p:nvSpPr>
          <p:cNvPr id="7" name="TextBox 6"/>
          <p:cNvSpPr txBox="1"/>
          <p:nvPr/>
        </p:nvSpPr>
        <p:spPr>
          <a:xfrm>
            <a:off x="5682909" y="1770186"/>
            <a:ext cx="2034882" cy="400110"/>
          </a:xfrm>
          <a:prstGeom prst="rect">
            <a:avLst/>
          </a:prstGeom>
          <a:noFill/>
        </p:spPr>
        <p:txBody>
          <a:bodyPr wrap="none" rtlCol="0">
            <a:spAutoFit/>
          </a:bodyPr>
          <a:lstStyle/>
          <a:p>
            <a:r>
              <a:rPr lang="en-US" sz="2000" dirty="0" smtClean="0"/>
              <a:t>Anomalous SSPAs</a:t>
            </a:r>
            <a:endParaRPr lang="en-US" sz="2000" dirty="0"/>
          </a:p>
        </p:txBody>
      </p:sp>
    </p:spTree>
    <p:extLst>
      <p:ext uri="{BB962C8B-B14F-4D97-AF65-F5344CB8AC3E}">
        <p14:creationId xmlns:p14="http://schemas.microsoft.com/office/powerpoint/2010/main" val="23830785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hases I3 Anomalou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8902" y="1970241"/>
            <a:ext cx="4835098" cy="3626324"/>
          </a:xfrm>
          <a:prstGeom prst="rect">
            <a:avLst/>
          </a:prstGeom>
        </p:spPr>
      </p:pic>
      <p:sp>
        <p:nvSpPr>
          <p:cNvPr id="2" name="Title 1"/>
          <p:cNvSpPr>
            <a:spLocks noGrp="1"/>
          </p:cNvSpPr>
          <p:nvPr>
            <p:ph type="title"/>
          </p:nvPr>
        </p:nvSpPr>
        <p:spPr/>
        <p:txBody>
          <a:bodyPr>
            <a:normAutofit fontScale="90000"/>
          </a:bodyPr>
          <a:lstStyle/>
          <a:p>
            <a:r>
              <a:rPr lang="en-US" dirty="0" smtClean="0"/>
              <a:t>Average Current over Solar Cycle Phases</a:t>
            </a:r>
            <a:endParaRPr lang="en-US" dirty="0"/>
          </a:p>
        </p:txBody>
      </p:sp>
      <p:sp>
        <p:nvSpPr>
          <p:cNvPr id="3" name="Slide Number Placeholder 2"/>
          <p:cNvSpPr>
            <a:spLocks noGrp="1"/>
          </p:cNvSpPr>
          <p:nvPr>
            <p:ph type="sldNum" sz="quarter" idx="12"/>
          </p:nvPr>
        </p:nvSpPr>
        <p:spPr/>
        <p:txBody>
          <a:bodyPr/>
          <a:lstStyle/>
          <a:p>
            <a:fld id="{54D7D3E7-AF19-3943-B72B-4489C0100AF2}" type="slidenum">
              <a:rPr lang="en-US" smtClean="0"/>
              <a:t>33</a:t>
            </a:fld>
            <a:endParaRPr lang="en-US"/>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4565" r="6267"/>
          <a:stretch/>
        </p:blipFill>
        <p:spPr>
          <a:xfrm>
            <a:off x="193038" y="1924887"/>
            <a:ext cx="4336868" cy="3647803"/>
          </a:xfrm>
          <a:prstGeom prst="rect">
            <a:avLst/>
          </a:prstGeom>
        </p:spPr>
      </p:pic>
      <p:sp>
        <p:nvSpPr>
          <p:cNvPr id="4" name="TextBox 3"/>
          <p:cNvSpPr txBox="1"/>
          <p:nvPr/>
        </p:nvSpPr>
        <p:spPr>
          <a:xfrm>
            <a:off x="1524001" y="1740221"/>
            <a:ext cx="1740581" cy="400110"/>
          </a:xfrm>
          <a:prstGeom prst="rect">
            <a:avLst/>
          </a:prstGeom>
          <a:noFill/>
        </p:spPr>
        <p:txBody>
          <a:bodyPr wrap="none" rtlCol="0">
            <a:spAutoFit/>
          </a:bodyPr>
          <a:lstStyle/>
          <a:p>
            <a:r>
              <a:rPr lang="en-US" sz="2000" dirty="0" smtClean="0"/>
              <a:t>Nominal SSPAs</a:t>
            </a:r>
            <a:endParaRPr lang="en-US" sz="2000" dirty="0"/>
          </a:p>
        </p:txBody>
      </p:sp>
      <p:sp>
        <p:nvSpPr>
          <p:cNvPr id="7" name="TextBox 6"/>
          <p:cNvSpPr txBox="1"/>
          <p:nvPr/>
        </p:nvSpPr>
        <p:spPr>
          <a:xfrm>
            <a:off x="5682909" y="1770186"/>
            <a:ext cx="2034882" cy="400110"/>
          </a:xfrm>
          <a:prstGeom prst="rect">
            <a:avLst/>
          </a:prstGeom>
          <a:noFill/>
        </p:spPr>
        <p:txBody>
          <a:bodyPr wrap="none" rtlCol="0">
            <a:spAutoFit/>
          </a:bodyPr>
          <a:lstStyle/>
          <a:p>
            <a:r>
              <a:rPr lang="en-US" sz="2000" dirty="0" smtClean="0"/>
              <a:t>Anomalous SSPAs</a:t>
            </a:r>
            <a:endParaRPr lang="en-US" sz="2000" dirty="0"/>
          </a:p>
        </p:txBody>
      </p:sp>
      <p:sp>
        <p:nvSpPr>
          <p:cNvPr id="10" name="TextBox 9"/>
          <p:cNvSpPr txBox="1"/>
          <p:nvPr/>
        </p:nvSpPr>
        <p:spPr>
          <a:xfrm>
            <a:off x="2794000" y="5705812"/>
            <a:ext cx="3759200" cy="923330"/>
          </a:xfrm>
          <a:prstGeom prst="rect">
            <a:avLst/>
          </a:prstGeom>
          <a:solidFill>
            <a:schemeClr val="bg1">
              <a:lumMod val="85000"/>
            </a:schemeClr>
          </a:solidFill>
          <a:ln>
            <a:solidFill>
              <a:schemeClr val="accent1"/>
            </a:solidFill>
          </a:ln>
        </p:spPr>
        <p:txBody>
          <a:bodyPr wrap="square" rtlCol="0">
            <a:spAutoFit/>
          </a:bodyPr>
          <a:lstStyle/>
          <a:p>
            <a:pPr algn="ctr"/>
            <a:r>
              <a:rPr lang="en-US" dirty="0" smtClean="0"/>
              <a:t>What is causing the deviation between ascending/maximum and declining/minimum phase?</a:t>
            </a:r>
            <a:endParaRPr lang="en-US" dirty="0"/>
          </a:p>
        </p:txBody>
      </p:sp>
      <p:sp>
        <p:nvSpPr>
          <p:cNvPr id="14" name="TextBox 13"/>
          <p:cNvSpPr txBox="1"/>
          <p:nvPr/>
        </p:nvSpPr>
        <p:spPr>
          <a:xfrm>
            <a:off x="6248401" y="3073493"/>
            <a:ext cx="1646804" cy="646331"/>
          </a:xfrm>
          <a:prstGeom prst="rect">
            <a:avLst/>
          </a:prstGeom>
          <a:solidFill>
            <a:schemeClr val="bg1">
              <a:lumMod val="85000"/>
            </a:schemeClr>
          </a:solidFill>
          <a:ln>
            <a:solidFill>
              <a:schemeClr val="accent1"/>
            </a:solidFill>
          </a:ln>
        </p:spPr>
        <p:txBody>
          <a:bodyPr wrap="square" rtlCol="0">
            <a:spAutoFit/>
          </a:bodyPr>
          <a:lstStyle/>
          <a:p>
            <a:pPr algn="ctr"/>
            <a:r>
              <a:rPr lang="en-US" dirty="0" smtClean="0"/>
              <a:t>Data dropouts after anomalies</a:t>
            </a:r>
            <a:endParaRPr lang="en-US" dirty="0"/>
          </a:p>
        </p:txBody>
      </p:sp>
    </p:spTree>
    <p:extLst>
      <p:ext uri="{BB962C8B-B14F-4D97-AF65-F5344CB8AC3E}">
        <p14:creationId xmlns:p14="http://schemas.microsoft.com/office/powerpoint/2010/main" val="16840045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easons I3 Anomalou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7769" y="1923562"/>
            <a:ext cx="4893867" cy="3745991"/>
          </a:xfrm>
          <a:prstGeom prst="rect">
            <a:avLst/>
          </a:prstGeom>
        </p:spPr>
      </p:pic>
      <p:sp>
        <p:nvSpPr>
          <p:cNvPr id="7" name="Title 6"/>
          <p:cNvSpPr>
            <a:spLocks noGrp="1"/>
          </p:cNvSpPr>
          <p:nvPr>
            <p:ph type="title"/>
          </p:nvPr>
        </p:nvSpPr>
        <p:spPr/>
        <p:txBody>
          <a:bodyPr/>
          <a:lstStyle/>
          <a:p>
            <a:r>
              <a:rPr lang="en-US" dirty="0" smtClean="0"/>
              <a:t>Average Current over Seasons</a:t>
            </a:r>
            <a:endParaRPr lang="en-US" dirty="0"/>
          </a:p>
        </p:txBody>
      </p:sp>
      <p:sp>
        <p:nvSpPr>
          <p:cNvPr id="2" name="Slide Number Placeholder 1"/>
          <p:cNvSpPr>
            <a:spLocks noGrp="1"/>
          </p:cNvSpPr>
          <p:nvPr>
            <p:ph type="sldNum" sz="quarter" idx="12"/>
          </p:nvPr>
        </p:nvSpPr>
        <p:spPr/>
        <p:txBody>
          <a:bodyPr/>
          <a:lstStyle/>
          <a:p>
            <a:fld id="{54D7D3E7-AF19-3943-B72B-4489C0100AF2}" type="slidenum">
              <a:rPr lang="en-US" smtClean="0"/>
              <a:t>34</a:t>
            </a:fld>
            <a:endParaRPr lang="en-US"/>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4156" r="7093"/>
          <a:stretch/>
        </p:blipFill>
        <p:spPr>
          <a:xfrm>
            <a:off x="-1" y="1896351"/>
            <a:ext cx="4437873" cy="3743606"/>
          </a:xfrm>
          <a:prstGeom prst="rect">
            <a:avLst/>
          </a:prstGeom>
        </p:spPr>
      </p:pic>
      <p:sp>
        <p:nvSpPr>
          <p:cNvPr id="6" name="TextBox 5"/>
          <p:cNvSpPr txBox="1"/>
          <p:nvPr/>
        </p:nvSpPr>
        <p:spPr>
          <a:xfrm>
            <a:off x="1524001" y="1740221"/>
            <a:ext cx="1740581" cy="400110"/>
          </a:xfrm>
          <a:prstGeom prst="rect">
            <a:avLst/>
          </a:prstGeom>
          <a:noFill/>
        </p:spPr>
        <p:txBody>
          <a:bodyPr wrap="none" rtlCol="0">
            <a:spAutoFit/>
          </a:bodyPr>
          <a:lstStyle/>
          <a:p>
            <a:r>
              <a:rPr lang="en-US" sz="2000" dirty="0" smtClean="0"/>
              <a:t>Nominal SSPAs</a:t>
            </a:r>
            <a:endParaRPr lang="en-US" sz="2000" dirty="0"/>
          </a:p>
        </p:txBody>
      </p:sp>
      <p:sp>
        <p:nvSpPr>
          <p:cNvPr id="8" name="TextBox 7"/>
          <p:cNvSpPr txBox="1"/>
          <p:nvPr/>
        </p:nvSpPr>
        <p:spPr>
          <a:xfrm>
            <a:off x="5682909" y="1770186"/>
            <a:ext cx="2034882" cy="400110"/>
          </a:xfrm>
          <a:prstGeom prst="rect">
            <a:avLst/>
          </a:prstGeom>
          <a:noFill/>
        </p:spPr>
        <p:txBody>
          <a:bodyPr wrap="none" rtlCol="0">
            <a:spAutoFit/>
          </a:bodyPr>
          <a:lstStyle/>
          <a:p>
            <a:r>
              <a:rPr lang="en-US" sz="2000" dirty="0" smtClean="0"/>
              <a:t>Anomalous SSPAs</a:t>
            </a:r>
            <a:endParaRPr lang="en-US" sz="2000" dirty="0"/>
          </a:p>
        </p:txBody>
      </p:sp>
      <p:sp>
        <p:nvSpPr>
          <p:cNvPr id="4" name="TextBox 3"/>
          <p:cNvSpPr txBox="1"/>
          <p:nvPr/>
        </p:nvSpPr>
        <p:spPr>
          <a:xfrm>
            <a:off x="1268868" y="5856905"/>
            <a:ext cx="6621036" cy="369332"/>
          </a:xfrm>
          <a:prstGeom prst="rect">
            <a:avLst/>
          </a:prstGeom>
          <a:noFill/>
        </p:spPr>
        <p:txBody>
          <a:bodyPr wrap="none" rtlCol="0">
            <a:spAutoFit/>
          </a:bodyPr>
          <a:lstStyle/>
          <a:p>
            <a:r>
              <a:rPr lang="en-US" dirty="0" smtClean="0"/>
              <a:t>We do not expect a recurrent deviation in seasonal partitioned data</a:t>
            </a:r>
            <a:endParaRPr lang="en-US" dirty="0"/>
          </a:p>
        </p:txBody>
      </p:sp>
    </p:spTree>
    <p:extLst>
      <p:ext uri="{BB962C8B-B14F-4D97-AF65-F5344CB8AC3E}">
        <p14:creationId xmlns:p14="http://schemas.microsoft.com/office/powerpoint/2010/main" val="38110049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and Future Work</a:t>
            </a:r>
            <a:endParaRPr lang="en-US" dirty="0"/>
          </a:p>
        </p:txBody>
      </p:sp>
      <p:sp>
        <p:nvSpPr>
          <p:cNvPr id="3" name="Content Placeholder 2"/>
          <p:cNvSpPr>
            <a:spLocks noGrp="1"/>
          </p:cNvSpPr>
          <p:nvPr>
            <p:ph idx="1"/>
          </p:nvPr>
        </p:nvSpPr>
        <p:spPr>
          <a:xfrm>
            <a:off x="457200" y="1600200"/>
            <a:ext cx="4724400" cy="4756150"/>
          </a:xfrm>
        </p:spPr>
        <p:txBody>
          <a:bodyPr>
            <a:normAutofit fontScale="85000" lnSpcReduction="20000"/>
          </a:bodyPr>
          <a:lstStyle/>
          <a:p>
            <a:r>
              <a:rPr lang="en-US" dirty="0" smtClean="0"/>
              <a:t>Future Goals for Analysis:</a:t>
            </a:r>
          </a:p>
          <a:p>
            <a:pPr lvl="1"/>
            <a:r>
              <a:rPr lang="en-US" dirty="0" smtClean="0"/>
              <a:t>Amplifier Study</a:t>
            </a:r>
          </a:p>
          <a:p>
            <a:pPr lvl="2"/>
            <a:r>
              <a:rPr lang="en-US" dirty="0" smtClean="0"/>
              <a:t>Continue to investigate internal charging mechanisms</a:t>
            </a:r>
          </a:p>
          <a:p>
            <a:pPr lvl="1"/>
            <a:r>
              <a:rPr lang="en-US" dirty="0" smtClean="0"/>
              <a:t>Solar Array Degradation</a:t>
            </a:r>
          </a:p>
          <a:p>
            <a:pPr lvl="2"/>
            <a:r>
              <a:rPr lang="en-US" dirty="0" smtClean="0"/>
              <a:t>Improve statistics and define Solar Degradation vs. SPE curve </a:t>
            </a:r>
          </a:p>
          <a:p>
            <a:pPr lvl="1"/>
            <a:r>
              <a:rPr lang="en-US" dirty="0" smtClean="0"/>
              <a:t>Telemetry Algorithm</a:t>
            </a:r>
          </a:p>
          <a:p>
            <a:pPr lvl="2"/>
            <a:r>
              <a:rPr lang="en-US" dirty="0" smtClean="0"/>
              <a:t>Run telemetry for remaining buses</a:t>
            </a:r>
          </a:p>
          <a:p>
            <a:pPr lvl="2"/>
            <a:r>
              <a:rPr lang="en-US" dirty="0" smtClean="0"/>
              <a:t>Determine cause of deviation between ascending/maximum and declining/minimum phases</a:t>
            </a:r>
          </a:p>
          <a:p>
            <a:pPr lvl="2"/>
            <a:r>
              <a:rPr lang="en-US" dirty="0" smtClean="0"/>
              <a:t>Plot the current partitioned over severe environmental events</a:t>
            </a:r>
            <a:endParaRPr lang="en-US" dirty="0"/>
          </a:p>
          <a:p>
            <a:endParaRPr lang="en-US" dirty="0" smtClean="0"/>
          </a:p>
        </p:txBody>
      </p:sp>
      <p:sp>
        <p:nvSpPr>
          <p:cNvPr id="4" name="Slide Number Placeholder 3"/>
          <p:cNvSpPr>
            <a:spLocks noGrp="1"/>
          </p:cNvSpPr>
          <p:nvPr>
            <p:ph type="sldNum" sz="quarter" idx="12"/>
          </p:nvPr>
        </p:nvSpPr>
        <p:spPr/>
        <p:txBody>
          <a:bodyPr/>
          <a:lstStyle/>
          <a:p>
            <a:fld id="{54D7D3E7-AF19-3943-B72B-4489C0100AF2}" type="slidenum">
              <a:rPr lang="en-US" smtClean="0"/>
              <a:t>35</a:t>
            </a:fld>
            <a:endParaRPr lang="en-US"/>
          </a:p>
        </p:txBody>
      </p:sp>
      <p:pic>
        <p:nvPicPr>
          <p:cNvPr id="2054" name="Picture 6" descr="http://www.land-of-kain.de/docs/spaceweather/nasa_spaceweath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359748"/>
            <a:ext cx="3327966" cy="2600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76542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40000" lnSpcReduction="20000"/>
          </a:bodyPr>
          <a:lstStyle/>
          <a:p>
            <a:pPr marL="0" indent="0">
              <a:lnSpc>
                <a:spcPct val="120000"/>
              </a:lnSpc>
              <a:buNone/>
            </a:pPr>
            <a:r>
              <a:rPr lang="en-US" dirty="0" smtClean="0"/>
              <a:t>[1] </a:t>
            </a:r>
            <a:r>
              <a:rPr lang="en-US" dirty="0"/>
              <a:t>Strauss, R. (1993), Orbital Performance of Communication Satellite Microwave Power Amplifiers (MPAs), </a:t>
            </a:r>
            <a:r>
              <a:rPr lang="en-US" i="1" dirty="0"/>
              <a:t>International Journal of Satellite Communications, </a:t>
            </a:r>
            <a:r>
              <a:rPr lang="en-US" dirty="0"/>
              <a:t>11, 279-285. </a:t>
            </a:r>
          </a:p>
          <a:p>
            <a:pPr marL="0" indent="0">
              <a:lnSpc>
                <a:spcPct val="170000"/>
              </a:lnSpc>
              <a:buNone/>
            </a:pPr>
            <a:r>
              <a:rPr lang="en-US" dirty="0" smtClean="0"/>
              <a:t>[2] </a:t>
            </a:r>
            <a:r>
              <a:rPr lang="en-US" dirty="0" err="1"/>
              <a:t>Illoken</a:t>
            </a:r>
            <a:r>
              <a:rPr lang="en-US" dirty="0"/>
              <a:t>, E. (1987), TWT Reliability in Space, </a:t>
            </a:r>
            <a:r>
              <a:rPr lang="en-US" i="1" dirty="0"/>
              <a:t>Aerospace and Electronic Systems Magazine, </a:t>
            </a:r>
            <a:r>
              <a:rPr lang="en-US" dirty="0"/>
              <a:t>IEEE, 2(7), 22-24. </a:t>
            </a:r>
          </a:p>
          <a:p>
            <a:pPr marL="0" indent="0">
              <a:lnSpc>
                <a:spcPct val="120000"/>
              </a:lnSpc>
              <a:buNone/>
            </a:pPr>
            <a:r>
              <a:rPr lang="en-US" dirty="0" smtClean="0"/>
              <a:t>[3] </a:t>
            </a:r>
            <a:r>
              <a:rPr lang="en-US" dirty="0"/>
              <a:t>Robbins et al. (2005), Performance and reliability advances in TWTA high power amplifiers for communications satellites. In </a:t>
            </a:r>
            <a:r>
              <a:rPr lang="en-US" i="1" dirty="0"/>
              <a:t>Military Communications Conference, 2005. </a:t>
            </a:r>
            <a:r>
              <a:rPr lang="en-US" i="1" dirty="0" err="1"/>
              <a:t>MilCOM</a:t>
            </a:r>
            <a:r>
              <a:rPr lang="en-US" i="1" dirty="0"/>
              <a:t> 2005, </a:t>
            </a:r>
            <a:r>
              <a:rPr lang="en-US" dirty="0"/>
              <a:t>1887-1890. </a:t>
            </a:r>
          </a:p>
          <a:p>
            <a:pPr marL="0" indent="0">
              <a:lnSpc>
                <a:spcPct val="170000"/>
              </a:lnSpc>
              <a:buNone/>
            </a:pPr>
            <a:r>
              <a:rPr lang="en-US" dirty="0" smtClean="0"/>
              <a:t>[4] </a:t>
            </a:r>
            <a:r>
              <a:rPr lang="en-US" dirty="0" err="1"/>
              <a:t>Kaliski</a:t>
            </a:r>
            <a:r>
              <a:rPr lang="en-US" dirty="0"/>
              <a:t>, M. (2009), “</a:t>
            </a:r>
            <a:r>
              <a:rPr lang="en-US" dirty="0" err="1"/>
              <a:t>Evalution</a:t>
            </a:r>
            <a:r>
              <a:rPr lang="en-US" dirty="0"/>
              <a:t> of the Net Steps in Satellite High Power Amplifier Technology: Flexible TWTAs and </a:t>
            </a:r>
            <a:r>
              <a:rPr lang="en-US" dirty="0" err="1"/>
              <a:t>GaN</a:t>
            </a:r>
            <a:r>
              <a:rPr lang="en-US" dirty="0"/>
              <a:t> SSPAs”, IEEE International Vacuum Electronics Conference, 28-30 April 2009. </a:t>
            </a:r>
            <a:endParaRPr lang="en-US" dirty="0" smtClean="0"/>
          </a:p>
          <a:p>
            <a:pPr marL="0" indent="0">
              <a:lnSpc>
                <a:spcPct val="170000"/>
              </a:lnSpc>
              <a:buNone/>
            </a:pPr>
            <a:r>
              <a:rPr lang="en-US" dirty="0" smtClean="0"/>
              <a:t>[</a:t>
            </a:r>
            <a:r>
              <a:rPr lang="en-US" dirty="0"/>
              <a:t>5</a:t>
            </a:r>
            <a:r>
              <a:rPr lang="en-US" dirty="0" smtClean="0"/>
              <a:t>] </a:t>
            </a:r>
            <a:r>
              <a:rPr lang="en-US" dirty="0"/>
              <a:t>Mallon, K.P. (2008), “PL.6: TWTAs for Satellite Communications: Past, Present and Future”, IEEE, </a:t>
            </a:r>
            <a:r>
              <a:rPr lang="en-US" dirty="0" smtClean="0"/>
              <a:t>14-15</a:t>
            </a:r>
            <a:endParaRPr lang="en-US" b="1" dirty="0"/>
          </a:p>
          <a:p>
            <a:pPr marL="0" indent="0">
              <a:lnSpc>
                <a:spcPct val="170000"/>
              </a:lnSpc>
              <a:buNone/>
            </a:pPr>
            <a:r>
              <a:rPr lang="en-US" dirty="0" smtClean="0"/>
              <a:t>[</a:t>
            </a:r>
            <a:r>
              <a:rPr lang="en-US" dirty="0"/>
              <a:t>6</a:t>
            </a:r>
            <a:r>
              <a:rPr lang="en-US" dirty="0" smtClean="0"/>
              <a:t>] </a:t>
            </a:r>
            <a:r>
              <a:rPr lang="en-US" dirty="0"/>
              <a:t>TWTA Image www2.jpl.nasa.gov</a:t>
            </a:r>
          </a:p>
          <a:p>
            <a:pPr marL="0" indent="0">
              <a:lnSpc>
                <a:spcPct val="120000"/>
              </a:lnSpc>
              <a:buNone/>
            </a:pPr>
            <a:r>
              <a:rPr lang="en-US" dirty="0" smtClean="0"/>
              <a:t>[</a:t>
            </a:r>
            <a:r>
              <a:rPr lang="en-US" dirty="0"/>
              <a:t>7</a:t>
            </a:r>
            <a:r>
              <a:rPr lang="en-US" dirty="0" smtClean="0"/>
              <a:t>] </a:t>
            </a:r>
            <a:r>
              <a:rPr lang="en-US" dirty="0" err="1"/>
              <a:t>Escalera</a:t>
            </a:r>
            <a:r>
              <a:rPr lang="en-US" dirty="0"/>
              <a:t>, N., (2008), </a:t>
            </a:r>
            <a:r>
              <a:rPr lang="en-US" dirty="0" err="1"/>
              <a:t>Ka</a:t>
            </a:r>
            <a:r>
              <a:rPr lang="en-US" dirty="0"/>
              <a:t>-band, 30 watts solid state power amplifier. In </a:t>
            </a:r>
            <a:r>
              <a:rPr lang="en-US" i="1" dirty="0"/>
              <a:t>Microwave Symposium Digest. 2000 IEEE MTT-S International </a:t>
            </a:r>
            <a:r>
              <a:rPr lang="en-US" dirty="0"/>
              <a:t>(Vol. 1, pp. 561-563), IEEE. </a:t>
            </a:r>
          </a:p>
          <a:p>
            <a:pPr marL="0" indent="0">
              <a:lnSpc>
                <a:spcPct val="170000"/>
              </a:lnSpc>
              <a:buNone/>
            </a:pPr>
            <a:r>
              <a:rPr lang="en-US" dirty="0" smtClean="0"/>
              <a:t>[</a:t>
            </a:r>
            <a:r>
              <a:rPr lang="en-US" dirty="0"/>
              <a:t>8</a:t>
            </a:r>
            <a:r>
              <a:rPr lang="en-US" dirty="0" smtClean="0"/>
              <a:t>] </a:t>
            </a:r>
            <a:r>
              <a:rPr lang="en-US" dirty="0" err="1"/>
              <a:t>Sechi</a:t>
            </a:r>
            <a:r>
              <a:rPr lang="en-US" dirty="0"/>
              <a:t>, F., and M. </a:t>
            </a:r>
            <a:r>
              <a:rPr lang="en-US" dirty="0" err="1"/>
              <a:t>Bujatti</a:t>
            </a:r>
            <a:r>
              <a:rPr lang="en-US" dirty="0"/>
              <a:t> (2009), </a:t>
            </a:r>
            <a:r>
              <a:rPr lang="en-US" i="1" dirty="0"/>
              <a:t>Solid-State Microwave High-power Amplifiers. </a:t>
            </a:r>
            <a:r>
              <a:rPr lang="en-US" dirty="0" err="1"/>
              <a:t>Artech</a:t>
            </a:r>
            <a:r>
              <a:rPr lang="en-US" dirty="0"/>
              <a:t> House, M.A.</a:t>
            </a:r>
          </a:p>
          <a:p>
            <a:pPr marL="0" indent="0">
              <a:lnSpc>
                <a:spcPct val="170000"/>
              </a:lnSpc>
              <a:buNone/>
            </a:pPr>
            <a:r>
              <a:rPr lang="en-US" dirty="0" smtClean="0"/>
              <a:t>[</a:t>
            </a:r>
            <a:r>
              <a:rPr lang="en-US" dirty="0"/>
              <a:t>9</a:t>
            </a:r>
            <a:r>
              <a:rPr lang="en-US" dirty="0" smtClean="0"/>
              <a:t>] </a:t>
            </a:r>
            <a:r>
              <a:rPr lang="en-US" dirty="0">
                <a:cs typeface="Gotham Light"/>
              </a:rPr>
              <a:t>SSPA Image http://www.astrium.eads.net/en/equipment/l-band-sspa.html</a:t>
            </a:r>
            <a:r>
              <a:rPr lang="en-US">
                <a:cs typeface="Gotham Light"/>
              </a:rPr>
              <a:t>. </a:t>
            </a:r>
            <a:endParaRPr lang="en-US" dirty="0">
              <a:cs typeface="Gotham Light"/>
            </a:endParaRPr>
          </a:p>
        </p:txBody>
      </p:sp>
      <p:sp>
        <p:nvSpPr>
          <p:cNvPr id="4" name="Slide Number Placeholder 3"/>
          <p:cNvSpPr>
            <a:spLocks noGrp="1"/>
          </p:cNvSpPr>
          <p:nvPr>
            <p:ph type="sldNum" sz="quarter" idx="12"/>
          </p:nvPr>
        </p:nvSpPr>
        <p:spPr/>
        <p:txBody>
          <a:bodyPr/>
          <a:lstStyle/>
          <a:p>
            <a:fld id="{54D7D3E7-AF19-3943-B72B-4489C0100AF2}" type="slidenum">
              <a:rPr lang="en-US" smtClean="0"/>
              <a:t>36</a:t>
            </a:fld>
            <a:endParaRPr lang="en-US"/>
          </a:p>
        </p:txBody>
      </p:sp>
    </p:spTree>
    <p:extLst>
      <p:ext uri="{BB962C8B-B14F-4D97-AF65-F5344CB8AC3E}">
        <p14:creationId xmlns:p14="http://schemas.microsoft.com/office/powerpoint/2010/main" val="1975137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rot="4500000">
            <a:off x="5801767" y="870246"/>
            <a:ext cx="3556000" cy="2286000"/>
          </a:xfrm>
          <a:prstGeom prst="rect">
            <a:avLst/>
          </a:prstGeom>
        </p:spPr>
      </p:pic>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a:xfrm>
            <a:off x="457200" y="1496429"/>
            <a:ext cx="8229600" cy="1357314"/>
          </a:xfrm>
        </p:spPr>
        <p:txBody>
          <a:bodyPr>
            <a:normAutofit fontScale="85000" lnSpcReduction="20000"/>
          </a:bodyPr>
          <a:lstStyle/>
          <a:p>
            <a:r>
              <a:rPr lang="en-US" dirty="0" smtClean="0"/>
              <a:t>Telemetry data continuously monitored</a:t>
            </a:r>
          </a:p>
          <a:p>
            <a:pPr lvl="1"/>
            <a:r>
              <a:rPr lang="en-US" dirty="0" smtClean="0"/>
              <a:t> By operators for performance </a:t>
            </a:r>
          </a:p>
          <a:p>
            <a:pPr lvl="1">
              <a:spcAft>
                <a:spcPts val="1200"/>
              </a:spcAft>
            </a:pPr>
            <a:r>
              <a:rPr lang="en-US" dirty="0" smtClean="0"/>
              <a:t>Not by scientists for sensitivity </a:t>
            </a:r>
          </a:p>
          <a:p>
            <a:pPr lvl="1"/>
            <a:endParaRPr lang="en-US" dirty="0" smtClean="0"/>
          </a:p>
          <a:p>
            <a:endParaRPr lang="en-US" dirty="0"/>
          </a:p>
        </p:txBody>
      </p:sp>
      <p:sp>
        <p:nvSpPr>
          <p:cNvPr id="4" name="Slide Number Placeholder 3"/>
          <p:cNvSpPr>
            <a:spLocks noGrp="1"/>
          </p:cNvSpPr>
          <p:nvPr>
            <p:ph type="sldNum" sz="quarter" idx="12"/>
          </p:nvPr>
        </p:nvSpPr>
        <p:spPr/>
        <p:txBody>
          <a:bodyPr/>
          <a:lstStyle/>
          <a:p>
            <a:fld id="{54D7D3E7-AF19-3943-B72B-4489C0100AF2}" type="slidenum">
              <a:rPr lang="en-US" smtClean="0"/>
              <a:t>4</a:t>
            </a:fld>
            <a:endParaRPr lang="en-US"/>
          </a:p>
        </p:txBody>
      </p:sp>
      <p:pic>
        <p:nvPicPr>
          <p:cNvPr id="6" name="Picture 5"/>
          <p:cNvPicPr>
            <a:picLocks noChangeAspect="1"/>
          </p:cNvPicPr>
          <p:nvPr/>
        </p:nvPicPr>
        <p:blipFill rotWithShape="1">
          <a:blip r:embed="rId3"/>
          <a:srcRect l="9157" b="47033"/>
          <a:stretch/>
        </p:blipFill>
        <p:spPr>
          <a:xfrm>
            <a:off x="-1" y="4420816"/>
            <a:ext cx="5030931" cy="2437184"/>
          </a:xfrm>
          <a:prstGeom prst="rect">
            <a:avLst/>
          </a:prstGeom>
        </p:spPr>
      </p:pic>
      <p:cxnSp>
        <p:nvCxnSpPr>
          <p:cNvPr id="8" name="Straight Connector 7"/>
          <p:cNvCxnSpPr/>
          <p:nvPr/>
        </p:nvCxnSpPr>
        <p:spPr>
          <a:xfrm flipV="1">
            <a:off x="716378" y="2148976"/>
            <a:ext cx="5991529" cy="4004909"/>
          </a:xfrm>
          <a:prstGeom prst="line">
            <a:avLst/>
          </a:prstGeom>
          <a:ln>
            <a:solidFill>
              <a:schemeClr val="bg1">
                <a:lumMod val="65000"/>
              </a:schemeClr>
            </a:solidFill>
          </a:ln>
          <a:effectLst>
            <a:glow rad="101600">
              <a:schemeClr val="accent1">
                <a:satMod val="175000"/>
                <a:alpha val="40000"/>
              </a:schemeClr>
            </a:glow>
            <a:outerShdw blurRad="40000" dist="20000" dir="5400000"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rot="19515279">
            <a:off x="3093454" y="3726604"/>
            <a:ext cx="1141358" cy="369332"/>
          </a:xfrm>
          <a:prstGeom prst="rect">
            <a:avLst/>
          </a:prstGeom>
          <a:noFill/>
        </p:spPr>
        <p:txBody>
          <a:bodyPr wrap="none" rtlCol="0">
            <a:spAutoFit/>
          </a:bodyPr>
          <a:lstStyle/>
          <a:p>
            <a:r>
              <a:rPr lang="en-US" dirty="0" smtClean="0"/>
              <a:t>Telemetry</a:t>
            </a:r>
            <a:endParaRPr lang="en-US" dirty="0"/>
          </a:p>
        </p:txBody>
      </p:sp>
      <p:sp>
        <p:nvSpPr>
          <p:cNvPr id="11" name="TextBox 10"/>
          <p:cNvSpPr txBox="1"/>
          <p:nvPr/>
        </p:nvSpPr>
        <p:spPr>
          <a:xfrm>
            <a:off x="5258868" y="4026493"/>
            <a:ext cx="2800389" cy="1877437"/>
          </a:xfrm>
          <a:prstGeom prst="rect">
            <a:avLst/>
          </a:prstGeom>
          <a:noFill/>
          <a:ln>
            <a:solidFill>
              <a:schemeClr val="tx1"/>
            </a:solidFill>
          </a:ln>
          <a:effectLst>
            <a:glow rad="63500">
              <a:schemeClr val="accent1">
                <a:satMod val="175000"/>
                <a:alpha val="40000"/>
              </a:schemeClr>
            </a:glow>
          </a:effectLst>
        </p:spPr>
        <p:txBody>
          <a:bodyPr wrap="square" rtlCol="0">
            <a:spAutoFit/>
          </a:bodyPr>
          <a:lstStyle/>
          <a:p>
            <a:pPr algn="ctr"/>
            <a:endParaRPr lang="en-US" dirty="0" smtClean="0"/>
          </a:p>
          <a:p>
            <a:pPr algn="ctr"/>
            <a:r>
              <a:rPr lang="en-US" sz="2000" dirty="0" smtClean="0"/>
              <a:t>Data is sitting in archives, but contains information to help improve satellite design! </a:t>
            </a:r>
          </a:p>
          <a:p>
            <a:pPr algn="ctr"/>
            <a:endParaRPr lang="en-US" dirty="0" smtClean="0"/>
          </a:p>
        </p:txBody>
      </p:sp>
    </p:spTree>
    <p:extLst>
      <p:ext uri="{BB962C8B-B14F-4D97-AF65-F5344CB8AC3E}">
        <p14:creationId xmlns:p14="http://schemas.microsoft.com/office/powerpoint/2010/main" val="1413662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a:xfrm>
            <a:off x="457200" y="1600200"/>
            <a:ext cx="8229600" cy="4756150"/>
          </a:xfrm>
        </p:spPr>
        <p:txBody>
          <a:bodyPr>
            <a:normAutofit fontScale="85000" lnSpcReduction="10000"/>
          </a:bodyPr>
          <a:lstStyle/>
          <a:p>
            <a:r>
              <a:rPr lang="en-US" b="1" dirty="0" smtClean="0"/>
              <a:t>How sensitive are communications satellites to the radiation environment? Can we quantify? </a:t>
            </a:r>
          </a:p>
          <a:p>
            <a:pPr lvl="1"/>
            <a:r>
              <a:rPr lang="en-US" dirty="0" smtClean="0"/>
              <a:t>To understand how space weather causes anomalies must have </a:t>
            </a:r>
            <a:r>
              <a:rPr lang="en-US" b="1" u="sng" dirty="0" smtClean="0"/>
              <a:t>both</a:t>
            </a:r>
            <a:r>
              <a:rPr lang="en-US" dirty="0" smtClean="0"/>
              <a:t> space weather data and satellite telemetry</a:t>
            </a:r>
          </a:p>
          <a:p>
            <a:pPr lvl="1">
              <a:spcAft>
                <a:spcPts val="1200"/>
              </a:spcAft>
            </a:pPr>
            <a:r>
              <a:rPr lang="en-US" dirty="0" smtClean="0"/>
              <a:t>Hard to get access to</a:t>
            </a:r>
            <a:r>
              <a:rPr lang="en-US" dirty="0"/>
              <a:t> </a:t>
            </a:r>
            <a:r>
              <a:rPr lang="en-US" dirty="0" smtClean="0"/>
              <a:t>telemetry! </a:t>
            </a:r>
          </a:p>
          <a:p>
            <a:pPr>
              <a:spcAft>
                <a:spcPts val="1200"/>
              </a:spcAft>
            </a:pPr>
            <a:r>
              <a:rPr lang="en-US" b="1" dirty="0" smtClean="0"/>
              <a:t>Strategy</a:t>
            </a:r>
            <a:r>
              <a:rPr lang="en-US" dirty="0" smtClean="0"/>
              <a:t>: partner with operators, focus on key components (amplifiers and power systems) </a:t>
            </a:r>
          </a:p>
          <a:p>
            <a:r>
              <a:rPr lang="en-US" dirty="0" smtClean="0"/>
              <a:t>First-of-its kind MIT/industry collaboration w/Inmarsat in 2011</a:t>
            </a:r>
          </a:p>
          <a:p>
            <a:pPr lvl="1"/>
            <a:r>
              <a:rPr lang="en-US" dirty="0" smtClean="0"/>
              <a:t>Producing important findings</a:t>
            </a:r>
          </a:p>
          <a:p>
            <a:pPr lvl="1"/>
            <a:r>
              <a:rPr lang="en-US" dirty="0"/>
              <a:t>O</a:t>
            </a:r>
            <a:r>
              <a:rPr lang="en-US" dirty="0" smtClean="0"/>
              <a:t>ther operators now also participating</a:t>
            </a:r>
          </a:p>
        </p:txBody>
      </p:sp>
      <p:sp>
        <p:nvSpPr>
          <p:cNvPr id="4" name="Slide Number Placeholder 3"/>
          <p:cNvSpPr>
            <a:spLocks noGrp="1"/>
          </p:cNvSpPr>
          <p:nvPr>
            <p:ph type="sldNum" sz="quarter" idx="12"/>
          </p:nvPr>
        </p:nvSpPr>
        <p:spPr/>
        <p:txBody>
          <a:bodyPr/>
          <a:lstStyle/>
          <a:p>
            <a:fld id="{54D7D3E7-AF19-3943-B72B-4489C0100AF2}" type="slidenum">
              <a:rPr lang="en-US" smtClean="0"/>
              <a:t>5</a:t>
            </a:fld>
            <a:endParaRPr lang="en-US"/>
          </a:p>
        </p:txBody>
      </p:sp>
    </p:spTree>
    <p:extLst>
      <p:ext uri="{BB962C8B-B14F-4D97-AF65-F5344CB8AC3E}">
        <p14:creationId xmlns:p14="http://schemas.microsoft.com/office/powerpoint/2010/main" val="3767306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Satellite Operators</a:t>
            </a:r>
            <a:endParaRPr lang="en-US" dirty="0"/>
          </a:p>
        </p:txBody>
      </p:sp>
      <p:sp>
        <p:nvSpPr>
          <p:cNvPr id="3" name="Slide Number Placeholder 2"/>
          <p:cNvSpPr>
            <a:spLocks noGrp="1"/>
          </p:cNvSpPr>
          <p:nvPr>
            <p:ph type="sldNum" sz="quarter" idx="12"/>
          </p:nvPr>
        </p:nvSpPr>
        <p:spPr/>
        <p:txBody>
          <a:bodyPr/>
          <a:lstStyle/>
          <a:p>
            <a:fld id="{54D7D3E7-AF19-3943-B72B-4489C0100AF2}" type="slidenum">
              <a:rPr lang="en-US" smtClean="0"/>
              <a:t>6</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995447302"/>
              </p:ext>
            </p:extLst>
          </p:nvPr>
        </p:nvGraphicFramePr>
        <p:xfrm>
          <a:off x="457199" y="1868210"/>
          <a:ext cx="8053601" cy="3535680"/>
        </p:xfrm>
        <a:graphic>
          <a:graphicData uri="http://schemas.openxmlformats.org/drawingml/2006/table">
            <a:tbl>
              <a:tblPr firstRow="1" bandRow="1">
                <a:tableStyleId>{3B4B98B0-60AC-42C2-AFA5-B58CD77FA1E5}</a:tableStyleId>
              </a:tblPr>
              <a:tblGrid>
                <a:gridCol w="2530191"/>
                <a:gridCol w="1946376"/>
                <a:gridCol w="1964336"/>
                <a:gridCol w="1612698"/>
              </a:tblGrid>
              <a:tr h="370840">
                <a:tc>
                  <a:txBody>
                    <a:bodyPr/>
                    <a:lstStyle/>
                    <a:p>
                      <a:pPr algn="ctr"/>
                      <a:r>
                        <a:rPr lang="en-US" dirty="0" smtClean="0"/>
                        <a:t>Operator</a:t>
                      </a:r>
                      <a:endParaRPr lang="en-US" dirty="0"/>
                    </a:p>
                  </a:txBody>
                  <a:tcPr/>
                </a:tc>
                <a:tc>
                  <a:txBody>
                    <a:bodyPr/>
                    <a:lstStyle/>
                    <a:p>
                      <a:pPr algn="ctr"/>
                      <a:r>
                        <a:rPr lang="en-US" dirty="0" smtClean="0"/>
                        <a:t>Inmarsat</a:t>
                      </a:r>
                      <a:endParaRPr lang="en-US" dirty="0"/>
                    </a:p>
                  </a:txBody>
                  <a:tcPr/>
                </a:tc>
                <a:tc>
                  <a:txBody>
                    <a:bodyPr/>
                    <a:lstStyle/>
                    <a:p>
                      <a:pPr algn="ctr"/>
                      <a:r>
                        <a:rPr lang="en-US" dirty="0" smtClean="0"/>
                        <a:t>Telenor</a:t>
                      </a:r>
                      <a:endParaRPr lang="en-US" dirty="0"/>
                    </a:p>
                  </a:txBody>
                  <a:tcPr/>
                </a:tc>
                <a:tc>
                  <a:txBody>
                    <a:bodyPr/>
                    <a:lstStyle/>
                    <a:p>
                      <a:pPr algn="ctr"/>
                      <a:r>
                        <a:rPr lang="en-US" dirty="0" err="1" smtClean="0"/>
                        <a:t>ARABSat</a:t>
                      </a:r>
                      <a:endParaRPr lang="en-US" dirty="0"/>
                    </a:p>
                  </a:txBody>
                  <a:tcPr/>
                </a:tc>
              </a:tr>
              <a:tr h="370840">
                <a:tc>
                  <a:txBody>
                    <a:bodyPr/>
                    <a:lstStyle/>
                    <a:p>
                      <a:pPr algn="ctr"/>
                      <a:r>
                        <a:rPr lang="en-US" sz="1600" dirty="0" smtClean="0"/>
                        <a:t>Headquarters</a:t>
                      </a:r>
                    </a:p>
                  </a:txBody>
                  <a:tcPr/>
                </a:tc>
                <a:tc>
                  <a:txBody>
                    <a:bodyPr/>
                    <a:lstStyle/>
                    <a:p>
                      <a:pPr algn="ctr"/>
                      <a:r>
                        <a:rPr lang="en-US" sz="1600" dirty="0" smtClean="0"/>
                        <a:t>United Kingdom</a:t>
                      </a:r>
                      <a:endParaRPr lang="en-US" sz="1600" dirty="0"/>
                    </a:p>
                  </a:txBody>
                  <a:tcPr/>
                </a:tc>
                <a:tc>
                  <a:txBody>
                    <a:bodyPr/>
                    <a:lstStyle/>
                    <a:p>
                      <a:pPr algn="ctr"/>
                      <a:r>
                        <a:rPr lang="en-US" sz="1600" dirty="0" smtClean="0"/>
                        <a:t>Norway</a:t>
                      </a:r>
                      <a:endParaRPr lang="en-US" sz="1600" dirty="0"/>
                    </a:p>
                  </a:txBody>
                  <a:tcPr/>
                </a:tc>
                <a:tc>
                  <a:txBody>
                    <a:bodyPr/>
                    <a:lstStyle/>
                    <a:p>
                      <a:pPr algn="ctr"/>
                      <a:r>
                        <a:rPr lang="en-US" sz="1600" dirty="0" smtClean="0"/>
                        <a:t>Saudi Arabia</a:t>
                      </a:r>
                      <a:endParaRPr lang="en-US" sz="1600" dirty="0"/>
                    </a:p>
                  </a:txBody>
                  <a:tcPr/>
                </a:tc>
              </a:tr>
              <a:tr h="370840">
                <a:tc>
                  <a:txBody>
                    <a:bodyPr/>
                    <a:lstStyle/>
                    <a:p>
                      <a:pPr algn="ctr"/>
                      <a:r>
                        <a:rPr lang="en-US" sz="1600" dirty="0" smtClean="0"/>
                        <a:t>Number of Satellites</a:t>
                      </a:r>
                      <a:endParaRPr lang="en-US" sz="1600" dirty="0"/>
                    </a:p>
                  </a:txBody>
                  <a:tcPr/>
                </a:tc>
                <a:tc>
                  <a:txBody>
                    <a:bodyPr/>
                    <a:lstStyle/>
                    <a:p>
                      <a:pPr algn="ctr"/>
                      <a:r>
                        <a:rPr lang="en-US" sz="1600" dirty="0" smtClean="0"/>
                        <a:t>10</a:t>
                      </a:r>
                      <a:endParaRPr lang="en-US" sz="1600" dirty="0"/>
                    </a:p>
                  </a:txBody>
                  <a:tcPr/>
                </a:tc>
                <a:tc>
                  <a:txBody>
                    <a:bodyPr/>
                    <a:lstStyle/>
                    <a:p>
                      <a:pPr algn="ctr"/>
                      <a:r>
                        <a:rPr lang="en-US" sz="1600" dirty="0" smtClean="0"/>
                        <a:t>4 </a:t>
                      </a:r>
                      <a:endParaRPr lang="en-US" sz="1600" dirty="0"/>
                    </a:p>
                  </a:txBody>
                  <a:tcPr/>
                </a:tc>
                <a:tc>
                  <a:txBody>
                    <a:bodyPr/>
                    <a:lstStyle/>
                    <a:p>
                      <a:pPr algn="ctr"/>
                      <a:r>
                        <a:rPr lang="en-US" sz="1600" dirty="0" smtClean="0"/>
                        <a:t>3</a:t>
                      </a:r>
                      <a:endParaRPr lang="en-US" sz="1600" dirty="0"/>
                    </a:p>
                  </a:txBody>
                  <a:tcPr/>
                </a:tc>
              </a:tr>
              <a:tr h="370840">
                <a:tc>
                  <a:txBody>
                    <a:bodyPr/>
                    <a:lstStyle/>
                    <a:p>
                      <a:pPr algn="ctr"/>
                      <a:r>
                        <a:rPr lang="en-US" sz="1600" dirty="0" smtClean="0"/>
                        <a:t>Number of Bus Types</a:t>
                      </a:r>
                      <a:endParaRPr lang="en-US" sz="1600" dirty="0"/>
                    </a:p>
                  </a:txBody>
                  <a:tcPr/>
                </a:tc>
                <a:tc>
                  <a:txBody>
                    <a:bodyPr/>
                    <a:lstStyle/>
                    <a:p>
                      <a:pPr algn="ctr"/>
                      <a:r>
                        <a:rPr lang="en-US" sz="1600" dirty="0" smtClean="0"/>
                        <a:t>3</a:t>
                      </a:r>
                      <a:endParaRPr lang="en-US" sz="1600" dirty="0"/>
                    </a:p>
                  </a:txBody>
                  <a:tcPr/>
                </a:tc>
                <a:tc>
                  <a:txBody>
                    <a:bodyPr/>
                    <a:lstStyle/>
                    <a:p>
                      <a:pPr algn="ctr"/>
                      <a:r>
                        <a:rPr lang="en-US" sz="1600" dirty="0" smtClean="0"/>
                        <a:t>3</a:t>
                      </a:r>
                      <a:endParaRPr lang="en-US" sz="1600" dirty="0"/>
                    </a:p>
                  </a:txBody>
                  <a:tcPr/>
                </a:tc>
                <a:tc>
                  <a:txBody>
                    <a:bodyPr/>
                    <a:lstStyle/>
                    <a:p>
                      <a:pPr algn="ctr"/>
                      <a:r>
                        <a:rPr lang="en-US" sz="1600" dirty="0" smtClean="0"/>
                        <a:t>2</a:t>
                      </a:r>
                      <a:endParaRPr lang="en-US" sz="1600" dirty="0"/>
                    </a:p>
                  </a:txBody>
                  <a:tcPr/>
                </a:tc>
              </a:tr>
              <a:tr h="370840">
                <a:tc>
                  <a:txBody>
                    <a:bodyPr/>
                    <a:lstStyle/>
                    <a:p>
                      <a:pPr algn="ctr"/>
                      <a:r>
                        <a:rPr lang="en-US" sz="1600" dirty="0" smtClean="0"/>
                        <a:t>Data Time</a:t>
                      </a:r>
                      <a:r>
                        <a:rPr lang="en-US" sz="1600" baseline="0" dirty="0" smtClean="0"/>
                        <a:t> Range</a:t>
                      </a:r>
                      <a:endParaRPr lang="en-US" sz="1600" dirty="0"/>
                    </a:p>
                  </a:txBody>
                  <a:tcPr/>
                </a:tc>
                <a:tc>
                  <a:txBody>
                    <a:bodyPr/>
                    <a:lstStyle/>
                    <a:p>
                      <a:pPr algn="ctr"/>
                      <a:r>
                        <a:rPr lang="en-US" sz="1600" dirty="0" smtClean="0"/>
                        <a:t>1991 – 2012 </a:t>
                      </a:r>
                      <a:endParaRPr lang="en-US" sz="1600" dirty="0"/>
                    </a:p>
                  </a:txBody>
                  <a:tcPr/>
                </a:tc>
                <a:tc>
                  <a:txBody>
                    <a:bodyPr/>
                    <a:lstStyle/>
                    <a:p>
                      <a:pPr algn="ctr"/>
                      <a:r>
                        <a:rPr lang="en-US" sz="1600" dirty="0" smtClean="0"/>
                        <a:t>1997 - 2012</a:t>
                      </a:r>
                      <a:endParaRPr lang="en-US" sz="1600" dirty="0"/>
                    </a:p>
                  </a:txBody>
                  <a:tcPr/>
                </a:tc>
                <a:tc>
                  <a:txBody>
                    <a:bodyPr/>
                    <a:lstStyle/>
                    <a:p>
                      <a:pPr algn="ctr"/>
                      <a:r>
                        <a:rPr lang="en-US" sz="1600" dirty="0" smtClean="0"/>
                        <a:t>1996 - 2011</a:t>
                      </a:r>
                      <a:endParaRPr lang="en-US" sz="1600" dirty="0"/>
                    </a:p>
                  </a:txBody>
                  <a:tcPr/>
                </a:tc>
              </a:tr>
              <a:tr h="370840">
                <a:tc>
                  <a:txBody>
                    <a:bodyPr/>
                    <a:lstStyle/>
                    <a:p>
                      <a:pPr algn="ctr"/>
                      <a:r>
                        <a:rPr lang="en-US" sz="1600" dirty="0" smtClean="0"/>
                        <a:t>Years of Data</a:t>
                      </a:r>
                      <a:endParaRPr lang="en-US" sz="1600" dirty="0"/>
                    </a:p>
                  </a:txBody>
                  <a:tcPr/>
                </a:tc>
                <a:tc>
                  <a:txBody>
                    <a:bodyPr/>
                    <a:lstStyle/>
                    <a:p>
                      <a:pPr algn="ctr"/>
                      <a:r>
                        <a:rPr lang="en-US" sz="1600" dirty="0" smtClean="0"/>
                        <a:t>22</a:t>
                      </a:r>
                      <a:endParaRPr lang="en-US" sz="1600" dirty="0"/>
                    </a:p>
                  </a:txBody>
                  <a:tcPr/>
                </a:tc>
                <a:tc>
                  <a:txBody>
                    <a:bodyPr/>
                    <a:lstStyle/>
                    <a:p>
                      <a:pPr algn="ctr"/>
                      <a:r>
                        <a:rPr lang="en-US" sz="1600" dirty="0" smtClean="0"/>
                        <a:t>16</a:t>
                      </a:r>
                      <a:endParaRPr lang="en-US" sz="1600" dirty="0"/>
                    </a:p>
                  </a:txBody>
                  <a:tcPr/>
                </a:tc>
                <a:tc>
                  <a:txBody>
                    <a:bodyPr/>
                    <a:lstStyle/>
                    <a:p>
                      <a:pPr algn="ctr"/>
                      <a:r>
                        <a:rPr lang="en-US" sz="1600" dirty="0" smtClean="0"/>
                        <a:t>17</a:t>
                      </a:r>
                      <a:endParaRPr lang="en-US" sz="1600" dirty="0"/>
                    </a:p>
                  </a:txBody>
                  <a:tcPr/>
                </a:tc>
              </a:tr>
              <a:tr h="370840">
                <a:tc>
                  <a:txBody>
                    <a:bodyPr/>
                    <a:lstStyle/>
                    <a:p>
                      <a:pPr algn="ctr"/>
                      <a:r>
                        <a:rPr lang="en-US" sz="1600" dirty="0" smtClean="0"/>
                        <a:t>Telemetry Obtained</a:t>
                      </a:r>
                      <a:endParaRPr lang="en-US" sz="1600" dirty="0"/>
                    </a:p>
                  </a:txBody>
                  <a:tcPr/>
                </a:tc>
                <a:tc>
                  <a:txBody>
                    <a:bodyPr/>
                    <a:lstStyle/>
                    <a:p>
                      <a:pPr algn="ctr"/>
                      <a:r>
                        <a:rPr lang="en-US" sz="1600" dirty="0" smtClean="0"/>
                        <a:t>SSPA</a:t>
                      </a:r>
                      <a:r>
                        <a:rPr lang="en-US" sz="1600" baseline="0" dirty="0" smtClean="0"/>
                        <a:t> current and temperature; solar panel current, total bus power; anomaly and SEU list</a:t>
                      </a:r>
                      <a:endParaRPr lang="en-US" sz="1600" dirty="0"/>
                    </a:p>
                  </a:txBody>
                  <a:tcPr/>
                </a:tc>
                <a:tc>
                  <a:txBody>
                    <a:bodyPr/>
                    <a:lstStyle/>
                    <a:p>
                      <a:pPr algn="ctr"/>
                      <a:r>
                        <a:rPr lang="en-US" sz="1600" dirty="0" smtClean="0"/>
                        <a:t>TWTA current and temperature;</a:t>
                      </a:r>
                      <a:r>
                        <a:rPr lang="en-US" sz="1600" baseline="0" dirty="0" smtClean="0"/>
                        <a:t> solar panel current and total bus power; anomaly and SEU list</a:t>
                      </a:r>
                      <a:endParaRPr lang="en-US" sz="1600" dirty="0"/>
                    </a:p>
                  </a:txBody>
                  <a:tcPr/>
                </a:tc>
                <a:tc>
                  <a:txBody>
                    <a:bodyPr/>
                    <a:lstStyle/>
                    <a:p>
                      <a:pPr algn="ctr"/>
                      <a:r>
                        <a:rPr lang="en-US" sz="1600" dirty="0" smtClean="0"/>
                        <a:t>Solar panel current and total bus power </a:t>
                      </a:r>
                      <a:endParaRPr lang="en-US" sz="1600" dirty="0"/>
                    </a:p>
                  </a:txBody>
                  <a:tcPr/>
                </a:tc>
              </a:tr>
            </a:tbl>
          </a:graphicData>
        </a:graphic>
      </p:graphicFrame>
      <p:sp>
        <p:nvSpPr>
          <p:cNvPr id="8" name="TextBox 7"/>
          <p:cNvSpPr txBox="1"/>
          <p:nvPr/>
        </p:nvSpPr>
        <p:spPr>
          <a:xfrm>
            <a:off x="2437913" y="5985695"/>
            <a:ext cx="4503419" cy="369332"/>
          </a:xfrm>
          <a:prstGeom prst="rect">
            <a:avLst/>
          </a:prstGeom>
          <a:noFill/>
        </p:spPr>
        <p:txBody>
          <a:bodyPr wrap="none" rtlCol="0">
            <a:spAutoFit/>
          </a:bodyPr>
          <a:lstStyle/>
          <a:p>
            <a:r>
              <a:rPr lang="en-US" dirty="0" smtClean="0"/>
              <a:t>Currently obtaining data from Intelsat as well! </a:t>
            </a:r>
            <a:endParaRPr lang="en-US" dirty="0"/>
          </a:p>
        </p:txBody>
      </p:sp>
    </p:spTree>
    <p:extLst>
      <p:ext uri="{BB962C8B-B14F-4D97-AF65-F5344CB8AC3E}">
        <p14:creationId xmlns:p14="http://schemas.microsoft.com/office/powerpoint/2010/main" val="19276024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power amplifiers? </a:t>
            </a:r>
            <a:endParaRPr lang="en-US" dirty="0"/>
          </a:p>
        </p:txBody>
      </p:sp>
      <p:sp>
        <p:nvSpPr>
          <p:cNvPr id="3" name="Content Placeholder 2"/>
          <p:cNvSpPr>
            <a:spLocks noGrp="1"/>
          </p:cNvSpPr>
          <p:nvPr>
            <p:ph idx="1"/>
          </p:nvPr>
        </p:nvSpPr>
        <p:spPr>
          <a:xfrm>
            <a:off x="593777" y="1583928"/>
            <a:ext cx="8093023" cy="1890876"/>
          </a:xfrm>
        </p:spPr>
        <p:txBody>
          <a:bodyPr>
            <a:normAutofit fontScale="92500" lnSpcReduction="20000"/>
          </a:bodyPr>
          <a:lstStyle/>
          <a:p>
            <a:r>
              <a:rPr lang="en-US" dirty="0" smtClean="0"/>
              <a:t>Key components in satellite </a:t>
            </a:r>
            <a:r>
              <a:rPr lang="en-US" dirty="0" err="1" smtClean="0"/>
              <a:t>comm</a:t>
            </a:r>
            <a:r>
              <a:rPr lang="en-US" dirty="0" smtClean="0"/>
              <a:t> systems</a:t>
            </a:r>
          </a:p>
          <a:p>
            <a:pPr lvl="1"/>
            <a:r>
              <a:rPr lang="en-US" dirty="0" smtClean="0"/>
              <a:t>Strengthen uplink signals that are weakened from free space path loss [1,3,4]</a:t>
            </a:r>
          </a:p>
          <a:p>
            <a:pPr lvl="1"/>
            <a:r>
              <a:rPr lang="en-US" dirty="0" smtClean="0"/>
              <a:t>Amplifier units consume ~85% of the spacecraft bus power [1,2]</a:t>
            </a:r>
          </a:p>
          <a:p>
            <a:endParaRPr lang="en-US" dirty="0"/>
          </a:p>
        </p:txBody>
      </p:sp>
      <p:cxnSp>
        <p:nvCxnSpPr>
          <p:cNvPr id="4" name="Straight Connector 3"/>
          <p:cNvCxnSpPr/>
          <p:nvPr/>
        </p:nvCxnSpPr>
        <p:spPr>
          <a:xfrm>
            <a:off x="2248067" y="4079418"/>
            <a:ext cx="381000"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Oval 4"/>
          <p:cNvSpPr/>
          <p:nvPr/>
        </p:nvSpPr>
        <p:spPr>
          <a:xfrm>
            <a:off x="2362367" y="3977818"/>
            <a:ext cx="127000" cy="13969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rot="19832193">
            <a:off x="987135" y="5370746"/>
            <a:ext cx="261878" cy="273345"/>
          </a:xfrm>
          <a:prstGeom prst="rect">
            <a:avLst/>
          </a:prstGeom>
          <a:solidFill>
            <a:schemeClr val="bg1">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7" name="Straight Connector 6"/>
          <p:cNvCxnSpPr>
            <a:stCxn id="6" idx="0"/>
          </p:cNvCxnSpPr>
          <p:nvPr/>
        </p:nvCxnSpPr>
        <p:spPr>
          <a:xfrm flipH="1" flipV="1">
            <a:off x="936844" y="5206287"/>
            <a:ext cx="114005" cy="182135"/>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936844" y="4130217"/>
            <a:ext cx="1489023" cy="1088770"/>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3594267" y="5156412"/>
            <a:ext cx="243498" cy="434305"/>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a:stCxn id="5" idx="4"/>
          </p:cNvCxnSpPr>
          <p:nvPr/>
        </p:nvCxnSpPr>
        <p:spPr>
          <a:xfrm>
            <a:off x="2425867" y="4117517"/>
            <a:ext cx="1411898" cy="1038894"/>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848305" y="4530268"/>
            <a:ext cx="38100" cy="216476"/>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H="1">
            <a:off x="1759117" y="4390279"/>
            <a:ext cx="38100" cy="216476"/>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3048167" y="4371517"/>
            <a:ext cx="38100" cy="216476"/>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16200000">
            <a:off x="2953205" y="4511217"/>
            <a:ext cx="38100" cy="216476"/>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15" name="Arc 14"/>
          <p:cNvSpPr/>
          <p:nvPr/>
        </p:nvSpPr>
        <p:spPr>
          <a:xfrm rot="18929602">
            <a:off x="103220" y="5287665"/>
            <a:ext cx="4508500" cy="4432301"/>
          </a:xfrm>
          <a:prstGeom prst="arc">
            <a:avLst/>
          </a:prstGeom>
          <a:ln>
            <a:solidFill>
              <a:schemeClr val="accent3">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6" name="TextBox 15"/>
          <p:cNvSpPr txBox="1"/>
          <p:nvPr/>
        </p:nvSpPr>
        <p:spPr>
          <a:xfrm>
            <a:off x="647695" y="4053451"/>
            <a:ext cx="1090262" cy="584776"/>
          </a:xfrm>
          <a:prstGeom prst="rect">
            <a:avLst/>
          </a:prstGeom>
          <a:noFill/>
        </p:spPr>
        <p:txBody>
          <a:bodyPr wrap="none" rtlCol="0">
            <a:spAutoFit/>
          </a:bodyPr>
          <a:lstStyle/>
          <a:p>
            <a:pPr algn="ctr"/>
            <a:r>
              <a:rPr lang="en-US" sz="1600" dirty="0" smtClean="0"/>
              <a:t>Free Space </a:t>
            </a:r>
          </a:p>
          <a:p>
            <a:pPr algn="ctr"/>
            <a:r>
              <a:rPr lang="en-US" sz="1600" dirty="0" smtClean="0"/>
              <a:t>Path Loss</a:t>
            </a:r>
            <a:endParaRPr lang="en-US" sz="1600" dirty="0"/>
          </a:p>
        </p:txBody>
      </p:sp>
      <p:sp>
        <p:nvSpPr>
          <p:cNvPr id="17" name="Rectangle 16"/>
          <p:cNvSpPr/>
          <p:nvPr/>
        </p:nvSpPr>
        <p:spPr>
          <a:xfrm>
            <a:off x="1955967" y="3952417"/>
            <a:ext cx="292100" cy="1905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p:nvSpPr>
        <p:spPr>
          <a:xfrm>
            <a:off x="2597317" y="3952417"/>
            <a:ext cx="292100" cy="1905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Content Placeholder 2"/>
          <p:cNvSpPr txBox="1">
            <a:spLocks/>
          </p:cNvSpPr>
          <p:nvPr/>
        </p:nvSpPr>
        <p:spPr>
          <a:xfrm>
            <a:off x="4350815" y="3544840"/>
            <a:ext cx="4496537" cy="2602860"/>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100" dirty="0" smtClean="0"/>
              <a:t>Two primary types: solid state power amplifiers (SSPAs) and traveling wave tube amplifiers (TWTAs)</a:t>
            </a:r>
          </a:p>
          <a:p>
            <a:r>
              <a:rPr lang="en-US" sz="3100" dirty="0" smtClean="0"/>
              <a:t>Technologies have evolved over past decades</a:t>
            </a:r>
          </a:p>
          <a:p>
            <a:endParaRPr lang="en-US" dirty="0"/>
          </a:p>
        </p:txBody>
      </p:sp>
      <p:sp>
        <p:nvSpPr>
          <p:cNvPr id="20" name="Slide Number Placeholder 19"/>
          <p:cNvSpPr>
            <a:spLocks noGrp="1"/>
          </p:cNvSpPr>
          <p:nvPr>
            <p:ph type="sldNum" sz="quarter" idx="12"/>
          </p:nvPr>
        </p:nvSpPr>
        <p:spPr/>
        <p:txBody>
          <a:bodyPr/>
          <a:lstStyle/>
          <a:p>
            <a:fld id="{637A36FF-1F06-8649-8C8F-0380EEECF21E}" type="slidenum">
              <a:rPr lang="en-US" smtClean="0"/>
              <a:t>7</a:t>
            </a:fld>
            <a:endParaRPr lang="en-US"/>
          </a:p>
        </p:txBody>
      </p:sp>
    </p:spTree>
    <p:extLst>
      <p:ext uri="{BB962C8B-B14F-4D97-AF65-F5344CB8AC3E}">
        <p14:creationId xmlns:p14="http://schemas.microsoft.com/office/powerpoint/2010/main" val="3603299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Components</a:t>
            </a:r>
            <a:endParaRPr lang="en-US" dirty="0"/>
          </a:p>
        </p:txBody>
      </p:sp>
      <p:sp>
        <p:nvSpPr>
          <p:cNvPr id="3" name="Content Placeholder 2"/>
          <p:cNvSpPr>
            <a:spLocks noGrp="1"/>
          </p:cNvSpPr>
          <p:nvPr>
            <p:ph idx="1"/>
          </p:nvPr>
        </p:nvSpPr>
        <p:spPr>
          <a:xfrm>
            <a:off x="457200" y="1117600"/>
            <a:ext cx="4902200" cy="5008563"/>
          </a:xfrm>
        </p:spPr>
        <p:txBody>
          <a:bodyPr/>
          <a:lstStyle/>
          <a:p>
            <a:r>
              <a:rPr lang="en-US" dirty="0" smtClean="0"/>
              <a:t>Solid State Power Amplifier (SSPA)</a:t>
            </a:r>
          </a:p>
          <a:p>
            <a:r>
              <a:rPr lang="en-US" dirty="0" smtClean="0"/>
              <a:t>Traveling Wave Tube Amplifiers (TWTA)</a:t>
            </a:r>
          </a:p>
          <a:p>
            <a:r>
              <a:rPr lang="en-US" dirty="0" smtClean="0"/>
              <a:t>Solar Panels</a:t>
            </a:r>
          </a:p>
          <a:p>
            <a:pPr lvl="1"/>
            <a:r>
              <a:rPr lang="en-US" dirty="0" smtClean="0"/>
              <a:t>Silicon,</a:t>
            </a:r>
            <a:r>
              <a:rPr lang="en-US" dirty="0"/>
              <a:t> </a:t>
            </a:r>
            <a:r>
              <a:rPr lang="en-US" dirty="0" smtClean="0"/>
              <a:t>Gallium Arsenide</a:t>
            </a:r>
            <a:endParaRPr lang="en-US" dirty="0"/>
          </a:p>
        </p:txBody>
      </p:sp>
      <p:pic>
        <p:nvPicPr>
          <p:cNvPr id="4" name="Picture 3"/>
          <p:cNvPicPr>
            <a:picLocks noChangeAspect="1"/>
          </p:cNvPicPr>
          <p:nvPr/>
        </p:nvPicPr>
        <p:blipFill>
          <a:blip r:embed="rId2"/>
          <a:stretch>
            <a:fillRect/>
          </a:stretch>
        </p:blipFill>
        <p:spPr>
          <a:xfrm>
            <a:off x="5547619" y="1310162"/>
            <a:ext cx="3116730" cy="2393392"/>
          </a:xfrm>
          <a:prstGeom prst="rect">
            <a:avLst/>
          </a:prstGeom>
        </p:spPr>
      </p:pic>
      <p:sp>
        <p:nvSpPr>
          <p:cNvPr id="5" name="TextBox 4"/>
          <p:cNvSpPr txBox="1"/>
          <p:nvPr/>
        </p:nvSpPr>
        <p:spPr>
          <a:xfrm>
            <a:off x="5433652" y="3377715"/>
            <a:ext cx="1323328" cy="276999"/>
          </a:xfrm>
          <a:prstGeom prst="rect">
            <a:avLst/>
          </a:prstGeom>
          <a:noFill/>
        </p:spPr>
        <p:txBody>
          <a:bodyPr wrap="square" rtlCol="0">
            <a:spAutoFit/>
          </a:bodyPr>
          <a:lstStyle/>
          <a:p>
            <a:pPr algn="ctr"/>
            <a:r>
              <a:rPr lang="en-US" sz="1200" i="1" dirty="0" smtClean="0">
                <a:solidFill>
                  <a:schemeClr val="bg1">
                    <a:lumMod val="95000"/>
                  </a:schemeClr>
                </a:solidFill>
              </a:rPr>
              <a:t>EADS </a:t>
            </a:r>
            <a:r>
              <a:rPr lang="en-US" sz="1200" i="1" dirty="0" err="1" smtClean="0">
                <a:solidFill>
                  <a:schemeClr val="bg1">
                    <a:lumMod val="95000"/>
                  </a:schemeClr>
                </a:solidFill>
              </a:rPr>
              <a:t>Astrium</a:t>
            </a:r>
            <a:endParaRPr lang="en-US" sz="1200" i="1" dirty="0" smtClean="0">
              <a:solidFill>
                <a:schemeClr val="bg1">
                  <a:lumMod val="95000"/>
                </a:schemeClr>
              </a:solidFill>
            </a:endParaRPr>
          </a:p>
        </p:txBody>
      </p:sp>
      <p:sp>
        <p:nvSpPr>
          <p:cNvPr id="9" name="Slide Number Placeholder 8"/>
          <p:cNvSpPr>
            <a:spLocks noGrp="1"/>
          </p:cNvSpPr>
          <p:nvPr>
            <p:ph type="sldNum" sz="quarter" idx="12"/>
          </p:nvPr>
        </p:nvSpPr>
        <p:spPr/>
        <p:txBody>
          <a:bodyPr/>
          <a:lstStyle/>
          <a:p>
            <a:fld id="{F1518A92-0DB8-214B-8F23-78812D336D1A}" type="slidenum">
              <a:rPr lang="en-US" smtClean="0"/>
              <a:t>8</a:t>
            </a:fld>
            <a:endParaRPr lang="en-US"/>
          </a:p>
        </p:txBody>
      </p:sp>
      <p:pic>
        <p:nvPicPr>
          <p:cNvPr id="12" name="Picture 11"/>
          <p:cNvPicPr>
            <a:picLocks noChangeAspect="1"/>
          </p:cNvPicPr>
          <p:nvPr/>
        </p:nvPicPr>
        <p:blipFill rotWithShape="1">
          <a:blip r:embed="rId3"/>
          <a:srcRect t="13884"/>
          <a:stretch/>
        </p:blipFill>
        <p:spPr>
          <a:xfrm>
            <a:off x="5570070" y="3978956"/>
            <a:ext cx="3116730" cy="2147207"/>
          </a:xfrm>
          <a:prstGeom prst="rect">
            <a:avLst/>
          </a:prstGeom>
        </p:spPr>
      </p:pic>
      <p:sp>
        <p:nvSpPr>
          <p:cNvPr id="13" name="TextBox 12"/>
          <p:cNvSpPr txBox="1"/>
          <p:nvPr/>
        </p:nvSpPr>
        <p:spPr>
          <a:xfrm>
            <a:off x="5570070" y="3978956"/>
            <a:ext cx="977246" cy="276999"/>
          </a:xfrm>
          <a:prstGeom prst="rect">
            <a:avLst/>
          </a:prstGeom>
          <a:noFill/>
        </p:spPr>
        <p:txBody>
          <a:bodyPr wrap="square" rtlCol="0">
            <a:spAutoFit/>
          </a:bodyPr>
          <a:lstStyle/>
          <a:p>
            <a:pPr algn="ctr"/>
            <a:r>
              <a:rPr lang="en-US" sz="1200" i="1" dirty="0" err="1" smtClean="0"/>
              <a:t>Boeing.com</a:t>
            </a:r>
            <a:endParaRPr lang="en-US" sz="1200" i="1" dirty="0" smtClean="0"/>
          </a:p>
        </p:txBody>
      </p:sp>
      <p:pic>
        <p:nvPicPr>
          <p:cNvPr id="11" name="Picture 10"/>
          <p:cNvPicPr>
            <a:picLocks noChangeAspect="1"/>
          </p:cNvPicPr>
          <p:nvPr/>
        </p:nvPicPr>
        <p:blipFill>
          <a:blip r:embed="rId4"/>
          <a:stretch>
            <a:fillRect/>
          </a:stretch>
        </p:blipFill>
        <p:spPr>
          <a:xfrm>
            <a:off x="1233492" y="4375783"/>
            <a:ext cx="2396400" cy="2301628"/>
          </a:xfrm>
          <a:prstGeom prst="rect">
            <a:avLst/>
          </a:prstGeom>
        </p:spPr>
      </p:pic>
      <p:sp>
        <p:nvSpPr>
          <p:cNvPr id="14" name="TextBox 10"/>
          <p:cNvSpPr txBox="1"/>
          <p:nvPr/>
        </p:nvSpPr>
        <p:spPr>
          <a:xfrm>
            <a:off x="457200" y="6400412"/>
            <a:ext cx="2186010"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i="1" dirty="0" smtClean="0">
                <a:solidFill>
                  <a:srgbClr val="7F7F7F"/>
                </a:solidFill>
              </a:rPr>
              <a:t>L-3 ETI Space Qualified TWTA</a:t>
            </a:r>
            <a:endParaRPr lang="en-US" sz="1200" i="1" dirty="0">
              <a:solidFill>
                <a:srgbClr val="7F7F7F"/>
              </a:solidFill>
            </a:endParaRPr>
          </a:p>
        </p:txBody>
      </p:sp>
    </p:spTree>
    <p:extLst>
      <p:ext uri="{BB962C8B-B14F-4D97-AF65-F5344CB8AC3E}">
        <p14:creationId xmlns:p14="http://schemas.microsoft.com/office/powerpoint/2010/main" val="868666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TWTAs vs. SSPAs</a:t>
            </a:r>
            <a:endParaRPr lang="en-US" dirty="0"/>
          </a:p>
        </p:txBody>
      </p:sp>
      <p:sp>
        <p:nvSpPr>
          <p:cNvPr id="4" name="Content Placeholder 3"/>
          <p:cNvSpPr>
            <a:spLocks noGrp="1"/>
          </p:cNvSpPr>
          <p:nvPr>
            <p:ph sz="half" idx="1"/>
          </p:nvPr>
        </p:nvSpPr>
        <p:spPr>
          <a:xfrm>
            <a:off x="337863" y="1417638"/>
            <a:ext cx="4191000" cy="3512375"/>
          </a:xfrm>
        </p:spPr>
        <p:txBody>
          <a:bodyPr>
            <a:normAutofit/>
          </a:bodyPr>
          <a:lstStyle/>
          <a:p>
            <a:pPr marL="0" indent="0">
              <a:buNone/>
            </a:pPr>
            <a:r>
              <a:rPr lang="en-US" b="1" dirty="0" smtClean="0"/>
              <a:t>TWTA Technology</a:t>
            </a:r>
          </a:p>
          <a:p>
            <a:r>
              <a:rPr lang="en-US" sz="2000" dirty="0" smtClean="0"/>
              <a:t>Traveling wave tube (TWT) and electrical power conditioner (EPC) </a:t>
            </a:r>
            <a:endParaRPr lang="en-US" dirty="0"/>
          </a:p>
          <a:p>
            <a:r>
              <a:rPr lang="en-US" sz="2000" dirty="0" smtClean="0"/>
              <a:t>Used for high power + high freq. </a:t>
            </a:r>
          </a:p>
          <a:p>
            <a:r>
              <a:rPr lang="en-US" sz="2000" dirty="0" smtClean="0"/>
              <a:t>Provide better efficiency [10]</a:t>
            </a:r>
          </a:p>
          <a:p>
            <a:r>
              <a:rPr lang="en-US" sz="2000" dirty="0" smtClean="0"/>
              <a:t>1992-2006 69% COMSATS used TWTAS [</a:t>
            </a:r>
            <a:r>
              <a:rPr lang="en-US" sz="2000" dirty="0"/>
              <a:t>5</a:t>
            </a:r>
            <a:r>
              <a:rPr lang="en-US" sz="2000" dirty="0" smtClean="0"/>
              <a:t>]</a:t>
            </a:r>
          </a:p>
        </p:txBody>
      </p:sp>
      <p:sp>
        <p:nvSpPr>
          <p:cNvPr id="5" name="Content Placeholder 4"/>
          <p:cNvSpPr>
            <a:spLocks noGrp="1"/>
          </p:cNvSpPr>
          <p:nvPr>
            <p:ph sz="half" idx="2"/>
          </p:nvPr>
        </p:nvSpPr>
        <p:spPr>
          <a:xfrm>
            <a:off x="4648200" y="1417638"/>
            <a:ext cx="4293566" cy="4525963"/>
          </a:xfrm>
        </p:spPr>
        <p:txBody>
          <a:bodyPr>
            <a:normAutofit/>
          </a:bodyPr>
          <a:lstStyle/>
          <a:p>
            <a:pPr marL="0" indent="0">
              <a:buNone/>
            </a:pPr>
            <a:r>
              <a:rPr lang="en-US" b="1" dirty="0" smtClean="0"/>
              <a:t>SSPA Technology</a:t>
            </a:r>
          </a:p>
          <a:p>
            <a:r>
              <a:rPr lang="en-US" sz="2000" dirty="0" smtClean="0"/>
              <a:t>Field effect transistor (FET) and EPC [1]</a:t>
            </a:r>
          </a:p>
          <a:p>
            <a:r>
              <a:rPr lang="en-US" sz="2000" dirty="0" smtClean="0"/>
              <a:t>Less complex and cheaper [7,8]</a:t>
            </a:r>
          </a:p>
          <a:p>
            <a:r>
              <a:rPr lang="en-US" sz="2000" dirty="0" smtClean="0"/>
              <a:t>Historically used at L + S band</a:t>
            </a:r>
          </a:p>
          <a:p>
            <a:r>
              <a:rPr lang="en-US" sz="2000" dirty="0" smtClean="0"/>
              <a:t>Competitive in 1980s, new </a:t>
            </a:r>
            <a:r>
              <a:rPr lang="en-US" sz="2000" dirty="0" err="1" smtClean="0"/>
              <a:t>GaN</a:t>
            </a:r>
            <a:r>
              <a:rPr lang="en-US" sz="2000" dirty="0" smtClean="0"/>
              <a:t> technology is increasing market popularity [4]</a:t>
            </a:r>
          </a:p>
        </p:txBody>
      </p:sp>
      <p:pic>
        <p:nvPicPr>
          <p:cNvPr id="6" name="Picture 5" descr="393_photo1.jpg"/>
          <p:cNvPicPr>
            <a:picLocks noChangeAspect="1"/>
          </p:cNvPicPr>
          <p:nvPr/>
        </p:nvPicPr>
        <p:blipFill rotWithShape="1">
          <a:blip r:embed="rId3">
            <a:extLst>
              <a:ext uri="{28A0092B-C50C-407E-A947-70E740481C1C}">
                <a14:useLocalDpi xmlns:a14="http://schemas.microsoft.com/office/drawing/2010/main" val="0"/>
              </a:ext>
            </a:extLst>
          </a:blip>
          <a:srcRect l="7881"/>
          <a:stretch/>
        </p:blipFill>
        <p:spPr>
          <a:xfrm>
            <a:off x="5791200" y="4813841"/>
            <a:ext cx="2268175" cy="1615427"/>
          </a:xfrm>
          <a:prstGeom prst="rect">
            <a:avLst/>
          </a:prstGeom>
        </p:spPr>
      </p:pic>
      <p:sp>
        <p:nvSpPr>
          <p:cNvPr id="7" name="TextBox 6"/>
          <p:cNvSpPr txBox="1"/>
          <p:nvPr/>
        </p:nvSpPr>
        <p:spPr>
          <a:xfrm>
            <a:off x="6460685" y="6429269"/>
            <a:ext cx="941925" cy="369332"/>
          </a:xfrm>
          <a:prstGeom prst="rect">
            <a:avLst/>
          </a:prstGeom>
          <a:noFill/>
        </p:spPr>
        <p:txBody>
          <a:bodyPr wrap="none" rtlCol="0">
            <a:spAutoFit/>
          </a:bodyPr>
          <a:lstStyle/>
          <a:p>
            <a:r>
              <a:rPr lang="en-US" dirty="0" smtClean="0"/>
              <a:t>SSPA [</a:t>
            </a:r>
            <a:r>
              <a:rPr lang="en-US" dirty="0"/>
              <a:t>9</a:t>
            </a:r>
            <a:r>
              <a:rPr lang="en-US" dirty="0" smtClean="0"/>
              <a:t>]</a:t>
            </a:r>
            <a:endParaRPr lang="en-US" dirty="0"/>
          </a:p>
        </p:txBody>
      </p:sp>
      <p:pic>
        <p:nvPicPr>
          <p:cNvPr id="8" name="Picture 7" descr="Unknown.jpe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863" y="4277769"/>
            <a:ext cx="4008488" cy="1989060"/>
          </a:xfrm>
          <a:prstGeom prst="rect">
            <a:avLst/>
          </a:prstGeom>
        </p:spPr>
      </p:pic>
      <p:sp>
        <p:nvSpPr>
          <p:cNvPr id="9" name="TextBox 8"/>
          <p:cNvSpPr txBox="1"/>
          <p:nvPr/>
        </p:nvSpPr>
        <p:spPr>
          <a:xfrm>
            <a:off x="1654115" y="6437273"/>
            <a:ext cx="1040285" cy="369332"/>
          </a:xfrm>
          <a:prstGeom prst="rect">
            <a:avLst/>
          </a:prstGeom>
          <a:noFill/>
        </p:spPr>
        <p:txBody>
          <a:bodyPr wrap="none" rtlCol="0">
            <a:spAutoFit/>
          </a:bodyPr>
          <a:lstStyle/>
          <a:p>
            <a:r>
              <a:rPr lang="en-US" dirty="0" smtClean="0"/>
              <a:t>TWTA [6]</a:t>
            </a:r>
            <a:endParaRPr lang="en-US" dirty="0"/>
          </a:p>
        </p:txBody>
      </p:sp>
      <p:sp>
        <p:nvSpPr>
          <p:cNvPr id="3" name="Slide Number Placeholder 2"/>
          <p:cNvSpPr>
            <a:spLocks noGrp="1"/>
          </p:cNvSpPr>
          <p:nvPr>
            <p:ph type="sldNum" sz="quarter" idx="12"/>
          </p:nvPr>
        </p:nvSpPr>
        <p:spPr/>
        <p:txBody>
          <a:bodyPr/>
          <a:lstStyle/>
          <a:p>
            <a:fld id="{637A36FF-1F06-8649-8C8F-0380EEECF21E}" type="slidenum">
              <a:rPr lang="en-US" smtClean="0"/>
              <a:t>9</a:t>
            </a:fld>
            <a:endParaRPr lang="en-US" dirty="0"/>
          </a:p>
        </p:txBody>
      </p:sp>
      <p:sp>
        <p:nvSpPr>
          <p:cNvPr id="10" name="TextBox 9"/>
          <p:cNvSpPr txBox="1"/>
          <p:nvPr/>
        </p:nvSpPr>
        <p:spPr>
          <a:xfrm>
            <a:off x="5608319" y="6083245"/>
            <a:ext cx="1323328" cy="276999"/>
          </a:xfrm>
          <a:prstGeom prst="rect">
            <a:avLst/>
          </a:prstGeom>
          <a:noFill/>
        </p:spPr>
        <p:txBody>
          <a:bodyPr wrap="square" rtlCol="0">
            <a:spAutoFit/>
          </a:bodyPr>
          <a:lstStyle/>
          <a:p>
            <a:pPr algn="ctr"/>
            <a:r>
              <a:rPr lang="en-US" sz="1200" i="1" dirty="0" smtClean="0">
                <a:solidFill>
                  <a:schemeClr val="bg1">
                    <a:lumMod val="95000"/>
                  </a:schemeClr>
                </a:solidFill>
              </a:rPr>
              <a:t>EADS </a:t>
            </a:r>
            <a:r>
              <a:rPr lang="en-US" sz="1200" i="1" dirty="0" err="1" smtClean="0">
                <a:solidFill>
                  <a:schemeClr val="bg1">
                    <a:lumMod val="95000"/>
                  </a:schemeClr>
                </a:solidFill>
              </a:rPr>
              <a:t>Astrium</a:t>
            </a:r>
            <a:endParaRPr lang="en-US" sz="1200" i="1" dirty="0" smtClean="0">
              <a:solidFill>
                <a:schemeClr val="bg1">
                  <a:lumMod val="95000"/>
                </a:schemeClr>
              </a:solidFill>
            </a:endParaRPr>
          </a:p>
        </p:txBody>
      </p:sp>
    </p:spTree>
    <p:extLst>
      <p:ext uri="{BB962C8B-B14F-4D97-AF65-F5344CB8AC3E}">
        <p14:creationId xmlns:p14="http://schemas.microsoft.com/office/powerpoint/2010/main" val="42070607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12593</TotalTime>
  <Words>1341</Words>
  <Application>Microsoft Office PowerPoint</Application>
  <PresentationFormat>On-screen Show (4:3)</PresentationFormat>
  <Paragraphs>226</Paragraphs>
  <Slides>36</Slides>
  <Notes>6</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1" baseType="lpstr">
      <vt:lpstr>Arial</vt:lpstr>
      <vt:lpstr>Calibri</vt:lpstr>
      <vt:lpstr>Gotham Light</vt:lpstr>
      <vt:lpstr>Office Theme</vt:lpstr>
      <vt:lpstr>Document</vt:lpstr>
      <vt:lpstr>Space Environment Impacts  on GEO COMSATs</vt:lpstr>
      <vt:lpstr>Geostationary Satellite</vt:lpstr>
      <vt:lpstr>Outline</vt:lpstr>
      <vt:lpstr>Motivation</vt:lpstr>
      <vt:lpstr>Motivation</vt:lpstr>
      <vt:lpstr>Satellite Operators</vt:lpstr>
      <vt:lpstr>What are power amplifiers? </vt:lpstr>
      <vt:lpstr>Components</vt:lpstr>
      <vt:lpstr>TWTAs vs. SSPAs</vt:lpstr>
      <vt:lpstr>Amplifier Anomaly Study </vt:lpstr>
      <vt:lpstr>11 Year Solar Cycle</vt:lpstr>
      <vt:lpstr>Surface Charging and Local Time</vt:lpstr>
      <vt:lpstr>2 MeV Electrons and SSPA Currents</vt:lpstr>
      <vt:lpstr>Superposed Epoch of High Energy Electron Flux</vt:lpstr>
      <vt:lpstr>Outline</vt:lpstr>
      <vt:lpstr>Solar Array Degradation Study</vt:lpstr>
      <vt:lpstr>10 MeV SPE &gt; 10,000 pfu</vt:lpstr>
      <vt:lpstr>Annual Degradation for Si Cells</vt:lpstr>
      <vt:lpstr>Annual Degradation for GaAs Cells</vt:lpstr>
      <vt:lpstr>PowerPoint Presentation</vt:lpstr>
      <vt:lpstr>PowerPoint Presentation</vt:lpstr>
      <vt:lpstr>Silicon Cell Degradation over 6 SPEs </vt:lpstr>
      <vt:lpstr>GaAs Cell Degradation over 6 SPEs </vt:lpstr>
      <vt:lpstr>Outline</vt:lpstr>
      <vt:lpstr>Telemetry Algorithm </vt:lpstr>
      <vt:lpstr>Statistics Module</vt:lpstr>
      <vt:lpstr>PowerPoint Presentation</vt:lpstr>
      <vt:lpstr>PowerPoint Presentation</vt:lpstr>
      <vt:lpstr>Nominal Amplifier Output</vt:lpstr>
      <vt:lpstr>Anomalous Amplifier Output</vt:lpstr>
      <vt:lpstr>Average Current during 2 MeV Electron Events for a Nominal Amplifier</vt:lpstr>
      <vt:lpstr>Average Current over Solar Cycle Phases</vt:lpstr>
      <vt:lpstr>Average Current over Solar Cycle Phases</vt:lpstr>
      <vt:lpstr>Average Current over Seasons</vt:lpstr>
      <vt:lpstr>Summary and Future Work</vt:lpstr>
      <vt:lpstr>References</vt:lpstr>
    </vt:vector>
  </TitlesOfParts>
  <Company>MIT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Whitney Lohmeyer</dc:creator>
  <cp:lastModifiedBy>WCL</cp:lastModifiedBy>
  <cp:revision>123</cp:revision>
  <dcterms:created xsi:type="dcterms:W3CDTF">2013-09-02T09:32:39Z</dcterms:created>
  <dcterms:modified xsi:type="dcterms:W3CDTF">2013-11-16T01:33:25Z</dcterms:modified>
</cp:coreProperties>
</file>