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61" r:id="rId4"/>
    <p:sldId id="287" r:id="rId5"/>
    <p:sldId id="268" r:id="rId6"/>
    <p:sldId id="269" r:id="rId7"/>
    <p:sldId id="286" r:id="rId8"/>
    <p:sldId id="262" r:id="rId9"/>
    <p:sldId id="275" r:id="rId10"/>
    <p:sldId id="265" r:id="rId11"/>
    <p:sldId id="271" r:id="rId12"/>
    <p:sldId id="288" r:id="rId13"/>
    <p:sldId id="291" r:id="rId14"/>
    <p:sldId id="296" r:id="rId15"/>
    <p:sldId id="293" r:id="rId16"/>
    <p:sldId id="298" r:id="rId17"/>
    <p:sldId id="299" r:id="rId18"/>
    <p:sldId id="284" r:id="rId19"/>
    <p:sldId id="300" r:id="rId20"/>
    <p:sldId id="283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FB"/>
    <a:srgbClr val="EDF2F9"/>
    <a:srgbClr val="CAD9EC"/>
    <a:srgbClr val="397340"/>
    <a:srgbClr val="CBC70B"/>
    <a:srgbClr val="ECB578"/>
    <a:srgbClr val="8CD387"/>
    <a:srgbClr val="B6D4AA"/>
    <a:srgbClr val="215968"/>
    <a:srgbClr val="BD48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6" autoAdjust="0"/>
    <p:restoredTop sz="99283" autoAdjust="0"/>
  </p:normalViewPr>
  <p:slideViewPr>
    <p:cSldViewPr snapToObjects="1">
      <p:cViewPr>
        <p:scale>
          <a:sx n="66" d="100"/>
          <a:sy n="66" d="100"/>
        </p:scale>
        <p:origin x="-123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notesViewPr>
    <p:cSldViewPr snapToObjects="1">
      <p:cViewPr varScale="1">
        <p:scale>
          <a:sx n="60" d="100"/>
          <a:sy n="60" d="100"/>
        </p:scale>
        <p:origin x="-239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F75A5-B587-403C-8DEC-8151E1D3793B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114D-FB1F-4B49-8DD7-EE63D12B5D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8E590-EB80-45CA-AB80-B1398A6936C6}" type="datetimeFigureOut">
              <a:rPr lang="it-IT" smtClean="0"/>
              <a:pPr/>
              <a:t>14/11/2014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5D462-06D8-4675-903A-1A3A5970B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fld id="{E3F2D2F6-DF28-7244-9073-204B086C3D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fld id="{E3F2D2F6-DF28-7244-9073-204B086C3D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fld id="{E3F2D2F6-DF28-7244-9073-204B086C3D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fld id="{E3F2D2F6-DF28-7244-9073-204B086C3D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fld id="{E3F2D2F6-DF28-7244-9073-204B086C3D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648072" cy="365125"/>
          </a:xfrm>
          <a:prstGeom prst="rect">
            <a:avLst/>
          </a:prstGeom>
        </p:spPr>
        <p:txBody>
          <a:bodyPr/>
          <a:lstStyle/>
          <a:p>
            <a:fld id="{E3F2D2F6-DF28-7244-9073-204B086C3D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fld id="{E3F2D2F6-DF28-7244-9073-204B086C3D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6" name="Segnaposto numero diapositiva 5"/>
          <p:cNvSpPr txBox="1">
            <a:spLocks/>
          </p:cNvSpPr>
          <p:nvPr userDrawn="1"/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2D2F6-DF28-7244-9073-204B086C3DD8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fld id="{E3F2D2F6-DF28-7244-9073-204B086C3D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fld id="{E3F2D2F6-DF28-7244-9073-204B086C3DD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2D2F6-DF28-7244-9073-204B086C3DD8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AD9EC"/>
            </a:gs>
            <a:gs pos="100000">
              <a:srgbClr val="F3F6F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47" y="0"/>
            <a:ext cx="780491" cy="6341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240422" y="6428601"/>
            <a:ext cx="1471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S.L.</a:t>
            </a:r>
            <a:r>
              <a:rPr lang="it-IT" sz="12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Guglielmino</a:t>
            </a:r>
            <a:endParaRPr lang="it-IT" sz="1200" b="1" dirty="0">
              <a:solidFill>
                <a:srgbClr val="215968"/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6508" y="6320135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American Typewriter"/>
                <a:cs typeface="American Typewriter"/>
              </a:rPr>
              <a:t>11</a:t>
            </a:r>
            <a:r>
              <a:rPr lang="en-US" sz="1200" b="1" baseline="30000" dirty="0" smtClean="0">
                <a:solidFill>
                  <a:schemeClr val="accent5">
                    <a:lumMod val="50000"/>
                  </a:schemeClr>
                </a:solidFill>
                <a:latin typeface="American Typewriter"/>
                <a:cs typeface="American Typewriter"/>
              </a:rPr>
              <a:t>th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American Typewriter"/>
                <a:cs typeface="American Typewriter"/>
              </a:rPr>
              <a:t> European</a:t>
            </a:r>
            <a:r>
              <a:rPr lang="en-US" sz="1200" b="1" baseline="0" dirty="0" smtClean="0">
                <a:solidFill>
                  <a:schemeClr val="accent5">
                    <a:lumMod val="50000"/>
                  </a:schemeClr>
                </a:solidFill>
                <a:latin typeface="American Typewriter"/>
                <a:cs typeface="American Typewriter"/>
              </a:rPr>
              <a:t> Space Weather Week</a:t>
            </a:r>
            <a:endParaRPr lang="en-US" sz="1200" b="1" dirty="0" smtClean="0">
              <a:solidFill>
                <a:schemeClr val="accent5">
                  <a:lumMod val="50000"/>
                </a:schemeClr>
              </a:solidFill>
              <a:latin typeface="American Typewriter"/>
              <a:cs typeface="American Typewriter"/>
            </a:endParaRPr>
          </a:p>
          <a:p>
            <a:pPr algn="ctr">
              <a:lnSpc>
                <a:spcPct val="100000"/>
              </a:lnSpc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American Typewriter"/>
                <a:cs typeface="American Typewriter"/>
              </a:rPr>
              <a:t>Liege – 17</a:t>
            </a:r>
            <a:r>
              <a:rPr lang="en-US" sz="1200" b="1" baseline="0" dirty="0" smtClean="0">
                <a:solidFill>
                  <a:schemeClr val="accent5">
                    <a:lumMod val="50000"/>
                  </a:schemeClr>
                </a:solidFill>
                <a:latin typeface="American Typewriter"/>
                <a:cs typeface="American Typewriter"/>
              </a:rPr>
              <a:t> November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American Typewriter"/>
                <a:cs typeface="American Typewriter"/>
              </a:rPr>
              <a:t>2014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684212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68344" y="6309320"/>
            <a:ext cx="503237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52312" y="6356350"/>
            <a:ext cx="640168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fld id="{E3F2D2F6-DF28-7244-9073-204B086C3DD8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3" name="Immagine 22" descr="eheroes-logo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839678" y="6356350"/>
            <a:ext cx="302701" cy="425450"/>
          </a:xfrm>
          <a:prstGeom prst="rect">
            <a:avLst/>
          </a:prstGeom>
        </p:spPr>
      </p:pic>
      <p:pic>
        <p:nvPicPr>
          <p:cNvPr id="24" name="Picture 10" descr="logo_fchroma_orange_on_alpha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66454" y="6309320"/>
            <a:ext cx="729208" cy="539414"/>
          </a:xfrm>
          <a:prstGeom prst="rect">
            <a:avLst/>
          </a:prstGeom>
          <a:noFill/>
        </p:spPr>
      </p:pic>
      <p:pic>
        <p:nvPicPr>
          <p:cNvPr id="25" name="Picture 2" descr="C:\Users\Salvo\Desktop\eHeroes-logo.png"/>
          <p:cNvPicPr>
            <a:picLocks noChangeAspect="1" noChangeArrowheads="1"/>
          </p:cNvPicPr>
          <p:nvPr userDrawn="1"/>
        </p:nvPicPr>
        <p:blipFill>
          <a:blip r:embed="rId17" cstate="print"/>
          <a:stretch>
            <a:fillRect/>
          </a:stretch>
        </p:blipFill>
        <p:spPr bwMode="auto">
          <a:xfrm>
            <a:off x="3535422" y="6399557"/>
            <a:ext cx="1368152" cy="342038"/>
          </a:xfrm>
          <a:prstGeom prst="rect">
            <a:avLst/>
          </a:prstGeom>
          <a:noFill/>
        </p:spPr>
      </p:pic>
      <p:pic>
        <p:nvPicPr>
          <p:cNvPr id="1026" name="Picture 2" descr="C:\Users\Salvo\Desktop\ESWW-logo.jpg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62" t="14111" r="15675" b="14111"/>
          <a:stretch>
            <a:fillRect/>
          </a:stretch>
        </p:blipFill>
        <p:spPr bwMode="auto">
          <a:xfrm>
            <a:off x="7948043" y="-126552"/>
            <a:ext cx="1233031" cy="919722"/>
          </a:xfrm>
          <a:prstGeom prst="rect">
            <a:avLst/>
          </a:prstGeom>
          <a:noFill/>
        </p:spPr>
      </p:pic>
      <p:pic>
        <p:nvPicPr>
          <p:cNvPr id="26" name="Immagine 25" descr="jaun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7504" y="6345595"/>
            <a:ext cx="641990" cy="436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lice\Desktop\Poster_deltaspot\wb_cah_09005_ruotato.mov" TargetMode="External"/><Relationship Id="rId1" Type="http://schemas.openxmlformats.org/officeDocument/2006/relationships/video" Target="file:///C:\Users\Alice\Desktop\Poster_deltaspot\NOAA11267.mov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ice\Desktop\Poster_deltaspot\wb_cah_09005_ruotato.mov" TargetMode="Externa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223144"/>
            <a:ext cx="7772400" cy="1701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Analysis of a C4.1 flare</a:t>
            </a:r>
            <a:br>
              <a:rPr lang="en-US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occurred in a δ spot</a:t>
            </a:r>
            <a:br>
              <a:rPr lang="en-US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using SDO and SST data</a:t>
            </a:r>
            <a:endParaRPr lang="it-IT" sz="3600" b="1" dirty="0" smtClean="0">
              <a:solidFill>
                <a:srgbClr val="2159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5300" y="3356992"/>
            <a:ext cx="8153400" cy="720080"/>
          </a:xfrm>
        </p:spPr>
        <p:txBody>
          <a:bodyPr>
            <a:normAutofit/>
          </a:bodyPr>
          <a:lstStyle/>
          <a:p>
            <a:r>
              <a:rPr lang="it-IT" sz="2000" b="1" u="sng" dirty="0" err="1" smtClean="0">
                <a:solidFill>
                  <a:srgbClr val="397340"/>
                </a:solidFill>
              </a:rPr>
              <a:t>S.L.</a:t>
            </a:r>
            <a:r>
              <a:rPr lang="it-IT" sz="2000" b="1" u="sng" dirty="0" smtClean="0">
                <a:solidFill>
                  <a:srgbClr val="397340"/>
                </a:solidFill>
              </a:rPr>
              <a:t> Guglielmino</a:t>
            </a:r>
            <a:r>
              <a:rPr lang="it-IT" sz="2000" b="1" baseline="30000" dirty="0" smtClean="0">
                <a:solidFill>
                  <a:srgbClr val="397340"/>
                </a:solidFill>
              </a:rPr>
              <a:t>1</a:t>
            </a:r>
            <a:r>
              <a:rPr lang="it-IT" sz="2000" b="1" dirty="0" smtClean="0">
                <a:solidFill>
                  <a:srgbClr val="397340"/>
                </a:solidFill>
              </a:rPr>
              <a:t>, F. Zuccarello</a:t>
            </a:r>
            <a:r>
              <a:rPr lang="it-IT" sz="2000" b="1" baseline="30000" dirty="0" smtClean="0">
                <a:solidFill>
                  <a:srgbClr val="397340"/>
                </a:solidFill>
              </a:rPr>
              <a:t>1</a:t>
            </a:r>
            <a:r>
              <a:rPr lang="it-IT" sz="2000" b="1" dirty="0" smtClean="0">
                <a:solidFill>
                  <a:srgbClr val="397340"/>
                </a:solidFill>
              </a:rPr>
              <a:t>, P. Romano</a:t>
            </a:r>
            <a:r>
              <a:rPr lang="it-IT" sz="2000" b="1" baseline="30000" dirty="0" smtClean="0">
                <a:solidFill>
                  <a:srgbClr val="397340"/>
                </a:solidFill>
              </a:rPr>
              <a:t>2</a:t>
            </a:r>
            <a:r>
              <a:rPr lang="it-IT" sz="2000" b="1" dirty="0" smtClean="0">
                <a:solidFill>
                  <a:srgbClr val="397340"/>
                </a:solidFill>
              </a:rPr>
              <a:t>,</a:t>
            </a:r>
            <a:br>
              <a:rPr lang="it-IT" sz="2000" b="1" dirty="0" smtClean="0">
                <a:solidFill>
                  <a:srgbClr val="397340"/>
                </a:solidFill>
              </a:rPr>
            </a:br>
            <a:r>
              <a:rPr lang="it-IT" sz="2000" b="1" dirty="0" smtClean="0">
                <a:solidFill>
                  <a:srgbClr val="397340"/>
                </a:solidFill>
              </a:rPr>
              <a:t>A. Cristaldi</a:t>
            </a:r>
            <a:r>
              <a:rPr lang="it-IT" sz="2000" b="1" baseline="30000" dirty="0" smtClean="0">
                <a:solidFill>
                  <a:srgbClr val="397340"/>
                </a:solidFill>
              </a:rPr>
              <a:t>3,4</a:t>
            </a:r>
            <a:r>
              <a:rPr lang="it-IT" sz="2000" b="1" dirty="0" smtClean="0">
                <a:solidFill>
                  <a:srgbClr val="397340"/>
                </a:solidFill>
              </a:rPr>
              <a:t>, M. Falco</a:t>
            </a:r>
            <a:r>
              <a:rPr lang="it-IT" sz="2000" b="1" baseline="30000" dirty="0" smtClean="0">
                <a:solidFill>
                  <a:srgbClr val="397340"/>
                </a:solidFill>
              </a:rPr>
              <a:t>1</a:t>
            </a:r>
            <a:r>
              <a:rPr lang="it-IT" sz="2000" b="1" dirty="0" smtClean="0">
                <a:solidFill>
                  <a:srgbClr val="397340"/>
                </a:solidFill>
              </a:rPr>
              <a:t>, I. Ermolli</a:t>
            </a:r>
            <a:r>
              <a:rPr lang="it-IT" sz="2000" b="1" baseline="30000" dirty="0" smtClean="0">
                <a:solidFill>
                  <a:srgbClr val="397340"/>
                </a:solidFill>
              </a:rPr>
              <a:t>4</a:t>
            </a:r>
            <a:r>
              <a:rPr lang="it-IT" sz="2000" b="1" dirty="0" smtClean="0">
                <a:solidFill>
                  <a:srgbClr val="397340"/>
                </a:solidFill>
              </a:rPr>
              <a:t>, S. Criscuoli</a:t>
            </a:r>
            <a:r>
              <a:rPr lang="it-IT" sz="2000" b="1" baseline="30000" dirty="0" smtClean="0">
                <a:solidFill>
                  <a:srgbClr val="397340"/>
                </a:solidFill>
              </a:rPr>
              <a:t>5</a:t>
            </a:r>
            <a:endParaRPr lang="it-IT" sz="2000" dirty="0" smtClean="0">
              <a:solidFill>
                <a:srgbClr val="39734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2900" y="4327936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aseline="30000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1</a:t>
            </a:r>
            <a: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Dipartimento di Fisica e Astronomia – Università di Catania, Italy</a:t>
            </a:r>
            <a:b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</a:br>
            <a:r>
              <a:rPr lang="it-IT" baseline="30000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2</a:t>
            </a:r>
            <a: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INAF – Osservatorio Astrofisico di Catania, Italy</a:t>
            </a:r>
            <a:b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</a:br>
            <a:r>
              <a:rPr lang="it-IT" baseline="30000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 3</a:t>
            </a:r>
            <a: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Dipartimento di Fisica– Università Roma </a:t>
            </a:r>
            <a:r>
              <a:rPr lang="it-IT" dirty="0" err="1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Tor</a:t>
            </a:r>
            <a: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 Vergata, Italy</a:t>
            </a:r>
            <a:b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</a:br>
            <a:r>
              <a:rPr lang="it-IT" baseline="30000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4</a:t>
            </a:r>
            <a: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INAF – Osservatorio Astronomico di Roma, Italy </a:t>
            </a:r>
            <a:b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</a:br>
            <a:r>
              <a:rPr lang="it-IT" baseline="30000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5</a:t>
            </a:r>
            <a: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NSO – National </a:t>
            </a:r>
            <a:r>
              <a:rPr lang="it-IT" dirty="0" err="1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Solar</a:t>
            </a:r>
            <a: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Observatory</a:t>
            </a:r>
            <a: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, </a:t>
            </a:r>
            <a:r>
              <a:rPr lang="it-IT" dirty="0" err="1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Sunspot</a:t>
            </a:r>
            <a:r>
              <a:rPr lang="it-IT" dirty="0" smtClean="0">
                <a:solidFill>
                  <a:srgbClr val="215968"/>
                </a:solidFill>
                <a:latin typeface="Calibri" pitchFamily="34" charset="0"/>
                <a:cs typeface="American Typewriter"/>
              </a:rPr>
              <a:t>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47935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CRISP/SST</a:t>
            </a:r>
            <a:r>
              <a:rPr lang="it-IT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velocity </a:t>
            </a:r>
            <a:r>
              <a:rPr lang="it-IT" sz="2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fields</a:t>
            </a:r>
            <a:r>
              <a:rPr lang="it-IT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</a:t>
            </a:r>
            <a:r>
              <a:rPr lang="it-IT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δ spot PIL</a:t>
            </a:r>
            <a:endParaRPr lang="it-IT" sz="2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95600" y="4724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err="1" smtClean="0"/>
              <a:t>B</a:t>
            </a:r>
            <a:endParaRPr lang="it-IT" sz="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71800" y="48768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err="1" smtClean="0"/>
              <a:t>C</a:t>
            </a:r>
            <a:endParaRPr lang="it-IT" sz="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48000" y="44958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err="1" smtClean="0"/>
              <a:t>A</a:t>
            </a:r>
            <a:endParaRPr lang="it-IT" sz="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91000" y="1219200"/>
            <a:ext cx="47244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800000"/>
              </a:buClr>
              <a:buFont typeface="Wingdings" charset="2"/>
              <a:buChar char="u"/>
            </a:pPr>
            <a:r>
              <a:rPr lang="it-IT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Velocity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map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obtained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from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Gaussian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fit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of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557.6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nm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line</a:t>
            </a:r>
            <a:endParaRPr lang="it-IT" b="1" dirty="0" smtClean="0">
              <a:solidFill>
                <a:srgbClr val="215968"/>
              </a:solidFill>
              <a:latin typeface="American Typewriter"/>
              <a:cs typeface="American Typewriter"/>
            </a:endParaRPr>
          </a:p>
          <a:p>
            <a:pPr algn="just">
              <a:buClr>
                <a:srgbClr val="800000"/>
              </a:buClr>
              <a:buFont typeface="Wingdings" charset="2"/>
              <a:buChar char="u"/>
            </a:pPr>
            <a:endParaRPr lang="it-IT" b="1" dirty="0" smtClean="0">
              <a:solidFill>
                <a:srgbClr val="215968"/>
              </a:solidFill>
              <a:latin typeface="American Typewriter"/>
              <a:cs typeface="American Typewriter"/>
            </a:endParaRPr>
          </a:p>
          <a:p>
            <a:pPr algn="just">
              <a:buClr>
                <a:srgbClr val="800000"/>
              </a:buClr>
              <a:buFont typeface="Wingdings" charset="2"/>
              <a:buChar char="u"/>
            </a:pP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Strong evidence of upflows and downflows along the PIL separating the two magnetic polarities of the δ spot</a:t>
            </a:r>
          </a:p>
          <a:p>
            <a:pPr algn="just">
              <a:buClr>
                <a:srgbClr val="800000"/>
              </a:buClr>
              <a:buFont typeface="Wingdings" charset="2"/>
              <a:buChar char="u"/>
            </a:pPr>
            <a:endParaRPr lang="it-IT" b="1" dirty="0" smtClean="0">
              <a:solidFill>
                <a:srgbClr val="215968"/>
              </a:solidFill>
              <a:latin typeface="American Typewriter"/>
              <a:cs typeface="American Typewriter"/>
            </a:endParaRPr>
          </a:p>
          <a:p>
            <a:pPr algn="just">
              <a:buClr>
                <a:srgbClr val="800000"/>
              </a:buClr>
              <a:buFont typeface="Wingdings" charset="2"/>
              <a:buChar char="u"/>
            </a:pP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temporal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behavior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of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velocity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in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squares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(9 x 9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pixels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) A and B are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reported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in the plot</a:t>
            </a:r>
          </a:p>
          <a:p>
            <a:pPr algn="just">
              <a:buClr>
                <a:srgbClr val="800000"/>
              </a:buClr>
              <a:buFont typeface="Wingdings" charset="2"/>
              <a:buChar char="u"/>
            </a:pPr>
            <a:endParaRPr lang="it-IT" b="1" dirty="0" smtClean="0">
              <a:solidFill>
                <a:srgbClr val="215968"/>
              </a:solidFill>
              <a:latin typeface="American Typewriter"/>
              <a:cs typeface="American Typewriter"/>
            </a:endParaRPr>
          </a:p>
          <a:p>
            <a:pPr algn="just">
              <a:buClr>
                <a:srgbClr val="800000"/>
              </a:buClr>
              <a:buFont typeface="Wingdings" charset="2"/>
              <a:buChar char="u"/>
            </a:pP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trend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reported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indicates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800000"/>
                </a:solidFill>
                <a:latin typeface="American Typewriter"/>
                <a:cs typeface="American Typewriter"/>
              </a:rPr>
              <a:t>persistent</a:t>
            </a:r>
            <a:r>
              <a:rPr lang="it-IT" b="1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800000"/>
                </a:solidFill>
                <a:latin typeface="American Typewriter"/>
                <a:cs typeface="American Typewriter"/>
              </a:rPr>
              <a:t>upflows</a:t>
            </a:r>
            <a:r>
              <a:rPr lang="it-IT" b="1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 and </a:t>
            </a:r>
            <a:r>
              <a:rPr lang="it-IT" b="1" dirty="0" err="1" smtClean="0">
                <a:solidFill>
                  <a:srgbClr val="800000"/>
                </a:solidFill>
                <a:latin typeface="American Typewriter"/>
                <a:cs typeface="American Typewriter"/>
              </a:rPr>
              <a:t>downflows</a:t>
            </a:r>
            <a:r>
              <a:rPr lang="it-IT" b="1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in the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regions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analyzed</a:t>
            </a:r>
            <a:endParaRPr lang="it-IT" b="1" dirty="0" smtClean="0">
              <a:solidFill>
                <a:srgbClr val="215968"/>
              </a:solidFill>
              <a:latin typeface="American Typewriter"/>
              <a:cs typeface="American Typewriter"/>
            </a:endParaRPr>
          </a:p>
          <a:p>
            <a:pPr algn="just">
              <a:buClr>
                <a:srgbClr val="800000"/>
              </a:buClr>
              <a:buFont typeface="Wingdings" charset="2"/>
              <a:buChar char="u"/>
            </a:pPr>
            <a:endParaRPr lang="it-IT" b="1" dirty="0" smtClean="0">
              <a:solidFill>
                <a:srgbClr val="215968"/>
              </a:solidFill>
              <a:latin typeface="American Typewriter"/>
              <a:cs typeface="American Typewriter"/>
            </a:endParaRPr>
          </a:p>
          <a:p>
            <a:pPr algn="just">
              <a:buClr>
                <a:srgbClr val="800000"/>
              </a:buClr>
              <a:buFont typeface="Wingdings" charset="2"/>
              <a:buChar char="u"/>
            </a:pP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velocity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measured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in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squares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A and B can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reach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up </a:t>
            </a:r>
            <a:r>
              <a:rPr lang="it-IT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to</a:t>
            </a:r>
            <a:r>
              <a:rPr lang="it-IT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+/- </a:t>
            </a:r>
            <a:r>
              <a:rPr lang="it-IT" b="1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3 km/s</a:t>
            </a:r>
            <a:endParaRPr lang="it-IT" b="1" dirty="0">
              <a:solidFill>
                <a:srgbClr val="800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6146" name="Picture 2" descr="C:\Users\Alice\Desktop\Agosto 2013\imm_talk_ct\quadrato_vel0_2q_81.jpeg"/>
          <p:cNvPicPr>
            <a:picLocks noChangeAspect="1" noChangeArrowheads="1"/>
          </p:cNvPicPr>
          <p:nvPr/>
        </p:nvPicPr>
        <p:blipFill>
          <a:blip r:embed="rId2"/>
          <a:srcRect l="-1757" t="-2057" r="-1757"/>
          <a:stretch>
            <a:fillRect/>
          </a:stretch>
        </p:blipFill>
        <p:spPr bwMode="auto">
          <a:xfrm>
            <a:off x="21438" y="903889"/>
            <a:ext cx="4104000" cy="5183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04656" y="2282096"/>
            <a:ext cx="3059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Map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of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horizontal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velocity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field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deduced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using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LCT on wide band Ca II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images</a:t>
            </a:r>
            <a:endParaRPr lang="it-IT" sz="2000" b="1" dirty="0" smtClean="0">
              <a:solidFill>
                <a:srgbClr val="215968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convergence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in the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region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between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opposite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polarities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</a:p>
          <a:p>
            <a:pPr algn="ctr"/>
            <a:endParaRPr lang="it-IT" sz="2000" dirty="0" smtClean="0">
              <a:solidFill>
                <a:srgbClr val="215968"/>
              </a:solidFill>
              <a:latin typeface="American Typewriter"/>
              <a:cs typeface="American Typewriter"/>
            </a:endParaRPr>
          </a:p>
        </p:txBody>
      </p:sp>
      <p:pic>
        <p:nvPicPr>
          <p:cNvPr id="9218" name="Picture 2" descr="C:\Users\Alice\Desktop\Agosto 2013\imm_talk_ct\lct_ca_rit.jpeg"/>
          <p:cNvPicPr>
            <a:picLocks noChangeAspect="1" noChangeArrowheads="1"/>
          </p:cNvPicPr>
          <p:nvPr/>
        </p:nvPicPr>
        <p:blipFill>
          <a:blip r:embed="rId2"/>
          <a:srcRect l="-3980" t="-3980" r="-3980" b="-3980"/>
          <a:stretch>
            <a:fillRect/>
          </a:stretch>
        </p:blipFill>
        <p:spPr bwMode="auto">
          <a:xfrm>
            <a:off x="402078" y="908720"/>
            <a:ext cx="5097288" cy="50972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asellaDiTesto 3"/>
          <p:cNvSpPr txBox="1"/>
          <p:nvPr/>
        </p:nvSpPr>
        <p:spPr>
          <a:xfrm>
            <a:off x="1043608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it-IT" sz="28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it-IT" sz="28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Tracking</a:t>
            </a:r>
            <a:r>
              <a:rPr lang="it-IT" sz="28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(LCT)</a:t>
            </a:r>
            <a:endParaRPr lang="it-IT" sz="28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ice\Desktop\Agosto 2013\imm_talk_ct\zoom_8.jpeg"/>
          <p:cNvPicPr>
            <a:picLocks noChangeAspect="1" noChangeArrowheads="1"/>
          </p:cNvPicPr>
          <p:nvPr/>
        </p:nvPicPr>
        <p:blipFill>
          <a:blip r:embed="rId2"/>
          <a:srcRect b="34050"/>
          <a:stretch>
            <a:fillRect/>
          </a:stretch>
        </p:blipFill>
        <p:spPr bwMode="auto">
          <a:xfrm>
            <a:off x="1539456" y="909600"/>
            <a:ext cx="6065088" cy="522326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899592" y="11663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Maps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SIR </a:t>
            </a:r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inversion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CRISP data  -  zoom</a:t>
            </a:r>
            <a:endParaRPr lang="it-IT" sz="24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Alice\Desktop\Agosto 2013\imm_talk_ct\zoom_8.jpeg"/>
          <p:cNvPicPr>
            <a:picLocks noChangeAspect="1" noChangeArrowheads="1"/>
          </p:cNvPicPr>
          <p:nvPr/>
        </p:nvPicPr>
        <p:blipFill>
          <a:blip r:embed="rId2"/>
          <a:srcRect t="65858"/>
          <a:stretch>
            <a:fillRect/>
          </a:stretch>
        </p:blipFill>
        <p:spPr bwMode="auto">
          <a:xfrm>
            <a:off x="1539456" y="3461443"/>
            <a:ext cx="6065088" cy="2703861"/>
          </a:xfrm>
          <a:prstGeom prst="rect">
            <a:avLst/>
          </a:prstGeom>
          <a:noFill/>
        </p:spPr>
      </p:pic>
      <p:sp>
        <p:nvSpPr>
          <p:cNvPr id="4" name="Ovale 3"/>
          <p:cNvSpPr/>
          <p:nvPr/>
        </p:nvSpPr>
        <p:spPr>
          <a:xfrm rot="7729248">
            <a:off x="2854643" y="4348241"/>
            <a:ext cx="792088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1671676">
            <a:off x="5008621" y="4296978"/>
            <a:ext cx="422902" cy="71231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 rot="7729248">
            <a:off x="6539635" y="1771320"/>
            <a:ext cx="792088" cy="5040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31912" y="4687976"/>
            <a:ext cx="7880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Light </a:t>
            </a:r>
            <a:r>
              <a:rPr lang="it-IT" b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bridges</a:t>
            </a:r>
            <a:r>
              <a:rPr lang="it-IT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present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the AR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region between the two magnetic polarities of the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Lucida Grande"/>
                <a:cs typeface="Arial" pitchFamily="34" charset="0"/>
              </a:rPr>
              <a:t>δ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spot is not separated by a “segmented light bridge”, 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observe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filamentary structure, having the aspect of a collection of </a:t>
            </a:r>
            <a:r>
              <a:rPr lang="it-IT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highly sheared </a:t>
            </a:r>
            <a:r>
              <a:rPr lang="it-IT" b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penumbral</a:t>
            </a:r>
            <a:r>
              <a:rPr lang="it-IT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filaments</a:t>
            </a:r>
            <a:endParaRPr lang="it-IT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762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SST</a:t>
            </a: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Ca II H WB and </a:t>
            </a:r>
            <a:r>
              <a:rPr lang="it-IT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at 396.8 </a:t>
            </a:r>
            <a:r>
              <a:rPr lang="it-IT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nm</a:t>
            </a:r>
            <a:endParaRPr lang="it-IT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NOAA11267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60032" y="980728"/>
            <a:ext cx="3744416" cy="3707248"/>
          </a:xfrm>
          <a:prstGeom prst="rect">
            <a:avLst/>
          </a:prstGeom>
        </p:spPr>
      </p:pic>
      <p:pic>
        <p:nvPicPr>
          <p:cNvPr id="12" name="wb_cah_09005_ruotato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08248" y="980728"/>
            <a:ext cx="3919736" cy="3707248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35913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Delta spot &amp; </a:t>
            </a:r>
            <a:r>
              <a:rPr lang="it-IT" sz="32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flares</a:t>
            </a:r>
            <a:endParaRPr lang="it-IT" sz="32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9100" y="90872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The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complex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configuration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of</a:t>
            </a:r>
            <a:r>
              <a:rPr lang="it-IT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ea typeface="Lucida Grande"/>
                <a:cs typeface="Arial" pitchFamily="34" charset="0"/>
              </a:rPr>
              <a:t>δ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spots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fields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often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gives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rise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eruptive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phenomena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, due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rearrangement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, due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reconnection</a:t>
            </a: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AR NOAA 11267</a:t>
            </a: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5839" y="2910995"/>
            <a:ext cx="3131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yellow  band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indicates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CRISP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observing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period</a:t>
            </a: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vertical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indicate the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eruptive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phenomena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orange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flares</a:t>
            </a: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green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CME</a:t>
            </a:r>
          </a:p>
          <a:p>
            <a:pPr lvl="1"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ERU and LEA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2" descr="C:\Users\Alice\Desktop\Agosto 2013\imm_talk_ct\sdo_flux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47680" y="2665940"/>
            <a:ext cx="5860824" cy="3539329"/>
          </a:xfrm>
          <a:prstGeom prst="rect">
            <a:avLst/>
          </a:prstGeom>
          <a:noFill/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87015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HMI/SDO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6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6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trend in NOAA 11267</a:t>
            </a:r>
            <a:endParaRPr lang="it-IT" sz="26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lice\Desktop\Agosto 2013\imm_talk_ct\sdo_flux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7664" y="1185815"/>
            <a:ext cx="5860826" cy="3539329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19100" y="5097378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en-US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The C4.1 flare occurs during a flux decay</a:t>
            </a: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vertical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indicate the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eruptive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phenomena</a:t>
            </a:r>
            <a:r>
              <a:rPr lang="en-US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87015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HMI/SDO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6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Helicity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6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trend in NOAA 11267</a:t>
            </a:r>
            <a:endParaRPr lang="it-IT" sz="26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lice\Desktop\Agosto 2013\imm_talk_ct\sdo_flux.jpeg"/>
          <p:cNvPicPr>
            <a:picLocks noChangeAspect="1" noChangeArrowheads="1"/>
          </p:cNvPicPr>
          <p:nvPr/>
        </p:nvPicPr>
        <p:blipFill>
          <a:blip r:embed="rId2"/>
          <a:srcRect l="4834" t="7442"/>
          <a:stretch>
            <a:fillRect/>
          </a:stretch>
        </p:blipFill>
        <p:spPr bwMode="auto">
          <a:xfrm>
            <a:off x="1770875" y="1184400"/>
            <a:ext cx="5602251" cy="35388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19100" y="5097378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en-US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Most of the flares occur during the increasing phase of the </a:t>
            </a:r>
            <a:r>
              <a:rPr lang="en-US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helicity</a:t>
            </a:r>
            <a:r>
              <a:rPr lang="en-US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flux</a:t>
            </a: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87015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AIA/SDO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the C4.1 </a:t>
            </a:r>
            <a:r>
              <a:rPr lang="it-IT" sz="26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NOAA 11267</a:t>
            </a:r>
            <a:endParaRPr lang="it-IT" sz="26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9100" y="5097378"/>
            <a:ext cx="487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en-US" sz="20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Isophotes</a:t>
            </a:r>
            <a:r>
              <a:rPr lang="en-US" sz="20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suggest that the C4.1 flare takes place in the 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ea typeface="Lucida Grande"/>
                <a:cs typeface="Arial" pitchFamily="34" charset="0"/>
              </a:rPr>
              <a:t>δ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spot</a:t>
            </a: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egnaposto contenuto 8" descr="sdo_seq_flar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5152" y="836712"/>
            <a:ext cx="2764800" cy="3830747"/>
          </a:xfrm>
        </p:spPr>
      </p:pic>
      <p:pic>
        <p:nvPicPr>
          <p:cNvPr id="10" name="Segnaposto contenuto 9" descr="sdo_seq_flare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1616" y="836712"/>
            <a:ext cx="2764800" cy="5329735"/>
          </a:xfr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44624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it-IT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0" y="1124744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</a:rPr>
              <a:t> 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Observations of persistent downflows and upflows (3 km/s) observed with CRISP (40 minutes) and HMI (15 hours) in proximity of the δ spot PIL</a:t>
            </a: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magnetic field is highly sheared along the δ spot PIL</a:t>
            </a: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region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shows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filamentary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resembling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bunch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penumbral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filaments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wrapped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negative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polarity</a:t>
            </a: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probable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penumbral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filaments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bending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diving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subphotospheric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layers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Ω-loop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submergence</a:t>
            </a: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motions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</a:pP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therefore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Evershed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Clr>
                <a:srgbClr val="BD4860"/>
              </a:buClr>
            </a:pP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flow in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bending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lines</a:t>
            </a:r>
            <a:endParaRPr lang="it-IT" sz="2000" dirty="0" smtClean="0">
              <a:solidFill>
                <a:srgbClr val="215968"/>
              </a:solidFill>
            </a:endParaRPr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5216996" y="4653136"/>
            <a:ext cx="2019300" cy="1447800"/>
            <a:chOff x="1066800" y="2743200"/>
            <a:chExt cx="4038600" cy="2895600"/>
          </a:xfrm>
        </p:grpSpPr>
        <p:sp>
          <p:nvSpPr>
            <p:cNvPr id="5" name="Rettangolo arrotondato 4"/>
            <p:cNvSpPr/>
            <p:nvPr/>
          </p:nvSpPr>
          <p:spPr>
            <a:xfrm>
              <a:off x="1066800" y="2743200"/>
              <a:ext cx="4038600" cy="2895600"/>
            </a:xfrm>
            <a:prstGeom prst="roundRect">
              <a:avLst/>
            </a:prstGeom>
            <a:solidFill>
              <a:srgbClr val="BCF5FB"/>
            </a:solidFill>
            <a:ln>
              <a:solidFill>
                <a:srgbClr val="ECFBF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49"/>
            <p:cNvGrpSpPr/>
            <p:nvPr/>
          </p:nvGrpSpPr>
          <p:grpSpPr>
            <a:xfrm>
              <a:off x="1676400" y="3124200"/>
              <a:ext cx="2895600" cy="2057401"/>
              <a:chOff x="1676400" y="3124200"/>
              <a:chExt cx="2895600" cy="2057401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1676400" y="4191000"/>
                <a:ext cx="914400" cy="838200"/>
              </a:xfrm>
              <a:prstGeom prst="ellipse">
                <a:avLst/>
              </a:prstGeom>
              <a:solidFill>
                <a:srgbClr val="BD486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e 3"/>
              <p:cNvSpPr/>
              <p:nvPr/>
            </p:nvSpPr>
            <p:spPr>
              <a:xfrm>
                <a:off x="3886200" y="4572001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" name="Connettore 2 8"/>
              <p:cNvCxnSpPr/>
              <p:nvPr/>
            </p:nvCxnSpPr>
            <p:spPr>
              <a:xfrm rot="5400000" flipH="1" flipV="1">
                <a:off x="1143794" y="3885406"/>
                <a:ext cx="1524000" cy="1588"/>
              </a:xfrm>
              <a:prstGeom prst="straightConnector1">
                <a:avLst/>
              </a:prstGeom>
              <a:ln>
                <a:solidFill>
                  <a:srgbClr val="BD486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9"/>
              <p:cNvCxnSpPr/>
              <p:nvPr/>
            </p:nvCxnSpPr>
            <p:spPr>
              <a:xfrm rot="5400000" flipH="1" flipV="1">
                <a:off x="1297782" y="3886200"/>
                <a:ext cx="1524000" cy="1588"/>
              </a:xfrm>
              <a:prstGeom prst="straightConnector1">
                <a:avLst/>
              </a:prstGeom>
              <a:ln>
                <a:solidFill>
                  <a:srgbClr val="BD486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/>
              <p:cNvCxnSpPr/>
              <p:nvPr/>
            </p:nvCxnSpPr>
            <p:spPr>
              <a:xfrm rot="5400000" flipH="1" flipV="1">
                <a:off x="1450182" y="3885406"/>
                <a:ext cx="1524000" cy="1588"/>
              </a:xfrm>
              <a:prstGeom prst="straightConnector1">
                <a:avLst/>
              </a:prstGeom>
              <a:ln>
                <a:solidFill>
                  <a:srgbClr val="BD486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2 11"/>
              <p:cNvCxnSpPr/>
              <p:nvPr/>
            </p:nvCxnSpPr>
            <p:spPr>
              <a:xfrm rot="5400000" flipH="1" flipV="1">
                <a:off x="1600994" y="3885406"/>
                <a:ext cx="1524000" cy="1588"/>
              </a:xfrm>
              <a:prstGeom prst="straightConnector1">
                <a:avLst/>
              </a:prstGeom>
              <a:ln>
                <a:solidFill>
                  <a:srgbClr val="BD486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2"/>
              <p:cNvCxnSpPr/>
              <p:nvPr/>
            </p:nvCxnSpPr>
            <p:spPr>
              <a:xfrm rot="16200000" flipH="1">
                <a:off x="3429794" y="4190207"/>
                <a:ext cx="1219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2 13"/>
              <p:cNvCxnSpPr/>
              <p:nvPr/>
            </p:nvCxnSpPr>
            <p:spPr>
              <a:xfrm rot="16200000" flipH="1">
                <a:off x="3582194" y="4190207"/>
                <a:ext cx="1219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/>
              <p:nvPr/>
            </p:nvCxnSpPr>
            <p:spPr>
              <a:xfrm rot="16200000" flipH="1">
                <a:off x="3734594" y="4190207"/>
                <a:ext cx="1219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ccia curva 15"/>
              <p:cNvSpPr/>
              <p:nvPr/>
            </p:nvSpPr>
            <p:spPr>
              <a:xfrm rot="5400000">
                <a:off x="2569885" y="4084361"/>
                <a:ext cx="480060" cy="892255"/>
              </a:xfrm>
              <a:prstGeom prst="bentArrow">
                <a:avLst/>
              </a:prstGeom>
              <a:solidFill>
                <a:srgbClr val="BD4860"/>
              </a:solidFill>
              <a:ln>
                <a:solidFill>
                  <a:srgbClr val="BD48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ccia curva 16"/>
              <p:cNvSpPr/>
              <p:nvPr/>
            </p:nvSpPr>
            <p:spPr>
              <a:xfrm rot="5400000">
                <a:off x="2568296" y="4343043"/>
                <a:ext cx="480060" cy="892255"/>
              </a:xfrm>
              <a:prstGeom prst="bentArrow">
                <a:avLst/>
              </a:prstGeom>
              <a:solidFill>
                <a:srgbClr val="BD4860"/>
              </a:solidFill>
              <a:ln>
                <a:solidFill>
                  <a:srgbClr val="BD48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ccia curva 17"/>
              <p:cNvSpPr/>
              <p:nvPr/>
            </p:nvSpPr>
            <p:spPr>
              <a:xfrm rot="16200000" flipH="1">
                <a:off x="3370898" y="4354473"/>
                <a:ext cx="510145" cy="892255"/>
              </a:xfrm>
              <a:prstGeom prst="ben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828800" y="4495800"/>
                <a:ext cx="685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bg1"/>
                    </a:solidFill>
                  </a:rPr>
                  <a:t>+++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3962400" y="4724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FFFFFF"/>
                    </a:solidFill>
                  </a:rPr>
                  <a:t>- - -</a:t>
                </a:r>
                <a:endParaRPr lang="it-IT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5000" y="44624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Future work</a:t>
            </a:r>
            <a:endParaRPr lang="it-IT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0" y="1124744"/>
            <a:ext cx="838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Analyze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AIA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observations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occurring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δ spot</a:t>
            </a:r>
          </a:p>
          <a:p>
            <a:pPr algn="just">
              <a:lnSpc>
                <a:spcPct val="150000"/>
              </a:lnSpc>
              <a:buClr>
                <a:srgbClr val="BD4860"/>
              </a:buClr>
              <a:buFont typeface="Wingdings" charset="2"/>
              <a:buChar char="v"/>
            </a:pP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BD4860"/>
              </a:buClr>
              <a:buFont typeface="Wingdings" charset="2"/>
              <a:buChar char="v"/>
            </a:pP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C4.1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occurred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NOAA 11267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seems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 CME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1.5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hour</a:t>
            </a: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BD4860"/>
              </a:buClr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Determine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full SDO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spectropolarimetric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measurements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helicity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region</a:t>
            </a: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BD4860"/>
              </a:buClr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more in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detail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CME</a:t>
            </a:r>
          </a:p>
          <a:p>
            <a:pPr lvl="1" algn="just">
              <a:lnSpc>
                <a:spcPct val="150000"/>
              </a:lnSpc>
              <a:buClr>
                <a:srgbClr val="BD4860"/>
              </a:buClr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Analyze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high-resolution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observations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deduce the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presence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</a:t>
            </a:r>
            <a:r>
              <a:rPr lang="it-IT" sz="20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precursors</a:t>
            </a: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BD4860"/>
              </a:buClr>
              <a:buFont typeface="Wingdings" pitchFamily="2" charset="2"/>
              <a:buChar char="Ø"/>
            </a:pPr>
            <a:endParaRPr lang="it-IT" sz="20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35913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Delta spot </a:t>
            </a:r>
            <a:r>
              <a:rPr lang="it-IT" sz="32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characteristics</a:t>
            </a:r>
            <a:endParaRPr lang="it-IT" sz="32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0" y="836712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Delta spot: a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sunspot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umbrae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opposite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polarities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inside the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penumbra</a:t>
            </a: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Strong shear flows</a:t>
            </a:r>
            <a:r>
              <a:rPr lang="it-IT" sz="2000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are often observed along the PIL of flaring 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ea typeface="Lucida Grande"/>
                <a:cs typeface="Arial" pitchFamily="34" charset="0"/>
              </a:rPr>
              <a:t>δ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spots (Denker &amp; Wang, 1998). </a:t>
            </a: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Curved</a:t>
            </a:r>
            <a:r>
              <a:rPr lang="it-IT" sz="2000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penumbral</a:t>
            </a:r>
            <a:r>
              <a:rPr lang="it-IT" sz="2000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filaments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cospatial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these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shear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flows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tangential</a:t>
            </a:r>
            <a:r>
              <a:rPr lang="it-IT" sz="2000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sunspot</a:t>
            </a:r>
            <a:r>
              <a:rPr lang="it-IT" sz="2000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umbra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, can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Clr>
                <a:srgbClr val="BD4860"/>
              </a:buClr>
            </a:pP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tangential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penumbral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filaments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provide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first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indication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highly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twisted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sheared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rgbClr val="BD4860"/>
              </a:buClr>
              <a:buFont typeface="Wingdings" charset="2"/>
              <a:buChar char="v"/>
            </a:pPr>
            <a:endParaRPr lang="it-IT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Salvo\Desktop\5509880631_0930db13a8.jpg"/>
          <p:cNvPicPr>
            <a:picLocks noChangeAspect="1" noChangeArrowheads="1"/>
          </p:cNvPicPr>
          <p:nvPr/>
        </p:nvPicPr>
        <p:blipFill>
          <a:blip r:embed="rId2"/>
          <a:srcRect t="18898" r="11339" b="18898"/>
          <a:stretch>
            <a:fillRect/>
          </a:stretch>
        </p:blipFill>
        <p:spPr bwMode="auto">
          <a:xfrm>
            <a:off x="2508250" y="1546378"/>
            <a:ext cx="3659483" cy="1925602"/>
          </a:xfrm>
          <a:prstGeom prst="rect">
            <a:avLst/>
          </a:prstGeom>
          <a:noFill/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4360" y="3507973"/>
            <a:ext cx="843528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strongest</a:t>
            </a:r>
            <a: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geo-effective</a:t>
            </a:r>
            <a: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flares</a:t>
            </a:r>
            <a: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</a:t>
            </a:r>
            <a: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l-GR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δ</a:t>
            </a:r>
            <a: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it-IT" sz="4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spots</a:t>
            </a:r>
            <a:r>
              <a:rPr lang="it-IT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!!!</a:t>
            </a:r>
          </a:p>
          <a:p>
            <a:pPr algn="ctr"/>
            <a:endParaRPr lang="it-IT" sz="40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Cristaldi </a:t>
            </a:r>
            <a:r>
              <a:rPr lang="it-IT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et</a:t>
            </a:r>
            <a:r>
              <a:rPr lang="it-IT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al. </a:t>
            </a:r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(2014), </a:t>
            </a:r>
            <a:r>
              <a:rPr lang="it-IT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ApJ</a:t>
            </a:r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789, A162</a:t>
            </a:r>
            <a:endParaRPr lang="it-IT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b_cah_09005_ruotato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08" y="802410"/>
            <a:ext cx="5580112" cy="53628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477000" y="838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215968"/>
                </a:solidFill>
              </a:rPr>
              <a:t>NOAA 11267</a:t>
            </a:r>
          </a:p>
          <a:p>
            <a:pPr algn="ctr"/>
            <a:r>
              <a:rPr lang="it-IT" dirty="0" smtClean="0">
                <a:solidFill>
                  <a:srgbClr val="215968"/>
                </a:solidFill>
              </a:rPr>
              <a:t>(</a:t>
            </a:r>
            <a:r>
              <a:rPr lang="it-IT" dirty="0" err="1" smtClean="0">
                <a:solidFill>
                  <a:srgbClr val="215968"/>
                </a:solidFill>
              </a:rPr>
              <a:t>6</a:t>
            </a:r>
            <a:r>
              <a:rPr lang="it-IT" dirty="0" smtClean="0">
                <a:solidFill>
                  <a:srgbClr val="215968"/>
                </a:solidFill>
              </a:rPr>
              <a:t> August 2011)</a:t>
            </a:r>
          </a:p>
          <a:p>
            <a:pPr algn="ctr"/>
            <a:r>
              <a:rPr lang="it-IT" dirty="0" smtClean="0">
                <a:solidFill>
                  <a:srgbClr val="215968"/>
                </a:solidFill>
              </a:rPr>
              <a:t>S17E24</a:t>
            </a:r>
            <a:endParaRPr lang="it-IT" dirty="0">
              <a:solidFill>
                <a:srgbClr val="215968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38900" y="21452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215968"/>
                </a:solidFill>
              </a:rPr>
              <a:t>Here is the δ spot !!</a:t>
            </a:r>
            <a:endParaRPr lang="it-IT" b="1" dirty="0">
              <a:solidFill>
                <a:srgbClr val="215968"/>
              </a:solidFill>
            </a:endParaRPr>
          </a:p>
        </p:txBody>
      </p:sp>
      <p:pic>
        <p:nvPicPr>
          <p:cNvPr id="7" name="Immagine 6" descr="confronto_sst_parameters.jpeg"/>
          <p:cNvPicPr>
            <a:picLocks noChangeAspect="1"/>
          </p:cNvPicPr>
          <p:nvPr/>
        </p:nvPicPr>
        <p:blipFill>
          <a:blip r:embed="rId4"/>
          <a:srcRect l="4194" t="26966" r="56775" b="44444"/>
          <a:stretch>
            <a:fillRect/>
          </a:stretch>
        </p:blipFill>
        <p:spPr>
          <a:xfrm>
            <a:off x="6254970" y="3112519"/>
            <a:ext cx="2889030" cy="2992398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rot="16200000" flipH="1">
            <a:off x="7543802" y="2971799"/>
            <a:ext cx="1295399" cy="3809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99592" y="4462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Observational</a:t>
            </a:r>
            <a:r>
              <a:rPr lang="it-IT" sz="28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it-IT" sz="28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sets</a:t>
            </a:r>
            <a:r>
              <a:rPr lang="it-IT" sz="28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– NOAA 11267</a:t>
            </a:r>
            <a:endParaRPr lang="it-IT" sz="28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4462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Observational</a:t>
            </a:r>
            <a:r>
              <a:rPr lang="it-IT" sz="28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it-IT" sz="28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sets</a:t>
            </a:r>
            <a:r>
              <a:rPr lang="it-IT" sz="28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– NOAA 11267</a:t>
            </a:r>
            <a:endParaRPr lang="it-IT" sz="28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3677076116"/>
              </p:ext>
            </p:extLst>
          </p:nvPr>
        </p:nvGraphicFramePr>
        <p:xfrm>
          <a:off x="323529" y="2557082"/>
          <a:ext cx="8496943" cy="36657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5"/>
                <a:gridCol w="2304256"/>
                <a:gridCol w="936104"/>
                <a:gridCol w="1152128"/>
                <a:gridCol w="1368152"/>
                <a:gridCol w="1512168"/>
              </a:tblGrid>
              <a:tr h="81286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Instruments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Wavelength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Spectral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points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Pixel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size</a:t>
                      </a:r>
                      <a:r>
                        <a:rPr lang="it-IT" sz="1600" baseline="0" dirty="0" smtClean="0"/>
                        <a:t> (</a:t>
                      </a:r>
                      <a:r>
                        <a:rPr lang="it-IT" sz="1600" baseline="0" dirty="0" err="1" smtClean="0"/>
                        <a:t>arcsec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Time </a:t>
                      </a:r>
                    </a:p>
                    <a:p>
                      <a:pPr algn="ctr"/>
                      <a:r>
                        <a:rPr lang="it-IT" sz="1600" dirty="0" err="1" smtClean="0"/>
                        <a:t>resolution</a:t>
                      </a:r>
                      <a:r>
                        <a:rPr lang="it-IT" sz="1600" dirty="0" smtClean="0"/>
                        <a:t> (sec)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Observation</a:t>
                      </a:r>
                      <a:r>
                        <a:rPr lang="it-IT" sz="1600" baseline="0" dirty="0" smtClean="0"/>
                        <a:t> </a:t>
                      </a:r>
                    </a:p>
                    <a:p>
                      <a:r>
                        <a:rPr lang="it-IT" sz="1600" baseline="0" dirty="0" err="1" smtClean="0"/>
                        <a:t>days</a:t>
                      </a:r>
                      <a:endParaRPr lang="it-IT" sz="1600" dirty="0"/>
                    </a:p>
                  </a:txBody>
                  <a:tcPr anchor="ctr" anchorCtr="1"/>
                </a:tc>
              </a:tr>
              <a:tr h="401176">
                <a:tc rowSpan="3">
                  <a:txBody>
                    <a:bodyPr/>
                    <a:lstStyle/>
                    <a:p>
                      <a:r>
                        <a:rPr lang="it-IT" sz="1600" dirty="0" smtClean="0"/>
                        <a:t>SST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Fe I 5576 Å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0.0592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28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</a:t>
                      </a:r>
                      <a:r>
                        <a:rPr lang="it-IT" sz="1600" baseline="0" dirty="0" smtClean="0"/>
                        <a:t> - </a:t>
                      </a:r>
                      <a:r>
                        <a:rPr lang="it-IT" sz="1600" dirty="0" smtClean="0"/>
                        <a:t>19 </a:t>
                      </a:r>
                      <a:r>
                        <a:rPr lang="it-IT" sz="1600" dirty="0" err="1" smtClean="0"/>
                        <a:t>Aug</a:t>
                      </a:r>
                      <a:r>
                        <a:rPr lang="it-IT" sz="1600" baseline="0" dirty="0" smtClean="0"/>
                        <a:t> 2011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 anchor="ctr" anchorCtr="1"/>
                </a:tc>
              </a:tr>
              <a:tr h="3825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Fe I </a:t>
                      </a:r>
                      <a:r>
                        <a:rPr lang="it-IT" sz="1600" dirty="0" err="1" smtClean="0"/>
                        <a:t>pair</a:t>
                      </a:r>
                      <a:r>
                        <a:rPr lang="it-IT" sz="1600" dirty="0" smtClean="0"/>
                        <a:t> 6302 Å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15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0.0589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28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6</a:t>
                      </a:r>
                      <a:r>
                        <a:rPr lang="it-IT" sz="1600" baseline="0" dirty="0" smtClean="0"/>
                        <a:t> - </a:t>
                      </a:r>
                      <a:r>
                        <a:rPr lang="it-IT" sz="1600" dirty="0" smtClean="0"/>
                        <a:t>19 </a:t>
                      </a:r>
                      <a:r>
                        <a:rPr lang="it-IT" sz="1600" dirty="0" err="1" smtClean="0"/>
                        <a:t>Aug</a:t>
                      </a:r>
                      <a:r>
                        <a:rPr lang="it-IT" sz="1600" baseline="0" dirty="0" smtClean="0"/>
                        <a:t> 2011</a:t>
                      </a:r>
                      <a:r>
                        <a:rPr lang="it-IT" sz="1600" dirty="0" smtClean="0"/>
                        <a:t> </a:t>
                      </a:r>
                    </a:p>
                  </a:txBody>
                  <a:tcPr anchor="ctr" anchorCtr="1"/>
                </a:tc>
              </a:tr>
              <a:tr h="3825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Ca II H </a:t>
                      </a:r>
                      <a:r>
                        <a:rPr lang="it-IT" sz="1600" dirty="0" err="1" smtClean="0"/>
                        <a:t>core</a:t>
                      </a:r>
                      <a:r>
                        <a:rPr lang="it-IT" sz="1600" dirty="0" smtClean="0"/>
                        <a:t> and WB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0.0338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6</a:t>
                      </a:r>
                      <a:r>
                        <a:rPr lang="it-IT" sz="1600" baseline="0" dirty="0" smtClean="0"/>
                        <a:t> - </a:t>
                      </a:r>
                      <a:r>
                        <a:rPr lang="it-IT" sz="1600" dirty="0" smtClean="0"/>
                        <a:t>19 </a:t>
                      </a:r>
                      <a:r>
                        <a:rPr lang="it-IT" sz="1600" dirty="0" err="1" smtClean="0"/>
                        <a:t>Aug</a:t>
                      </a:r>
                      <a:r>
                        <a:rPr lang="it-IT" sz="1600" baseline="0" dirty="0" smtClean="0"/>
                        <a:t> 2011</a:t>
                      </a:r>
                      <a:r>
                        <a:rPr lang="it-IT" sz="1600" dirty="0" smtClean="0"/>
                        <a:t> </a:t>
                      </a:r>
                    </a:p>
                  </a:txBody>
                  <a:tcPr anchor="ctr" anchorCtr="1"/>
                </a:tc>
              </a:tr>
              <a:tr h="274320">
                <a:tc rowSpan="5">
                  <a:txBody>
                    <a:bodyPr/>
                    <a:lstStyle/>
                    <a:p>
                      <a:endParaRPr lang="it-IT" sz="1600" dirty="0" smtClean="0"/>
                    </a:p>
                    <a:p>
                      <a:r>
                        <a:rPr lang="it-IT" sz="1600" dirty="0" smtClean="0"/>
                        <a:t>SDO</a:t>
                      </a:r>
                    </a:p>
                    <a:p>
                      <a:endParaRPr lang="it-IT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hmi.M </a:t>
                      </a:r>
                      <a:r>
                        <a:rPr lang="it-IT" sz="1600" dirty="0" err="1" smtClean="0"/>
                        <a:t>magnetograms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0.5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720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5 - 7 </a:t>
                      </a:r>
                      <a:r>
                        <a:rPr lang="it-IT" sz="1600" dirty="0" err="1" smtClean="0"/>
                        <a:t>Aug</a:t>
                      </a:r>
                      <a:r>
                        <a:rPr lang="it-IT" sz="1600" dirty="0" smtClean="0"/>
                        <a:t> 2011</a:t>
                      </a:r>
                    </a:p>
                  </a:txBody>
                  <a:tcPr anchor="ctr" anchorCtr="1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hmi.IC continuum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0.5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720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5 -7 </a:t>
                      </a:r>
                      <a:r>
                        <a:rPr lang="it-IT" sz="1600" dirty="0" err="1" smtClean="0"/>
                        <a:t>Aug</a:t>
                      </a:r>
                      <a:r>
                        <a:rPr lang="it-IT" sz="1600" dirty="0" smtClean="0"/>
                        <a:t> 2011</a:t>
                      </a:r>
                    </a:p>
                  </a:txBody>
                  <a:tcPr anchor="ctr" anchorCtr="1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hmi.</a:t>
                      </a:r>
                      <a:r>
                        <a:rPr lang="it-IT" sz="1600" baseline="0" dirty="0" smtClean="0"/>
                        <a:t>V Doppler </a:t>
                      </a:r>
                      <a:r>
                        <a:rPr lang="it-IT" sz="1600" baseline="0" dirty="0" err="1" smtClean="0"/>
                        <a:t>velocities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0.5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720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 </a:t>
                      </a:r>
                      <a:r>
                        <a:rPr lang="it-IT" sz="1600" dirty="0" err="1" smtClean="0"/>
                        <a:t>Aug</a:t>
                      </a:r>
                      <a:r>
                        <a:rPr lang="it-IT" sz="1600" dirty="0" smtClean="0"/>
                        <a:t> 2011</a:t>
                      </a:r>
                    </a:p>
                  </a:txBody>
                  <a:tcPr anchor="ctr" anchorCtr="1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aia.171 </a:t>
                      </a:r>
                      <a:r>
                        <a:rPr lang="it-IT" sz="1600" dirty="0" err="1" smtClean="0"/>
                        <a:t>intensity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0.6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120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5 -7 </a:t>
                      </a:r>
                      <a:r>
                        <a:rPr lang="it-IT" sz="1600" dirty="0" err="1" smtClean="0"/>
                        <a:t>Aug</a:t>
                      </a:r>
                      <a:r>
                        <a:rPr lang="it-IT" sz="1600" dirty="0" smtClean="0"/>
                        <a:t> 2011</a:t>
                      </a:r>
                    </a:p>
                  </a:txBody>
                  <a:tcPr anchor="ctr" anchorCtr="1"/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aia.193 </a:t>
                      </a:r>
                      <a:r>
                        <a:rPr lang="it-IT" sz="1600" dirty="0" err="1" smtClean="0"/>
                        <a:t>intensity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-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0.6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120</a:t>
                      </a:r>
                      <a:endParaRPr lang="it-IT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5 -7 </a:t>
                      </a:r>
                      <a:r>
                        <a:rPr lang="it-IT" sz="1600" dirty="0" err="1" smtClean="0"/>
                        <a:t>Aug</a:t>
                      </a:r>
                      <a:r>
                        <a:rPr lang="it-IT" sz="1600" dirty="0" smtClean="0"/>
                        <a:t> 2011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026" name="Picture 2" descr="F:\Personale\2011\agosto2011\LA_PALMA_12-20AGOSTO2011\13_Roque_de_los_muchachos\CIMG3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44" y="740702"/>
            <a:ext cx="2282059" cy="1711544"/>
          </a:xfrm>
          <a:prstGeom prst="rect">
            <a:avLst/>
          </a:prstGeom>
          <a:noFill/>
        </p:spPr>
      </p:pic>
      <p:pic>
        <p:nvPicPr>
          <p:cNvPr id="1027" name="Picture 3" descr="C:\Users\Alice\Desktop\Agosto 2013\imm_talk_ct\header-s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764704"/>
            <a:ext cx="3616162" cy="168754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876256" y="882586"/>
            <a:ext cx="2339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on the 6th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August, 2011</a:t>
            </a:r>
          </a:p>
          <a:p>
            <a:endParaRPr lang="it-IT" sz="16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37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minutes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observations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09:00:05 UT</a:t>
            </a:r>
            <a:endParaRPr lang="it-IT" sz="1600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ce\Desktop\Agosto 2013\imm_talk_ct\sdo_cont_mf_ar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00" y="764704"/>
            <a:ext cx="9026304" cy="386784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07504" y="4963527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At the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observation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AR 11267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2-days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old</a:t>
            </a:r>
            <a:endParaRPr lang="it-IT" sz="2000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Classified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as βγδ</a:t>
            </a: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C-class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passage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across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solar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disk</a:t>
            </a:r>
            <a:endParaRPr lang="it-IT" sz="2000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80528" y="87015"/>
            <a:ext cx="914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HMI/SDO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magnetograms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and continuum </a:t>
            </a:r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images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24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2026416" y="3212976"/>
            <a:ext cx="0" cy="1224136"/>
          </a:xfrm>
          <a:prstGeom prst="straightConnector1">
            <a:avLst/>
          </a:prstGeom>
          <a:ln>
            <a:solidFill>
              <a:srgbClr val="18414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250552" y="3120376"/>
            <a:ext cx="0" cy="1316736"/>
          </a:xfrm>
          <a:prstGeom prst="straightConnector1">
            <a:avLst/>
          </a:prstGeom>
          <a:ln>
            <a:solidFill>
              <a:srgbClr val="18414C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250552" y="1952836"/>
            <a:ext cx="1224136" cy="2520280"/>
          </a:xfrm>
          <a:prstGeom prst="straightConnector1">
            <a:avLst/>
          </a:prstGeom>
          <a:ln>
            <a:solidFill>
              <a:srgbClr val="18414C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378344" y="44371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18414C"/>
                </a:solidFill>
                <a:latin typeface="Arial" pitchFamily="34" charset="0"/>
                <a:cs typeface="Arial" pitchFamily="34" charset="0"/>
              </a:rPr>
              <a:t>SST </a:t>
            </a:r>
            <a:r>
              <a:rPr lang="it-IT" sz="1600" dirty="0" err="1" smtClean="0">
                <a:solidFill>
                  <a:srgbClr val="18414C"/>
                </a:solidFill>
                <a:latin typeface="Arial" pitchFamily="34" charset="0"/>
                <a:cs typeface="Arial" pitchFamily="34" charset="0"/>
              </a:rPr>
              <a:t>FoV</a:t>
            </a:r>
            <a:endParaRPr lang="it-IT" sz="1600" dirty="0">
              <a:solidFill>
                <a:srgbClr val="1841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14448" y="443711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18414C"/>
                </a:solidFill>
                <a:latin typeface="Arial" pitchFamily="34" charset="0"/>
                <a:cs typeface="Arial" pitchFamily="34" charset="0"/>
              </a:rPr>
              <a:t>SDO </a:t>
            </a:r>
            <a:r>
              <a:rPr lang="it-IT" sz="1600" dirty="0" err="1" smtClean="0">
                <a:solidFill>
                  <a:srgbClr val="18414C"/>
                </a:solidFill>
                <a:latin typeface="Arial" pitchFamily="34" charset="0"/>
                <a:cs typeface="Arial" pitchFamily="34" charset="0"/>
              </a:rPr>
              <a:t>subFoV</a:t>
            </a:r>
            <a:endParaRPr lang="it-IT" sz="1600" dirty="0">
              <a:solidFill>
                <a:srgbClr val="1841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042640" y="443711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SDO Doppler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velocities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subFoV</a:t>
            </a:r>
            <a:endParaRPr lang="it-IT" sz="1600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7210992" y="1916832"/>
            <a:ext cx="504056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80528" y="-57001"/>
            <a:ext cx="9141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HMI/SDO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magnetograms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and continuum </a:t>
            </a:r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images</a:t>
            </a:r>
            <a:endParaRPr lang="it-IT" sz="2400" b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4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AR NOAA 11267  </a:t>
            </a:r>
            <a:endParaRPr lang="it-IT" sz="24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30973" y="1300609"/>
            <a:ext cx="401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it-IT" dirty="0" smtClean="0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contours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umbra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CBC7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yellow</a:t>
            </a:r>
            <a:r>
              <a:rPr lang="it-IT" dirty="0" smtClean="0">
                <a:solidFill>
                  <a:srgbClr val="CBC7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contours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penumbra</a:t>
            </a: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arrow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ea typeface="Lucida Grande"/>
                <a:cs typeface="Arial" pitchFamily="34" charset="0"/>
              </a:rPr>
              <a:t>δ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spot</a:t>
            </a:r>
            <a:endParaRPr lang="it-IT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lice\Desktop\Agosto 2013\imm_talk_ct\sdo_seq_cont_mf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2547" y="2844037"/>
            <a:ext cx="4641453" cy="3156610"/>
          </a:xfrm>
          <a:prstGeom prst="rect">
            <a:avLst/>
          </a:prstGeom>
          <a:noFill/>
        </p:spPr>
      </p:pic>
      <p:pic>
        <p:nvPicPr>
          <p:cNvPr id="1028" name="Picture 4" descr="C:\Users\Alice\Desktop\Agosto 2013\imm_talk_ct\sdo_seq_cont_mf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896243"/>
            <a:ext cx="4626093" cy="3036813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72008" y="4365104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21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hours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reported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sequence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δ spot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changes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its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shape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the positive umbra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decreases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presence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negative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fragment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persists</a:t>
            </a:r>
            <a:endParaRPr lang="it-IT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87015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HMI/SDO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6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6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sz="26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trend in NOAA 11267</a:t>
            </a:r>
            <a:endParaRPr lang="it-IT" sz="26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452840"/>
            <a:ext cx="3233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green band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indicates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CRISP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observing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period</a:t>
            </a: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vertical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indicate the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flares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magnitude</a:t>
            </a: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CRISP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observations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negative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27107A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dirty="0" err="1" smtClean="0">
                <a:solidFill>
                  <a:srgbClr val="27107A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it-IT" dirty="0" smtClean="0">
                <a:solidFill>
                  <a:srgbClr val="2710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symbols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a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decreasing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phase</a:t>
            </a: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positive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constant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symbols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just">
              <a:buFont typeface="Wingdings" pitchFamily="2" charset="2"/>
              <a:buChar char="Ø"/>
            </a:pP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79726" y="4737918"/>
            <a:ext cx="5212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analyzed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interval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corresponds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HMI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magnetograms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acquired</a:t>
            </a:r>
            <a:r>
              <a:rPr lang="it-IT" dirty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it-IT" dirty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00:00:00 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UT on </a:t>
            </a:r>
            <a:r>
              <a:rPr lang="it-IT" dirty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5 August </a:t>
            </a:r>
            <a:r>
              <a:rPr lang="it-IT" dirty="0" err="1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dirty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23:59:00 UT on 7 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August.</a:t>
            </a:r>
            <a:endParaRPr lang="it-IT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lice\Desktop\Agosto 2013\imm_talk_ct\sdo_flux.jpeg"/>
          <p:cNvPicPr>
            <a:picLocks noChangeAspect="1" noChangeArrowheads="1"/>
          </p:cNvPicPr>
          <p:nvPr/>
        </p:nvPicPr>
        <p:blipFill>
          <a:blip r:embed="rId2"/>
          <a:srcRect l="-2635" t="-4054" r="-2635"/>
          <a:stretch>
            <a:fillRect/>
          </a:stretch>
        </p:blipFill>
        <p:spPr bwMode="auto">
          <a:xfrm>
            <a:off x="3233008" y="970342"/>
            <a:ext cx="5731480" cy="36827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44624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Velocity</a:t>
            </a:r>
            <a:r>
              <a:rPr lang="it-IT" sz="32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fields</a:t>
            </a:r>
            <a:r>
              <a:rPr lang="it-IT" sz="32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delta </a:t>
            </a:r>
            <a:r>
              <a:rPr lang="it-IT" sz="32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spots</a:t>
            </a:r>
            <a:endParaRPr lang="it-IT" sz="32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124745"/>
            <a:ext cx="88924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Earlier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LOS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velocity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measurements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region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separation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opposite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polarities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ea typeface="Lucida Grande"/>
                <a:cs typeface="Arial" pitchFamily="34" charset="0"/>
              </a:rPr>
              <a:t>δ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spots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2000" i="1" dirty="0" smtClean="0">
                <a:solidFill>
                  <a:srgbClr val="BD4860"/>
                </a:solidFill>
                <a:latin typeface="Arial" pitchFamily="34" charset="0"/>
                <a:ea typeface="Lucida Grande"/>
                <a:cs typeface="Arial" pitchFamily="34" charset="0"/>
              </a:rPr>
              <a:t>δ</a:t>
            </a:r>
            <a:r>
              <a:rPr lang="it-IT" sz="2000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spot PIL)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gave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indication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upward</a:t>
            </a:r>
            <a:r>
              <a:rPr lang="it-IT" sz="20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motions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sz="2000" i="1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i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it-IT" sz="2000" i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recently</a:t>
            </a:r>
            <a:r>
              <a:rPr lang="it-IT" sz="2000" i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420888"/>
            <a:ext cx="37444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Martinez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Pillet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al, 1994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Lites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al., 2002;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Denker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al., 	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2007; </a:t>
            </a:r>
            <a:r>
              <a:rPr lang="it-IT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Prasad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Choudhary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&amp; Deng, 2012</a:t>
            </a:r>
            <a:endParaRPr lang="it-IT" sz="1600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Takizawa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al., 2012			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995936" y="223274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Supersonic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downflows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(14 km/s) and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upflows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1.5 km/s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detected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along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i="1" dirty="0" smtClean="0">
                <a:solidFill>
                  <a:srgbClr val="BD4860"/>
                </a:solidFill>
                <a:latin typeface="Arial" pitchFamily="34" charset="0"/>
                <a:ea typeface="Lucida Grande"/>
                <a:cs typeface="Arial" pitchFamily="34" charset="0"/>
              </a:rPr>
              <a:t>δ</a:t>
            </a:r>
            <a:r>
              <a:rPr lang="it-IT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spot PIL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hours</a:t>
            </a:r>
            <a:endParaRPr lang="it-IT" dirty="0" smtClean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95936" y="3429000"/>
            <a:ext cx="507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Downflows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upflows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(3 km/s)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PIL:</a:t>
            </a: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origin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Evershed</a:t>
            </a:r>
            <a:r>
              <a:rPr lang="it-IT" b="1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flow 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due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fluted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penumbral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filaments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opposing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flows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interleaved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b="1" i="1" dirty="0" smtClean="0">
              <a:solidFill>
                <a:srgbClr val="BD48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abrupt</a:t>
            </a:r>
            <a:r>
              <a:rPr lang="it-IT" b="1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bending</a:t>
            </a:r>
            <a:r>
              <a:rPr lang="it-IT" b="1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b="1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penumbral</a:t>
            </a:r>
            <a:r>
              <a:rPr lang="it-IT" b="1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filaments</a:t>
            </a:r>
            <a:r>
              <a:rPr lang="it-IT" b="1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proximity</a:t>
            </a:r>
            <a:r>
              <a:rPr lang="it-IT" b="1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b="1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the PIL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995936" y="5651956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Motions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due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submergence</a:t>
            </a:r>
            <a:r>
              <a:rPr lang="it-IT" b="1" i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i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Ω-loop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rcRect b="38484"/>
          <a:stretch>
            <a:fillRect/>
          </a:stretch>
        </p:blipFill>
        <p:spPr>
          <a:xfrm>
            <a:off x="35496" y="3450590"/>
            <a:ext cx="3960440" cy="1778610"/>
          </a:xfrm>
          <a:prstGeom prst="rect">
            <a:avLst/>
          </a:prstGeom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7328" y="87868"/>
            <a:ext cx="738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HMI/SDO </a:t>
            </a:r>
            <a:r>
              <a:rPr lang="it-IT" sz="2800" b="1" dirty="0" err="1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Dopplergrams</a:t>
            </a:r>
            <a:endParaRPr lang="it-IT" sz="2800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171" y="899428"/>
            <a:ext cx="910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arrow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: location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PIL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separating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opposite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polarities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 the delta spot. </a:t>
            </a:r>
            <a:endParaRPr lang="it-IT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lice\Desktop\Agosto 2013\imm_talk_ct\sdo_sequence_vd_deltaspo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" y="1268760"/>
            <a:ext cx="9108675" cy="465739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7785" y="5837202"/>
            <a:ext cx="9090719" cy="40011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accent2">
                <a:lumMod val="75000"/>
                <a:alpha val="7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LOS motions in the proximity of the δ spot PIL lasted for almost 15 hours !! </a:t>
            </a:r>
            <a:endParaRPr lang="it-IT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72200" y="1709674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Indication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of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location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of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upward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(- 3 km/s) and downward (3 km/s)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motions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along the δ spot PIL in the chromospheric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image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(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inverted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colors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)</a:t>
            </a:r>
            <a:endParaRPr lang="it-IT" sz="1600" b="1" dirty="0">
              <a:solidFill>
                <a:srgbClr val="215968"/>
              </a:solidFill>
              <a:latin typeface="American Typewriter"/>
              <a:cs typeface="American Typewriter"/>
            </a:endParaRPr>
          </a:p>
        </p:txBody>
      </p:sp>
      <p:pic>
        <p:nvPicPr>
          <p:cNvPr id="5123" name="Picture 3" descr="C:\Users\Alice\Desktop\Agosto 2013\imm_talk_ct\confronto_sst_parameters_new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584" y="836712"/>
            <a:ext cx="6170919" cy="4103687"/>
          </a:xfrm>
          <a:prstGeom prst="rect">
            <a:avLst/>
          </a:prstGeom>
          <a:noFill/>
        </p:spPr>
      </p:pic>
      <p:cxnSp>
        <p:nvCxnSpPr>
          <p:cNvPr id="6" name="Connettore 2 5"/>
          <p:cNvCxnSpPr/>
          <p:nvPr/>
        </p:nvCxnSpPr>
        <p:spPr>
          <a:xfrm>
            <a:off x="611560" y="5229200"/>
            <a:ext cx="504056" cy="0"/>
          </a:xfrm>
          <a:prstGeom prst="straightConnector1">
            <a:avLst/>
          </a:prstGeom>
          <a:ln>
            <a:solidFill>
              <a:srgbClr val="27107A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611560" y="5517232"/>
            <a:ext cx="504056" cy="0"/>
          </a:xfrm>
          <a:prstGeom prst="straightConnector1">
            <a:avLst/>
          </a:prstGeom>
          <a:ln>
            <a:solidFill>
              <a:srgbClr val="27107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611560" y="5805264"/>
            <a:ext cx="504056" cy="0"/>
          </a:xfrm>
          <a:prstGeom prst="straightConnector1">
            <a:avLst/>
          </a:prstGeom>
          <a:ln>
            <a:solidFill>
              <a:srgbClr val="27107A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115616" y="504453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Part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of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SST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FoV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selected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for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SIR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inversion</a:t>
            </a:r>
            <a:endParaRPr lang="it-IT" dirty="0" smtClean="0">
              <a:solidFill>
                <a:srgbClr val="215968"/>
              </a:solidFill>
              <a:cs typeface="Arial" pitchFamily="34" charset="0"/>
            </a:endParaRPr>
          </a:p>
          <a:p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FoV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of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the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figures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displayed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in the right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panel</a:t>
            </a:r>
            <a:endParaRPr lang="it-IT" dirty="0" smtClean="0">
              <a:solidFill>
                <a:srgbClr val="215968"/>
              </a:solidFill>
              <a:cs typeface="Arial" pitchFamily="34" charset="0"/>
            </a:endParaRPr>
          </a:p>
          <a:p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FoV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of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the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zoomed</a:t>
            </a:r>
            <a:r>
              <a:rPr lang="it-IT" dirty="0" smtClean="0">
                <a:solidFill>
                  <a:srgbClr val="215968"/>
                </a:solidFill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215968"/>
                </a:solidFill>
                <a:cs typeface="Arial" pitchFamily="34" charset="0"/>
              </a:rPr>
              <a:t>region</a:t>
            </a:r>
            <a:endParaRPr lang="it-IT" dirty="0">
              <a:solidFill>
                <a:srgbClr val="215968"/>
              </a:solidFill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11663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BD4860"/>
                </a:solidFill>
                <a:latin typeface="Arial" pitchFamily="34" charset="0"/>
                <a:cs typeface="Arial" pitchFamily="34" charset="0"/>
              </a:rPr>
              <a:t>CRISP/SST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it-IT" sz="3200" b="1" dirty="0" err="1" smtClean="0">
                <a:solidFill>
                  <a:srgbClr val="215968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it-IT" sz="3200" b="1" dirty="0">
              <a:solidFill>
                <a:srgbClr val="2159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5436096" y="3669572"/>
            <a:ext cx="638473" cy="62352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436096" y="1725356"/>
            <a:ext cx="638473" cy="6235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F2D2F6-DF28-7244-9073-204B086C3DD8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72200" y="3587532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Chromospheric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brightenings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: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ribbons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during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the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post-flare</a:t>
            </a:r>
            <a:r>
              <a:rPr lang="it-IT" sz="1600" b="1" dirty="0" smtClean="0">
                <a:solidFill>
                  <a:srgbClr val="215968"/>
                </a:solidFill>
                <a:latin typeface="American Typewriter"/>
                <a:cs typeface="American Typewriter"/>
              </a:rPr>
              <a:t> </a:t>
            </a:r>
            <a:r>
              <a:rPr lang="it-IT" sz="1600" b="1" dirty="0" err="1" smtClean="0">
                <a:solidFill>
                  <a:srgbClr val="215968"/>
                </a:solidFill>
                <a:latin typeface="American Typewriter"/>
                <a:cs typeface="American Typewriter"/>
              </a:rPr>
              <a:t>phase…</a:t>
            </a:r>
            <a:endParaRPr lang="it-IT" sz="1600" b="1" dirty="0">
              <a:solidFill>
                <a:srgbClr val="215968"/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1192</Words>
  <Application>Microsoft Office PowerPoint</Application>
  <PresentationFormat>Presentazione su schermo (4:3)</PresentationFormat>
  <Paragraphs>213</Paragraphs>
  <Slides>20</Slides>
  <Notes>0</Notes>
  <HiddenSlides>1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1_Tema di Office</vt:lpstr>
      <vt:lpstr>Analysis of a C4.1 flare occurred in a δ spot using SDO and SST data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Francesca</dc:creator>
  <cp:lastModifiedBy>Salvo Guglielmino</cp:lastModifiedBy>
  <cp:revision>303</cp:revision>
  <dcterms:created xsi:type="dcterms:W3CDTF">2013-08-15T12:00:30Z</dcterms:created>
  <dcterms:modified xsi:type="dcterms:W3CDTF">2014-11-14T19:10:41Z</dcterms:modified>
</cp:coreProperties>
</file>