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5" r:id="rId4"/>
  </p:sldMasterIdLst>
  <p:notesMasterIdLst>
    <p:notesMasterId r:id="rId19"/>
  </p:notesMasterIdLst>
  <p:handoutMasterIdLst>
    <p:handoutMasterId r:id="rId20"/>
  </p:handoutMasterIdLst>
  <p:sldIdLst>
    <p:sldId id="723" r:id="rId5"/>
    <p:sldId id="737" r:id="rId6"/>
    <p:sldId id="763" r:id="rId7"/>
    <p:sldId id="749" r:id="rId8"/>
    <p:sldId id="755" r:id="rId9"/>
    <p:sldId id="754" r:id="rId10"/>
    <p:sldId id="744" r:id="rId11"/>
    <p:sldId id="745" r:id="rId12"/>
    <p:sldId id="747" r:id="rId13"/>
    <p:sldId id="759" r:id="rId14"/>
    <p:sldId id="762" r:id="rId15"/>
    <p:sldId id="746" r:id="rId16"/>
    <p:sldId id="764" r:id="rId17"/>
    <p:sldId id="761" r:id="rId18"/>
  </p:sldIdLst>
  <p:sldSz cx="9144000" cy="6858000" type="screen4x3"/>
  <p:notesSz cx="6934200" cy="92329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b="1" kern="1200">
        <a:solidFill>
          <a:srgbClr val="FAFD00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rgbClr val="FAFD00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rgbClr val="FAFD00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rgbClr val="FAFD00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rgbClr val="FAFD00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000" b="1" kern="1200">
        <a:solidFill>
          <a:srgbClr val="FAFD00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000" b="1" kern="1200">
        <a:solidFill>
          <a:srgbClr val="FAFD00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000" b="1" kern="1200">
        <a:solidFill>
          <a:srgbClr val="FAFD00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000" b="1" kern="1200">
        <a:solidFill>
          <a:srgbClr val="FAFD00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77">
          <p15:clr>
            <a:srgbClr val="A4A3A4"/>
          </p15:clr>
        </p15:guide>
        <p15:guide id="2" orient="horz" pos="1873">
          <p15:clr>
            <a:srgbClr val="A4A3A4"/>
          </p15:clr>
        </p15:guide>
        <p15:guide id="3" pos="54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8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likar" initials="j" lastIdx="15" clrIdx="0"/>
  <p:cmAuthor id="1" name="Likar, Justin              UTAS" initials="JJL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5DBC"/>
    <a:srgbClr val="4D7AD3"/>
    <a:srgbClr val="91ACE3"/>
    <a:srgbClr val="63A929"/>
    <a:srgbClr val="7DCF39"/>
    <a:srgbClr val="FF3399"/>
    <a:srgbClr val="3399FF"/>
    <a:srgbClr val="FF9933"/>
    <a:srgbClr val="660066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 preferSingleView="1">
    <p:restoredLeft sz="13108" autoAdjust="0"/>
    <p:restoredTop sz="62745" autoAdjust="0"/>
  </p:normalViewPr>
  <p:slideViewPr>
    <p:cSldViewPr snapToGrid="0">
      <p:cViewPr>
        <p:scale>
          <a:sx n="80" d="100"/>
          <a:sy n="80" d="100"/>
        </p:scale>
        <p:origin x="1770" y="-18"/>
      </p:cViewPr>
      <p:guideLst>
        <p:guide orient="horz" pos="4177"/>
        <p:guide orient="horz" pos="1873"/>
        <p:guide pos="5481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 varScale="1">
      <p:scale>
        <a:sx n="1" d="1"/>
        <a:sy n="1" d="1"/>
      </p:scale>
      <p:origin x="0" y="-1668"/>
    </p:cViewPr>
  </p:sorterViewPr>
  <p:notesViewPr>
    <p:cSldViewPr snapToGrid="0">
      <p:cViewPr>
        <p:scale>
          <a:sx n="110" d="100"/>
          <a:sy n="110" d="100"/>
        </p:scale>
        <p:origin x="-2478" y="240"/>
      </p:cViewPr>
      <p:guideLst>
        <p:guide orient="horz" pos="2908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6775884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4561" y="4385628"/>
            <a:ext cx="5085080" cy="41548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09" tIns="44903" rIns="91409" bIns="449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47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8875" y="695325"/>
            <a:ext cx="4616450" cy="34623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7270454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444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61963" y="1752600"/>
            <a:ext cx="8234565" cy="1143000"/>
          </a:xfrm>
        </p:spPr>
        <p:txBody>
          <a:bodyPr anchor="ctr"/>
          <a:lstStyle>
            <a:lvl1pPr algn="ctr" defTabSz="877888">
              <a:defRPr sz="440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52366" y="3186548"/>
            <a:ext cx="8039268" cy="492443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3200">
                <a:effectLst/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5052775" y="5370967"/>
            <a:ext cx="3792538" cy="276999"/>
          </a:xfrm>
        </p:spPr>
        <p:txBody>
          <a:bodyPr/>
          <a:lstStyle>
            <a:lvl1pPr marL="0" indent="0">
              <a:buNone/>
              <a:defRPr sz="1800">
                <a:latin typeface="Calibri" pitchFamily="34" charset="0"/>
                <a:cs typeface="Calibri" pitchFamily="34" charset="0"/>
              </a:defRPr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5052775" y="5652182"/>
            <a:ext cx="3792538" cy="246221"/>
          </a:xfrm>
        </p:spPr>
        <p:txBody>
          <a:bodyPr/>
          <a:lstStyle>
            <a:lvl1pPr marL="0" indent="0">
              <a:buNone/>
              <a:defRPr sz="1600">
                <a:latin typeface="Calibri" pitchFamily="34" charset="0"/>
                <a:cs typeface="Calibri" pitchFamily="34" charset="0"/>
              </a:defRPr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2863194" y="3992110"/>
            <a:ext cx="3420788" cy="738664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>
                <a:latin typeface="Calibri" pitchFamily="34" charset="0"/>
                <a:cs typeface="Calibri" pitchFamily="34" charset="0"/>
              </a:defRPr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63" y="1354592"/>
            <a:ext cx="8224837" cy="4970008"/>
          </a:xfrm>
        </p:spPr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buSzPct val="80000"/>
              <a:defRPr>
                <a:effectLst/>
              </a:defRPr>
            </a:lvl3pPr>
            <a:lvl4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963" y="342255"/>
            <a:ext cx="7312025" cy="531812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0" y="6614316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11</a:t>
            </a:r>
            <a:r>
              <a:rPr lang="en-US" sz="1000" baseline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th European Space Weather Week</a:t>
            </a:r>
            <a:endParaRPr lang="en-US" sz="10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8701088" y="6606538"/>
            <a:ext cx="442912" cy="3657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887413" eaLnBrk="0" hangingPunct="0">
              <a:spcBef>
                <a:spcPct val="50000"/>
              </a:spcBef>
              <a:defRPr/>
            </a:pPr>
            <a:fld id="{B3036A8A-C41F-4FFD-A64D-497AA9578BF2}" type="slidenum">
              <a:rPr lang="en-US" sz="1000" b="0">
                <a:solidFill>
                  <a:schemeClr val="bg2"/>
                </a:solidFill>
                <a:latin typeface="Calibri" panose="020F0502020204030204" pitchFamily="34" charset="0"/>
                <a:ea typeface="ＭＳ Ｐゴシック" pitchFamily="-112" charset="-128"/>
              </a:rPr>
              <a:pPr defTabSz="887413"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b="0" dirty="0">
              <a:solidFill>
                <a:schemeClr val="bg2"/>
              </a:solidFill>
              <a:latin typeface="Calibri" panose="020F0502020204030204" pitchFamily="34" charset="0"/>
              <a:ea typeface="ＭＳ Ｐゴシック" pitchFamily="-112" charset="-128"/>
            </a:endParaRP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1963" y="342052"/>
            <a:ext cx="7312025" cy="5318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1963" y="1353564"/>
            <a:ext cx="8234362" cy="490753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0" y="6606538"/>
            <a:ext cx="9620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J. Likar, et al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6" r:id="rId1"/>
    <p:sldLayoutId id="2147483702" r:id="rId2"/>
    <p:sldLayoutId id="2147483703" r:id="rId3"/>
    <p:sldLayoutId id="2147483705" r:id="rId4"/>
  </p:sldLayoutIdLst>
  <p:transition>
    <p:fade thruBlk="1"/>
  </p:transition>
  <p:timing>
    <p:tnLst>
      <p:par>
        <p:cTn id="1" dur="indefinite" restart="never" nodeType="tmRoot"/>
      </p:par>
    </p:tnLst>
  </p:timing>
  <p:hf sldNum="0" hdr="0" dt="0"/>
  <p:txStyles>
    <p:titleStyle>
      <a:lvl1pPr algn="l" defTabSz="887413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ea typeface="ＭＳ Ｐゴシック" pitchFamily="-112" charset="-128"/>
          <a:cs typeface="Calibri" pitchFamily="34" charset="0"/>
        </a:defRPr>
      </a:lvl1pPr>
      <a:lvl2pPr algn="l" defTabSz="88741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l" defTabSz="88741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l" defTabSz="88741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l" defTabSz="88741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6pPr>
      <a:lvl7pPr marL="9144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7pPr>
      <a:lvl8pPr marL="13716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8pPr>
      <a:lvl9pPr marL="18288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9pPr>
    </p:titleStyle>
    <p:bodyStyle>
      <a:lvl1pPr marL="222250" indent="-222250" algn="l" defTabSz="887413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 b="1">
          <a:solidFill>
            <a:schemeClr val="bg2"/>
          </a:solidFill>
          <a:latin typeface="Calibri" pitchFamily="34" charset="0"/>
          <a:ea typeface="ＭＳ Ｐゴシック" pitchFamily="-112" charset="-128"/>
          <a:cs typeface="Calibri" pitchFamily="34" charset="0"/>
        </a:defRPr>
      </a:lvl1pPr>
      <a:lvl2pPr marL="615950" indent="-279400" algn="l" defTabSz="887413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 b="1">
          <a:solidFill>
            <a:schemeClr val="bg2"/>
          </a:solidFill>
          <a:latin typeface="Calibri" pitchFamily="34" charset="0"/>
          <a:ea typeface="ＭＳ Ｐゴシック" pitchFamily="-112" charset="-128"/>
          <a:cs typeface="Calibri" pitchFamily="34" charset="0"/>
        </a:defRPr>
      </a:lvl2pPr>
      <a:lvl3pPr marL="998538" indent="-268288" algn="l" defTabSz="887413" rtl="0" eaLnBrk="0" fontAlgn="base" hangingPunct="0">
        <a:spcBef>
          <a:spcPct val="20000"/>
        </a:spcBef>
        <a:spcAft>
          <a:spcPct val="0"/>
        </a:spcAft>
        <a:buSzPct val="80000"/>
        <a:buChar char="•"/>
        <a:defRPr sz="1800" b="1">
          <a:solidFill>
            <a:schemeClr val="bg2"/>
          </a:solidFill>
          <a:latin typeface="Calibri" pitchFamily="34" charset="0"/>
          <a:ea typeface="ＭＳ Ｐゴシック" pitchFamily="-112" charset="-128"/>
          <a:cs typeface="Calibri" pitchFamily="34" charset="0"/>
        </a:defRPr>
      </a:lvl3pPr>
      <a:lvl4pPr marL="1550988" indent="-222250" algn="l" defTabSz="887413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bg2"/>
          </a:solidFill>
          <a:latin typeface="+mn-lt"/>
          <a:ea typeface="ＭＳ Ｐゴシック" pitchFamily="-112" charset="-128"/>
        </a:defRPr>
      </a:lvl4pPr>
      <a:lvl5pPr marL="1993900" indent="-222250" algn="l" defTabSz="887413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2"/>
          </a:solidFill>
          <a:latin typeface="+mn-lt"/>
          <a:ea typeface="ＭＳ Ｐゴシック" pitchFamily="-112" charset="-128"/>
        </a:defRPr>
      </a:lvl5pPr>
      <a:lvl6pPr marL="24511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6pPr>
      <a:lvl7pPr marL="29083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7pPr>
      <a:lvl8pPr marL="33655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8pPr>
      <a:lvl9pPr marL="38227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emf"/><Relationship Id="rId3" Type="http://schemas.openxmlformats.org/officeDocument/2006/relationships/image" Target="../media/image2.gif"/><Relationship Id="rId7" Type="http://schemas.openxmlformats.org/officeDocument/2006/relationships/image" Target="../media/image49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tiff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7.jpeg"/><Relationship Id="rId3" Type="http://schemas.microsoft.com/office/2007/relationships/hdphoto" Target="../media/hdphoto1.wdp"/><Relationship Id="rId7" Type="http://schemas.openxmlformats.org/officeDocument/2006/relationships/image" Target="../media/image31.jpeg"/><Relationship Id="rId12" Type="http://schemas.openxmlformats.org/officeDocument/2006/relationships/image" Target="../media/image36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35.jpeg"/><Relationship Id="rId5" Type="http://schemas.openxmlformats.org/officeDocument/2006/relationships/image" Target="../media/image30.jpeg"/><Relationship Id="rId15" Type="http://schemas.openxmlformats.org/officeDocument/2006/relationships/image" Target="../media/image39.jpeg"/><Relationship Id="rId10" Type="http://schemas.openxmlformats.org/officeDocument/2006/relationships/image" Target="../media/image34.jpeg"/><Relationship Id="rId4" Type="http://schemas.openxmlformats.org/officeDocument/2006/relationships/image" Target="../media/image29.jpeg"/><Relationship Id="rId9" Type="http://schemas.openxmlformats.org/officeDocument/2006/relationships/image" Target="../media/image33.jpeg"/><Relationship Id="rId1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134e010080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242035" cy="6858000"/>
          </a:xfrm>
          <a:prstGeom prst="rect">
            <a:avLst/>
          </a:prstGeom>
        </p:spPr>
      </p:pic>
      <p:sp>
        <p:nvSpPr>
          <p:cNvPr id="4098" name="Title 6"/>
          <p:cNvSpPr>
            <a:spLocks noGrp="1"/>
          </p:cNvSpPr>
          <p:nvPr>
            <p:ph type="ctrTitle"/>
          </p:nvPr>
        </p:nvSpPr>
        <p:spPr>
          <a:xfrm>
            <a:off x="461963" y="1053494"/>
            <a:ext cx="8234565" cy="11430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Initial Post-Flight Results of the </a:t>
            </a:r>
            <a:r>
              <a:rPr lang="en-US" sz="2800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P</a:t>
            </a:r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rimary </a:t>
            </a:r>
            <a:r>
              <a:rPr lang="en-US" sz="2800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A</a:t>
            </a:r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rcing on </a:t>
            </a:r>
            <a:r>
              <a:rPr lang="en-US" sz="2800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S</a:t>
            </a:r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olar </a:t>
            </a:r>
            <a:r>
              <a:rPr lang="en-US" sz="2800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C</a:t>
            </a:r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ells </a:t>
            </a:r>
            <a:r>
              <a:rPr lang="en-US" sz="2800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A</a:t>
            </a:r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t </a:t>
            </a:r>
            <a:r>
              <a:rPr lang="en-US" sz="2800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L</a:t>
            </a:r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EO (PASCAL) Flight Experiment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762000" y="4391247"/>
            <a:ext cx="7785100" cy="2211572"/>
          </a:xfrm>
          <a:solidFill>
            <a:schemeClr val="tx2">
              <a:alpha val="60000"/>
            </a:schemeClr>
          </a:solidFill>
          <a:effectLst>
            <a:softEdge rad="31750"/>
          </a:effectLst>
        </p:spPr>
        <p:txBody>
          <a:bodyPr anchor="ctr"/>
          <a:lstStyle/>
          <a:p>
            <a:r>
              <a:rPr lang="en-US" sz="1800" u="sng" dirty="0" smtClean="0"/>
              <a:t>Justin J. Likar</a:t>
            </a:r>
            <a:r>
              <a:rPr lang="en-US" sz="1800" u="sng" baseline="30000" dirty="0" smtClean="0"/>
              <a:t>1</a:t>
            </a:r>
            <a:r>
              <a:rPr lang="en-US" sz="1800" dirty="0" smtClean="0"/>
              <a:t>, Teppei Okumura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, </a:t>
            </a:r>
            <a:r>
              <a:rPr lang="en-US" sz="1800" dirty="0" err="1" smtClean="0"/>
              <a:t>Shunsuke</a:t>
            </a:r>
            <a:r>
              <a:rPr lang="en-US" sz="1800" dirty="0" smtClean="0"/>
              <a:t> Iwai</a:t>
            </a:r>
            <a:r>
              <a:rPr lang="en-US" sz="1800" baseline="30000" dirty="0" smtClean="0"/>
              <a:t>3</a:t>
            </a:r>
            <a:r>
              <a:rPr lang="en-US" sz="1800" dirty="0" smtClean="0"/>
              <a:t>, </a:t>
            </a:r>
          </a:p>
          <a:p>
            <a:r>
              <a:rPr lang="en-US" sz="1800" dirty="0" smtClean="0"/>
              <a:t>Philip Jenkins</a:t>
            </a:r>
            <a:r>
              <a:rPr lang="en-US" sz="1800" baseline="30000" dirty="0" smtClean="0"/>
              <a:t>4</a:t>
            </a:r>
            <a:r>
              <a:rPr lang="en-US" sz="1800" dirty="0" smtClean="0"/>
              <a:t>, </a:t>
            </a:r>
            <a:r>
              <a:rPr lang="en-US" sz="1800" dirty="0" err="1" smtClean="0"/>
              <a:t>Mengu</a:t>
            </a:r>
            <a:r>
              <a:rPr lang="en-US" sz="1800" dirty="0" smtClean="0"/>
              <a:t> Cho</a:t>
            </a:r>
            <a:r>
              <a:rPr lang="en-US" sz="1800" baseline="30000" dirty="0" smtClean="0"/>
              <a:t>5</a:t>
            </a:r>
            <a:r>
              <a:rPr lang="en-US" sz="1800" dirty="0" smtClean="0"/>
              <a:t>,</a:t>
            </a:r>
            <a:r>
              <a:rPr lang="en-US" sz="1800" baseline="30000" dirty="0" smtClean="0"/>
              <a:t> </a:t>
            </a:r>
            <a:r>
              <a:rPr lang="en-US" sz="1800" dirty="0" smtClean="0"/>
              <a:t>Alexander Bogorad</a:t>
            </a:r>
            <a:r>
              <a:rPr lang="en-US" sz="1800" baseline="30000" dirty="0" smtClean="0"/>
              <a:t>6</a:t>
            </a:r>
            <a:r>
              <a:rPr lang="en-US" sz="1800" dirty="0" smtClean="0"/>
              <a:t>, and Steven Gasner</a:t>
            </a:r>
            <a:r>
              <a:rPr lang="en-US" sz="1800" baseline="30000" dirty="0" smtClean="0"/>
              <a:t>6</a:t>
            </a:r>
          </a:p>
          <a:p>
            <a:endParaRPr lang="en-US" sz="1400" dirty="0"/>
          </a:p>
          <a:p>
            <a:r>
              <a:rPr lang="en-US" sz="1400" baseline="30000" dirty="0" smtClean="0"/>
              <a:t>1</a:t>
            </a:r>
            <a:r>
              <a:rPr lang="en-US" sz="1400" i="1" dirty="0" smtClean="0"/>
              <a:t>Lockheed Martin Space Systems Company (now with UTC Aerospace)</a:t>
            </a:r>
          </a:p>
          <a:p>
            <a:r>
              <a:rPr lang="en-US" sz="1400" baseline="30000" dirty="0" smtClean="0"/>
              <a:t>2</a:t>
            </a:r>
            <a:r>
              <a:rPr lang="en-US" sz="1400" i="1" dirty="0" smtClean="0"/>
              <a:t>Japan Aerospace Exploration Agency (JAXA)</a:t>
            </a:r>
            <a:r>
              <a:rPr lang="en-US" sz="1400" dirty="0" smtClean="0"/>
              <a:t> </a:t>
            </a:r>
          </a:p>
          <a:p>
            <a:r>
              <a:rPr lang="en-US" sz="1400" baseline="30000" dirty="0" smtClean="0"/>
              <a:t>3</a:t>
            </a:r>
            <a:r>
              <a:rPr lang="en-US" sz="1400" i="1" dirty="0" smtClean="0"/>
              <a:t>Kyushu Institute of Technology (now with Mitsubishi Electric Corporation)</a:t>
            </a:r>
          </a:p>
          <a:p>
            <a:r>
              <a:rPr lang="en-US" sz="1400" baseline="30000" dirty="0" smtClean="0"/>
              <a:t>4</a:t>
            </a:r>
            <a:r>
              <a:rPr lang="en-US" sz="1400" i="1" dirty="0" smtClean="0"/>
              <a:t>United States Naval Research Laboratory (NRL)</a:t>
            </a:r>
            <a:endParaRPr lang="en-US" sz="1400" i="1" baseline="30000" dirty="0" smtClean="0"/>
          </a:p>
          <a:p>
            <a:r>
              <a:rPr lang="en-US" sz="1400" i="1" baseline="30000" dirty="0"/>
              <a:t>5</a:t>
            </a:r>
            <a:r>
              <a:rPr lang="en-US" sz="1400" i="1" dirty="0"/>
              <a:t>Kyushu Institute of Technology</a:t>
            </a:r>
          </a:p>
          <a:p>
            <a:r>
              <a:rPr lang="en-US" sz="1400" baseline="30000" dirty="0" smtClean="0"/>
              <a:t>6</a:t>
            </a:r>
            <a:r>
              <a:rPr lang="en-US" sz="1400" i="1" dirty="0" smtClean="0"/>
              <a:t>Lockheed </a:t>
            </a:r>
            <a:r>
              <a:rPr lang="en-US" sz="1400" i="1" dirty="0"/>
              <a:t>Martin Space Systems </a:t>
            </a:r>
            <a:r>
              <a:rPr lang="en-US" sz="1400" i="1" dirty="0" smtClean="0"/>
              <a:t>Company</a:t>
            </a:r>
            <a:endParaRPr lang="en-US" sz="1400" i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153557" y="1296124"/>
            <a:ext cx="5212080" cy="4643552"/>
            <a:chOff x="5087586" y="2005329"/>
            <a:chExt cx="3657600" cy="3258629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7586" y="2005329"/>
              <a:ext cx="3657600" cy="325862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Diamond 13"/>
            <p:cNvSpPr>
              <a:spLocks noChangeAspect="1"/>
            </p:cNvSpPr>
            <p:nvPr/>
          </p:nvSpPr>
          <p:spPr>
            <a:xfrm>
              <a:off x="7173311" y="3153097"/>
              <a:ext cx="137160" cy="137160"/>
            </a:xfrm>
            <a:prstGeom prst="diamond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Arc Inception Voltage</a:t>
            </a:r>
            <a:endParaRPr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idx="1"/>
          </p:nvPr>
        </p:nvSpPr>
        <p:spPr>
          <a:xfrm>
            <a:off x="5365637" y="1312858"/>
            <a:ext cx="3519055" cy="3331708"/>
          </a:xfrm>
        </p:spPr>
        <p:txBody>
          <a:bodyPr/>
          <a:lstStyle/>
          <a:p>
            <a:r>
              <a:rPr lang="en-US" sz="1600" dirty="0" smtClean="0"/>
              <a:t>&gt;1200 arcs observed in-orbit</a:t>
            </a:r>
          </a:p>
          <a:p>
            <a:r>
              <a:rPr lang="en-US" sz="1600" dirty="0" smtClean="0"/>
              <a:t>On-orbit PA inception voltage compared to published laboratory data &amp; PASP Plus flight data</a:t>
            </a:r>
          </a:p>
          <a:p>
            <a:pPr lvl="1"/>
            <a:r>
              <a:rPr lang="en-US" sz="1200" dirty="0" smtClean="0"/>
              <a:t>60 min to 90 min spent at each bias voltage</a:t>
            </a:r>
          </a:p>
          <a:p>
            <a:r>
              <a:rPr lang="en-US" sz="1600" dirty="0" smtClean="0"/>
              <a:t>With few exceptions, on-orbit threshold is lower</a:t>
            </a:r>
          </a:p>
          <a:p>
            <a:pPr lvl="1"/>
            <a:r>
              <a:rPr lang="en-US" sz="1200" dirty="0" smtClean="0"/>
              <a:t>All cells are different; there is statistical uncertainty in all values</a:t>
            </a:r>
          </a:p>
          <a:p>
            <a:r>
              <a:rPr lang="en-US" sz="1600" dirty="0" smtClean="0"/>
              <a:t>For typical SA grounding methods voltage is approximately spacecraft floating potential</a:t>
            </a:r>
          </a:p>
          <a:p>
            <a:pPr lvl="1"/>
            <a:r>
              <a:rPr lang="en-US" sz="1200" dirty="0" smtClean="0"/>
              <a:t>Floating potential is predictable (real-time?)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9043" y="6021032"/>
            <a:ext cx="8114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Likar (2014)</a:t>
            </a:r>
            <a:endParaRPr lang="en-US" sz="9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3587" y="4508811"/>
            <a:ext cx="2926080" cy="2126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6805110" y="4687471"/>
            <a:ext cx="16241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Composite of current</a:t>
            </a:r>
          </a:p>
          <a:p>
            <a:r>
              <a:rPr lang="en-US" sz="1000" i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transients for ATJM (Cell 5)</a:t>
            </a:r>
            <a:endParaRPr lang="en-US" sz="1000" i="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67861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129" y="4622388"/>
            <a:ext cx="2560320" cy="1859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Analyzing Cell Performance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4259" y="420861"/>
            <a:ext cx="2743200" cy="1991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5554" y="2822917"/>
            <a:ext cx="2560320" cy="1859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26636" y="2856210"/>
            <a:ext cx="9092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BOL (Ground)</a:t>
            </a:r>
            <a:endParaRPr lang="en-US" sz="1000" i="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Oval 5"/>
          <p:cNvSpPr>
            <a:spLocks noChangeAspect="1"/>
          </p:cNvSpPr>
          <p:nvPr/>
        </p:nvSpPr>
        <p:spPr bwMode="auto">
          <a:xfrm>
            <a:off x="8045652" y="4196785"/>
            <a:ext cx="182880" cy="182880"/>
          </a:xfrm>
          <a:prstGeom prst="ellipse">
            <a:avLst/>
          </a:prstGeom>
          <a:noFill/>
          <a:ln w="25400" cap="flat" cmpd="sng" algn="ctr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Oval 6"/>
          <p:cNvSpPr>
            <a:spLocks noChangeAspect="1"/>
          </p:cNvSpPr>
          <p:nvPr/>
        </p:nvSpPr>
        <p:spPr bwMode="auto">
          <a:xfrm>
            <a:off x="7954200" y="4201132"/>
            <a:ext cx="182880" cy="182880"/>
          </a:xfrm>
          <a:prstGeom prst="ellipse">
            <a:avLst/>
          </a:prstGeom>
          <a:noFill/>
          <a:ln w="25400" cap="flat" cmpd="sng" algn="ctr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val 7"/>
          <p:cNvSpPr>
            <a:spLocks noChangeAspect="1"/>
          </p:cNvSpPr>
          <p:nvPr/>
        </p:nvSpPr>
        <p:spPr bwMode="auto">
          <a:xfrm>
            <a:off x="7796553" y="4196208"/>
            <a:ext cx="182880" cy="18288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7950" y="3705509"/>
            <a:ext cx="8338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i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20 Dec 2012</a:t>
            </a:r>
            <a:endParaRPr lang="en-US" sz="1000" i="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75130" y="3313001"/>
            <a:ext cx="8402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i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3 July 20111</a:t>
            </a:r>
            <a:endParaRPr lang="en-US" sz="1000" i="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02658" y="3150056"/>
            <a:ext cx="9781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i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13 March 2013</a:t>
            </a:r>
            <a:endParaRPr lang="en-US" sz="1000" i="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2" name="Straight Arrow Connector 11"/>
          <p:cNvCxnSpPr>
            <a:stCxn id="10" idx="1"/>
            <a:endCxn id="7" idx="0"/>
          </p:cNvCxnSpPr>
          <p:nvPr/>
        </p:nvCxnSpPr>
        <p:spPr bwMode="auto">
          <a:xfrm flipH="1">
            <a:off x="8045640" y="3436112"/>
            <a:ext cx="229490" cy="765020"/>
          </a:xfrm>
          <a:prstGeom prst="straightConnector1">
            <a:avLst/>
          </a:prstGeom>
          <a:solidFill>
            <a:schemeClr val="tx1"/>
          </a:solidFill>
          <a:ln w="25400" cap="flat" cmpd="sng" algn="ctr">
            <a:solidFill>
              <a:srgbClr val="92D050"/>
            </a:solidFill>
            <a:prstDash val="solid"/>
            <a:round/>
            <a:headEnd type="none" w="sm" len="sm"/>
            <a:tailEnd type="arrow" w="lg" len="med"/>
          </a:ln>
          <a:effectLst/>
        </p:spPr>
      </p:cxnSp>
      <p:cxnSp>
        <p:nvCxnSpPr>
          <p:cNvPr id="13" name="Straight Arrow Connector 12"/>
          <p:cNvCxnSpPr>
            <a:stCxn id="9" idx="1"/>
            <a:endCxn id="6" idx="0"/>
          </p:cNvCxnSpPr>
          <p:nvPr/>
        </p:nvCxnSpPr>
        <p:spPr bwMode="auto">
          <a:xfrm flipH="1">
            <a:off x="8137092" y="3828620"/>
            <a:ext cx="140858" cy="368165"/>
          </a:xfrm>
          <a:prstGeom prst="straightConnector1">
            <a:avLst/>
          </a:prstGeom>
          <a:solidFill>
            <a:schemeClr val="tx1"/>
          </a:solidFill>
          <a:ln w="25400" cap="flat" cmpd="sng" algn="ctr">
            <a:solidFill>
              <a:srgbClr val="7030A0"/>
            </a:solidFill>
            <a:prstDash val="solid"/>
            <a:round/>
            <a:headEnd type="none" w="sm" len="sm"/>
            <a:tailEnd type="arrow" w="lg" len="med"/>
          </a:ln>
          <a:effectLst/>
        </p:spPr>
      </p:cxnSp>
      <p:cxnSp>
        <p:nvCxnSpPr>
          <p:cNvPr id="14" name="Straight Arrow Connector 13"/>
          <p:cNvCxnSpPr>
            <a:stCxn id="11" idx="2"/>
            <a:endCxn id="8" idx="1"/>
          </p:cNvCxnSpPr>
          <p:nvPr/>
        </p:nvCxnSpPr>
        <p:spPr bwMode="auto">
          <a:xfrm>
            <a:off x="6991735" y="3396277"/>
            <a:ext cx="831600" cy="826713"/>
          </a:xfrm>
          <a:prstGeom prst="straightConnector1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arrow" w="lg" len="med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7550599" y="2871036"/>
            <a:ext cx="8787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ATJM (Cell 5)</a:t>
            </a:r>
            <a:endParaRPr lang="en-US" sz="1000" i="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70996" y="2422056"/>
            <a:ext cx="2729725" cy="307777"/>
          </a:xfrm>
          <a:prstGeom prst="rect">
            <a:avLst/>
          </a:prstGeom>
          <a:solidFill>
            <a:schemeClr val="tx2"/>
          </a:solidFill>
          <a:ln w="254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Cell temperature fit to beta angle</a:t>
            </a:r>
            <a:endParaRPr lang="en-US" sz="1400" b="0" i="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406977" y="1221441"/>
            <a:ext cx="5279448" cy="5636559"/>
          </a:xfrm>
          <a:prstGeom prst="rect">
            <a:avLst/>
          </a:prstGeom>
        </p:spPr>
        <p:txBody>
          <a:bodyPr/>
          <a:lstStyle>
            <a:lvl1pPr marL="222250" indent="-222250" algn="l" defTabSz="8874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chemeClr val="bg2"/>
                </a:solidFill>
                <a:latin typeface="Calibri" pitchFamily="34" charset="0"/>
                <a:ea typeface="ＭＳ Ｐゴシック" pitchFamily="-112" charset="-128"/>
                <a:cs typeface="Calibri" pitchFamily="34" charset="0"/>
              </a:defRPr>
            </a:lvl1pPr>
            <a:lvl2pPr marL="615950" indent="-279400" algn="l" defTabSz="8874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bg2"/>
                </a:solidFill>
                <a:latin typeface="Calibri" pitchFamily="34" charset="0"/>
                <a:ea typeface="ＭＳ Ｐゴシック" pitchFamily="-112" charset="-128"/>
                <a:cs typeface="Calibri" pitchFamily="34" charset="0"/>
              </a:defRPr>
            </a:lvl2pPr>
            <a:lvl3pPr marL="998538" indent="-268288" algn="l" defTabSz="887413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800" b="1">
                <a:solidFill>
                  <a:schemeClr val="bg2"/>
                </a:solidFill>
                <a:latin typeface="Calibri" pitchFamily="34" charset="0"/>
                <a:ea typeface="ＭＳ Ｐゴシック" pitchFamily="-112" charset="-128"/>
                <a:cs typeface="Calibri" pitchFamily="34" charset="0"/>
              </a:defRPr>
            </a:lvl3pPr>
            <a:lvl4pPr marL="1550988" indent="-222250" algn="l" defTabSz="88741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2"/>
                </a:solidFill>
                <a:latin typeface="+mn-lt"/>
                <a:ea typeface="ＭＳ Ｐゴシック" pitchFamily="-112" charset="-128"/>
              </a:defRPr>
            </a:lvl4pPr>
            <a:lvl5pPr marL="1993900" indent="-222250" algn="l" defTabSz="88741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+mn-lt"/>
                <a:ea typeface="ＭＳ Ｐゴシック" pitchFamily="-112" charset="-128"/>
              </a:defRPr>
            </a:lvl5pPr>
            <a:lvl6pPr marL="2451100" indent="-222250" algn="l" defTabSz="88741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pitchFamily="-112" charset="-128"/>
              </a:defRPr>
            </a:lvl6pPr>
            <a:lvl7pPr marL="2908300" indent="-222250" algn="l" defTabSz="88741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pitchFamily="-112" charset="-128"/>
              </a:defRPr>
            </a:lvl7pPr>
            <a:lvl8pPr marL="3365500" indent="-222250" algn="l" defTabSz="88741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pitchFamily="-112" charset="-128"/>
              </a:defRPr>
            </a:lvl8pPr>
            <a:lvl9pPr marL="3822700" indent="-222250" algn="l" defTabSz="88741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buNone/>
            </a:pPr>
            <a:r>
              <a:rPr lang="en-US" sz="1600" i="1" u="sng" kern="0" dirty="0" smtClean="0"/>
              <a:t>On-Orbit</a:t>
            </a:r>
          </a:p>
          <a:p>
            <a:r>
              <a:rPr lang="en-US" sz="1600" kern="0" dirty="0" smtClean="0"/>
              <a:t>PASCAL included capability for in situ LIV &amp; DIV however utility of real-time measurements was ultimately limited</a:t>
            </a:r>
          </a:p>
          <a:p>
            <a:pPr lvl="1"/>
            <a:r>
              <a:rPr lang="en-US" sz="1400" kern="0" dirty="0" smtClean="0"/>
              <a:t>Neither PASCAL or MISSE-8 are sun tracking</a:t>
            </a:r>
          </a:p>
          <a:p>
            <a:pPr lvl="1"/>
            <a:r>
              <a:rPr lang="en-US" sz="1400" kern="0" dirty="0" smtClean="0"/>
              <a:t>Cell temperature telemetry not functional</a:t>
            </a:r>
          </a:p>
          <a:p>
            <a:pPr lvl="1"/>
            <a:r>
              <a:rPr lang="en-US" sz="1400" kern="0" dirty="0" smtClean="0"/>
              <a:t>LIV are performed at random sun angles</a:t>
            </a:r>
          </a:p>
          <a:p>
            <a:r>
              <a:rPr lang="en-US" sz="1600" kern="0" dirty="0" smtClean="0"/>
              <a:t>Applied typical corrections to data</a:t>
            </a:r>
          </a:p>
          <a:p>
            <a:pPr lvl="1"/>
            <a:r>
              <a:rPr lang="en-US" sz="1400" kern="0" dirty="0" smtClean="0"/>
              <a:t>Beta angle, measured temperature (from MISSE-8), cell temperature coefficients, radiation, wire impedance</a:t>
            </a:r>
          </a:p>
          <a:p>
            <a:pPr lvl="1"/>
            <a:r>
              <a:rPr lang="en-US" sz="1400" kern="0" dirty="0"/>
              <a:t>Uncertainty </a:t>
            </a:r>
            <a:r>
              <a:rPr lang="en-US" sz="1400" kern="0" dirty="0" smtClean="0"/>
              <a:t>(</a:t>
            </a:r>
            <a:r>
              <a:rPr lang="en-US" sz="1400" dirty="0" smtClean="0"/>
              <a:t>±</a:t>
            </a:r>
            <a:r>
              <a:rPr lang="en-US" sz="1400" kern="0" dirty="0" smtClean="0"/>
              <a:t>4 </a:t>
            </a:r>
            <a:r>
              <a:rPr lang="en-US" sz="1400" kern="0" dirty="0"/>
              <a:t>min) in sun angle is sufficient to envelope analytical predictions</a:t>
            </a:r>
          </a:p>
          <a:p>
            <a:pPr lvl="2"/>
            <a:r>
              <a:rPr lang="en-US" sz="1200" dirty="0"/>
              <a:t>±</a:t>
            </a:r>
            <a:r>
              <a:rPr lang="en-US" sz="1200" kern="0" dirty="0" smtClean="0"/>
              <a:t>4 min </a:t>
            </a:r>
            <a:r>
              <a:rPr lang="en-US" sz="1200" kern="0" dirty="0"/>
              <a:t>can yield &gt;20 </a:t>
            </a:r>
            <a:r>
              <a:rPr lang="en-US" sz="1200" kern="0" dirty="0" err="1"/>
              <a:t>deg</a:t>
            </a:r>
            <a:r>
              <a:rPr lang="en-US" sz="1200" kern="0" dirty="0"/>
              <a:t> variation in sun angle (and temperature) at high sun </a:t>
            </a:r>
            <a:r>
              <a:rPr lang="en-US" sz="1200" kern="0" dirty="0" smtClean="0"/>
              <a:t>angles</a:t>
            </a:r>
          </a:p>
          <a:p>
            <a:pPr marL="0" indent="0">
              <a:buNone/>
            </a:pPr>
            <a:r>
              <a:rPr lang="en-US" sz="1600" i="1" u="sng" kern="0" dirty="0" smtClean="0"/>
              <a:t>Post-Flight</a:t>
            </a:r>
            <a:endParaRPr lang="en-US" sz="1600" i="1" u="sng" kern="0" dirty="0"/>
          </a:p>
          <a:p>
            <a:r>
              <a:rPr lang="en-US" sz="1600" kern="0" dirty="0" smtClean="0"/>
              <a:t>Continuous illumination LIV immediately upon removal from clean room (using X-25 irradiator &amp; filter)</a:t>
            </a:r>
          </a:p>
          <a:p>
            <a:r>
              <a:rPr lang="en-US" sz="1600" kern="0" dirty="0" smtClean="0"/>
              <a:t>LAPSS (identical to pre-flight measurements)</a:t>
            </a:r>
          </a:p>
          <a:p>
            <a:r>
              <a:rPr lang="en-US" sz="1600" kern="0" dirty="0" smtClean="0"/>
              <a:t>Analytical predictions</a:t>
            </a:r>
          </a:p>
          <a:p>
            <a:pPr lvl="1"/>
            <a:r>
              <a:rPr lang="en-US" sz="1400" kern="0" dirty="0" smtClean="0"/>
              <a:t>Corrected for radiation via AE9 / AP9</a:t>
            </a:r>
          </a:p>
          <a:p>
            <a:pPr lvl="2"/>
            <a:r>
              <a:rPr lang="en-US" sz="1200" kern="0" dirty="0" smtClean="0"/>
              <a:t>Compared to SEDA-AP SDOM</a:t>
            </a:r>
            <a:r>
              <a:rPr lang="en-US" sz="1200" kern="0" baseline="30000" dirty="0" smtClean="0"/>
              <a:t>1</a:t>
            </a:r>
            <a:r>
              <a:rPr lang="en-US" sz="1200" kern="0" dirty="0" smtClean="0"/>
              <a:t> &amp; Boeing TLD</a:t>
            </a:r>
            <a:r>
              <a:rPr lang="en-US" sz="1200" kern="0" baseline="30000" dirty="0" smtClean="0"/>
              <a:t>2</a:t>
            </a:r>
            <a:r>
              <a:rPr lang="en-US" sz="1200" kern="0" dirty="0" smtClean="0"/>
              <a:t> measurements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40138" y="3921037"/>
            <a:ext cx="1140673" cy="338554"/>
          </a:xfrm>
          <a:prstGeom prst="rect">
            <a:avLst/>
          </a:prstGeom>
          <a:solidFill>
            <a:schemeClr val="tx2"/>
          </a:solidFill>
          <a:ln w="254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800" b="0" i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Unable to measure</a:t>
            </a:r>
          </a:p>
          <a:p>
            <a:pPr algn="ctr"/>
            <a:r>
              <a:rPr lang="en-US" sz="800" b="0" i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current &gt;275 mA</a:t>
            </a:r>
            <a:endParaRPr lang="en-US" sz="800" b="0" i="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347105" y="5864137"/>
            <a:ext cx="1967040" cy="338554"/>
          </a:xfrm>
          <a:prstGeom prst="rect">
            <a:avLst/>
          </a:prstGeom>
          <a:solidFill>
            <a:schemeClr val="tx2"/>
          </a:solidFill>
          <a:ln w="254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8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Poor instrument coverage over mission lifetime; m</a:t>
            </a:r>
            <a:r>
              <a:rPr lang="en-US" sz="800" b="0" i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aximum 53% but typical &lt;20%</a:t>
            </a:r>
            <a:endParaRPr lang="en-US" sz="800" b="0" i="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-9965" y="6460293"/>
            <a:ext cx="3151825" cy="400110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1000" i="0" baseline="30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1000" i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Authors are grateful for assistance of K. Koga of JAXA</a:t>
            </a:r>
          </a:p>
          <a:p>
            <a:pPr algn="l"/>
            <a:r>
              <a:rPr lang="en-US" sz="1000" baseline="30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sz="1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Authors are grateful for assistance of J. Wert of Boeing</a:t>
            </a:r>
            <a:endParaRPr lang="en-US" sz="1000" i="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76264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Post-Flight Performance (X-25)</a:t>
            </a:r>
            <a:endParaRPr lang="en-US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0257484"/>
              </p:ext>
            </p:extLst>
          </p:nvPr>
        </p:nvGraphicFramePr>
        <p:xfrm>
          <a:off x="12697" y="876299"/>
          <a:ext cx="9080838" cy="506306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891661"/>
                <a:gridCol w="898776"/>
                <a:gridCol w="1298231"/>
                <a:gridCol w="971196"/>
                <a:gridCol w="557366"/>
                <a:gridCol w="557366"/>
                <a:gridCol w="558926"/>
                <a:gridCol w="557366"/>
                <a:gridCol w="557366"/>
                <a:gridCol w="558926"/>
                <a:gridCol w="557366"/>
                <a:gridCol w="557366"/>
                <a:gridCol w="558926"/>
              </a:tblGrid>
              <a:tr h="312802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Cell Type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Calibri" panose="020F0502020204030204" pitchFamily="34" charset="0"/>
                        </a:rPr>
                        <a:t>Manuf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Description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CG</a:t>
                      </a:r>
                      <a:r>
                        <a:rPr lang="en-US" sz="1400" baseline="0" dirty="0" smtClean="0">
                          <a:latin typeface="Calibri" panose="020F0502020204030204" pitchFamily="34" charset="0"/>
                        </a:rPr>
                        <a:t> Thickness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Calibri" panose="020F0502020204030204" pitchFamily="34" charset="0"/>
                        </a:rPr>
                        <a:t>Voc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Calibri" panose="020F0502020204030204" pitchFamily="34" charset="0"/>
                        </a:rPr>
                        <a:t>Isc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FF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44499"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anose="020F0502020204030204" pitchFamily="34" charset="0"/>
                        </a:rPr>
                        <a:t>BOL</a:t>
                      </a:r>
                      <a:endParaRPr lang="en-US" sz="1400" b="1" dirty="0">
                        <a:latin typeface="Calibri" panose="020F0502020204030204" pitchFamily="34" charset="0"/>
                      </a:endParaRPr>
                    </a:p>
                  </a:txBody>
                  <a:tcPr vert="vert270" anchor="ctr">
                    <a:solidFill>
                      <a:schemeClr val="tx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anose="020F0502020204030204" pitchFamily="34" charset="0"/>
                        </a:rPr>
                        <a:t>EOL</a:t>
                      </a:r>
                      <a:endParaRPr lang="en-US" sz="1400" b="1" dirty="0">
                        <a:latin typeface="Calibri" panose="020F0502020204030204" pitchFamily="34" charset="0"/>
                      </a:endParaRPr>
                    </a:p>
                  </a:txBody>
                  <a:tcPr vert="vert270" anchor="ctr">
                    <a:solidFill>
                      <a:schemeClr val="tx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anose="020F0502020204030204" pitchFamily="34" charset="0"/>
                        </a:rPr>
                        <a:t>%Change</a:t>
                      </a:r>
                      <a:r>
                        <a:rPr lang="en-US" sz="1400" b="1" baseline="30000" dirty="0" smtClean="0">
                          <a:latin typeface="Calibri" panose="020F0502020204030204" pitchFamily="34" charset="0"/>
                        </a:rPr>
                        <a:t>1,2</a:t>
                      </a:r>
                      <a:endParaRPr lang="en-US" sz="1400" b="1" baseline="30000" dirty="0">
                        <a:latin typeface="Calibri" panose="020F0502020204030204" pitchFamily="34" charset="0"/>
                      </a:endParaRPr>
                    </a:p>
                  </a:txBody>
                  <a:tcPr vert="vert270" anchor="ctr">
                    <a:solidFill>
                      <a:schemeClr val="tx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anose="020F0502020204030204" pitchFamily="34" charset="0"/>
                        </a:rPr>
                        <a:t>BOL</a:t>
                      </a:r>
                      <a:endParaRPr lang="en-US" sz="1400" b="1" dirty="0">
                        <a:latin typeface="Calibri" panose="020F0502020204030204" pitchFamily="34" charset="0"/>
                      </a:endParaRPr>
                    </a:p>
                  </a:txBody>
                  <a:tcPr vert="vert270" anchor="ctr">
                    <a:solidFill>
                      <a:schemeClr val="tx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anose="020F0502020204030204" pitchFamily="34" charset="0"/>
                        </a:rPr>
                        <a:t>EOL</a:t>
                      </a:r>
                      <a:endParaRPr lang="en-US" sz="1400" b="1" dirty="0">
                        <a:latin typeface="Calibri" panose="020F0502020204030204" pitchFamily="34" charset="0"/>
                      </a:endParaRPr>
                    </a:p>
                  </a:txBody>
                  <a:tcPr vert="vert270" anchor="ctr">
                    <a:solidFill>
                      <a:schemeClr val="tx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anose="020F0502020204030204" pitchFamily="34" charset="0"/>
                        </a:rPr>
                        <a:t>%Change</a:t>
                      </a:r>
                      <a:r>
                        <a:rPr lang="en-US" sz="1400" b="1" baseline="30000" dirty="0" smtClean="0">
                          <a:latin typeface="Calibri" panose="020F0502020204030204" pitchFamily="34" charset="0"/>
                        </a:rPr>
                        <a:t>1,2</a:t>
                      </a:r>
                      <a:endParaRPr lang="en-US" sz="1400" b="1" dirty="0">
                        <a:latin typeface="Calibri" panose="020F0502020204030204" pitchFamily="34" charset="0"/>
                      </a:endParaRPr>
                    </a:p>
                  </a:txBody>
                  <a:tcPr vert="vert270" anchor="ctr">
                    <a:solidFill>
                      <a:schemeClr val="tx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anose="020F0502020204030204" pitchFamily="34" charset="0"/>
                        </a:rPr>
                        <a:t>BOL</a:t>
                      </a:r>
                      <a:endParaRPr lang="en-US" sz="1400" b="1" dirty="0">
                        <a:latin typeface="Calibri" panose="020F0502020204030204" pitchFamily="34" charset="0"/>
                      </a:endParaRPr>
                    </a:p>
                  </a:txBody>
                  <a:tcPr vert="vert270" anchor="ctr">
                    <a:solidFill>
                      <a:schemeClr val="tx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anose="020F0502020204030204" pitchFamily="34" charset="0"/>
                        </a:rPr>
                        <a:t>EOL</a:t>
                      </a:r>
                      <a:endParaRPr lang="en-US" sz="1400" b="1" dirty="0">
                        <a:latin typeface="Calibri" panose="020F0502020204030204" pitchFamily="34" charset="0"/>
                      </a:endParaRPr>
                    </a:p>
                  </a:txBody>
                  <a:tcPr vert="vert270" anchor="ctr">
                    <a:solidFill>
                      <a:schemeClr val="tx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anose="020F0502020204030204" pitchFamily="34" charset="0"/>
                        </a:rPr>
                        <a:t>%Change</a:t>
                      </a:r>
                      <a:r>
                        <a:rPr lang="en-US" sz="1400" b="1" baseline="30000" dirty="0" smtClean="0">
                          <a:latin typeface="Calibri" panose="020F0502020204030204" pitchFamily="34" charset="0"/>
                        </a:rPr>
                        <a:t>1,2</a:t>
                      </a:r>
                      <a:endParaRPr lang="en-US" sz="1400" b="1" dirty="0">
                        <a:latin typeface="Calibri" panose="020F0502020204030204" pitchFamily="34" charset="0"/>
                      </a:endParaRPr>
                    </a:p>
                  </a:txBody>
                  <a:tcPr vert="vert270" anchor="ctr">
                    <a:solidFill>
                      <a:schemeClr val="tx2">
                        <a:alpha val="20000"/>
                      </a:schemeClr>
                    </a:solidFill>
                  </a:tcPr>
                </a:tc>
              </a:tr>
              <a:tr h="38057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TJ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latin typeface="Calibri" panose="020F0502020204030204" pitchFamily="34" charset="0"/>
                        </a:rPr>
                        <a:t>Tecstar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GaInP</a:t>
                      </a:r>
                      <a:r>
                        <a:rPr lang="en-US" sz="1200" baseline="-25000" dirty="0" smtClean="0"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/</a:t>
                      </a:r>
                      <a:r>
                        <a:rPr lang="en-US" sz="1200" dirty="0" err="1" smtClean="0">
                          <a:latin typeface="Calibri" panose="020F0502020204030204" pitchFamily="34" charset="0"/>
                        </a:rPr>
                        <a:t>GaAs</a:t>
                      </a:r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/Ge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>
                          <a:latin typeface="Calibri" panose="020F0502020204030204" pitchFamily="34" charset="0"/>
                        </a:rPr>
                        <a:t>6 mil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2.455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2.437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dirty="0" smtClean="0">
                          <a:latin typeface="Calibri" panose="020F0502020204030204" pitchFamily="34" charset="0"/>
                        </a:rPr>
                        <a:t>-0.73</a:t>
                      </a:r>
                      <a:endParaRPr lang="en-US" sz="1200" b="1" i="1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0.372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0.376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dirty="0" smtClean="0">
                          <a:latin typeface="Calibri" panose="020F0502020204030204" pitchFamily="34" charset="0"/>
                        </a:rPr>
                        <a:t>+0.94</a:t>
                      </a:r>
                      <a:endParaRPr lang="en-US" sz="1200" b="1" i="1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0.762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0.764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dirty="0" smtClean="0">
                          <a:latin typeface="Calibri" panose="020F0502020204030204" pitchFamily="34" charset="0"/>
                        </a:rPr>
                        <a:t>+0.24</a:t>
                      </a:r>
                      <a:endParaRPr lang="en-US" sz="1200" b="1" i="1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38057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TJ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latin typeface="Calibri" panose="020F0502020204030204" pitchFamily="34" charset="0"/>
                        </a:rPr>
                        <a:t>Tecstar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GaInP</a:t>
                      </a:r>
                      <a:r>
                        <a:rPr lang="en-US" sz="1200" baseline="-25000" dirty="0" smtClean="0"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/</a:t>
                      </a:r>
                      <a:r>
                        <a:rPr lang="en-US" sz="1200" dirty="0" err="1" smtClean="0">
                          <a:latin typeface="Calibri" panose="020F0502020204030204" pitchFamily="34" charset="0"/>
                        </a:rPr>
                        <a:t>GaAs</a:t>
                      </a:r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/Ge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6 mil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2.335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2.284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dirty="0" smtClean="0">
                          <a:latin typeface="Calibri" panose="020F0502020204030204" pitchFamily="34" charset="0"/>
                        </a:rPr>
                        <a:t>-2.21</a:t>
                      </a:r>
                      <a:endParaRPr lang="en-US" sz="1200" b="1" i="1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0.345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0.359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dirty="0" smtClean="0">
                          <a:latin typeface="Calibri" panose="020F0502020204030204" pitchFamily="34" charset="0"/>
                        </a:rPr>
                        <a:t>+4.09</a:t>
                      </a:r>
                      <a:endParaRPr lang="en-US" sz="1200" b="1" i="1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0.767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0.778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dirty="0" smtClean="0">
                          <a:latin typeface="Calibri" panose="020F0502020204030204" pitchFamily="34" charset="0"/>
                        </a:rPr>
                        <a:t>+1.49</a:t>
                      </a:r>
                      <a:endParaRPr lang="en-US" sz="1200" b="1" i="1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380576">
                <a:tc>
                  <a:txBody>
                    <a:bodyPr/>
                    <a:lstStyle/>
                    <a:p>
                      <a:pPr algn="ctr"/>
                      <a:r>
                        <a:rPr lang="en-US" sz="1200" i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Si</a:t>
                      </a:r>
                      <a:r>
                        <a:rPr lang="en-US" sz="1200" i="0" baseline="30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3</a:t>
                      </a:r>
                      <a:endParaRPr lang="en-US" sz="1200" i="0" baseline="300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Tecstar</a:t>
                      </a:r>
                      <a:endParaRPr lang="en-US" sz="1200" i="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n on p</a:t>
                      </a:r>
                      <a:endParaRPr lang="en-US" sz="1200" i="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6 mil</a:t>
                      </a:r>
                      <a:endParaRPr lang="en-US" sz="1200" i="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0.568</a:t>
                      </a:r>
                      <a:endParaRPr lang="en-US" sz="1200" i="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0.589</a:t>
                      </a:r>
                      <a:endParaRPr lang="en-US" sz="1200" i="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+3.69</a:t>
                      </a:r>
                      <a:endParaRPr lang="en-US" sz="1200" b="1" i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1.004</a:t>
                      </a:r>
                      <a:endParaRPr lang="en-US" sz="1200" i="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0.957</a:t>
                      </a:r>
                      <a:endParaRPr lang="en-US" sz="1200" i="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-4.65</a:t>
                      </a:r>
                      <a:endParaRPr lang="en-US" sz="1200" b="1" i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0.630</a:t>
                      </a:r>
                      <a:endParaRPr lang="en-US" sz="1200" i="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0.470</a:t>
                      </a:r>
                      <a:endParaRPr lang="en-US" sz="1200" i="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-25.5</a:t>
                      </a:r>
                      <a:endParaRPr lang="en-US" sz="1200" b="1" i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380576">
                <a:tc>
                  <a:txBody>
                    <a:bodyPr/>
                    <a:lstStyle/>
                    <a:p>
                      <a:pPr algn="ctr"/>
                      <a:r>
                        <a:rPr lang="en-US" sz="1200" i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Si</a:t>
                      </a:r>
                      <a:r>
                        <a:rPr lang="en-US" sz="1200" i="0" baseline="30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3</a:t>
                      </a:r>
                      <a:endParaRPr lang="en-US" sz="1200" i="0" baseline="300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Tecstar</a:t>
                      </a:r>
                      <a:endParaRPr lang="en-US" sz="1200" i="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n on p</a:t>
                      </a:r>
                      <a:endParaRPr lang="en-US" sz="1200" i="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6 mil</a:t>
                      </a:r>
                      <a:endParaRPr lang="en-US" sz="1200" i="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0.557</a:t>
                      </a:r>
                      <a:endParaRPr lang="en-US" sz="1200" i="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0.582</a:t>
                      </a:r>
                      <a:endParaRPr lang="en-US" sz="1200" i="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+4.45</a:t>
                      </a:r>
                      <a:endParaRPr lang="en-US" sz="1200" b="1" i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0.945</a:t>
                      </a:r>
                      <a:endParaRPr lang="en-US" sz="1200" i="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0.922</a:t>
                      </a:r>
                      <a:endParaRPr lang="en-US" sz="1200" i="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-2.41</a:t>
                      </a:r>
                      <a:endParaRPr lang="en-US" sz="1200" b="1" i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0.639</a:t>
                      </a:r>
                      <a:endParaRPr lang="en-US" sz="1200" i="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0.470</a:t>
                      </a:r>
                      <a:endParaRPr lang="en-US" sz="1200" i="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-26.5</a:t>
                      </a:r>
                      <a:endParaRPr lang="en-US" sz="1200" b="1" i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38057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ATJM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latin typeface="Calibri" panose="020F0502020204030204" pitchFamily="34" charset="0"/>
                        </a:rPr>
                        <a:t>Emcore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>
                          <a:latin typeface="Calibri" panose="020F0502020204030204" pitchFamily="34" charset="0"/>
                        </a:rPr>
                        <a:t>InGAP/InGaAs/Ge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6 mil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2.678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2.615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dirty="0" smtClean="0">
                          <a:latin typeface="Calibri" panose="020F0502020204030204" pitchFamily="34" charset="0"/>
                        </a:rPr>
                        <a:t>-2.35</a:t>
                      </a:r>
                      <a:endParaRPr lang="en-US" sz="1200" b="1" i="1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0.535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0.544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dirty="0" smtClean="0">
                          <a:latin typeface="Calibri" panose="020F0502020204030204" pitchFamily="34" charset="0"/>
                        </a:rPr>
                        <a:t>+1.63</a:t>
                      </a:r>
                      <a:endParaRPr lang="en-US" sz="1200" b="1" i="1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0.763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0.770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dirty="0" smtClean="0">
                          <a:latin typeface="Calibri" panose="020F0502020204030204" pitchFamily="34" charset="0"/>
                        </a:rPr>
                        <a:t>+0.88</a:t>
                      </a:r>
                      <a:endParaRPr lang="en-US" sz="1200" b="1" i="1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38057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ATJM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latin typeface="Calibri" panose="020F0502020204030204" pitchFamily="34" charset="0"/>
                        </a:rPr>
                        <a:t>Emcore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latin typeface="Calibri" panose="020F0502020204030204" pitchFamily="34" charset="0"/>
                        </a:rPr>
                        <a:t>InGAP</a:t>
                      </a:r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/</a:t>
                      </a:r>
                      <a:r>
                        <a:rPr lang="en-US" sz="1200" dirty="0" err="1" smtClean="0">
                          <a:latin typeface="Calibri" panose="020F0502020204030204" pitchFamily="34" charset="0"/>
                        </a:rPr>
                        <a:t>InGaAs</a:t>
                      </a:r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/Ge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6 mil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2.655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2.540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dirty="0" smtClean="0">
                          <a:latin typeface="Calibri" panose="020F0502020204030204" pitchFamily="34" charset="0"/>
                        </a:rPr>
                        <a:t>-4.35</a:t>
                      </a:r>
                      <a:endParaRPr lang="en-US" sz="1200" b="1" i="1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0.551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0.547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dirty="0" smtClean="0">
                          <a:latin typeface="Calibri" panose="020F0502020204030204" pitchFamily="34" charset="0"/>
                        </a:rPr>
                        <a:t>-0.65</a:t>
                      </a:r>
                      <a:endParaRPr lang="en-US" sz="1200" b="1" i="1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0.749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0.768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dirty="0" smtClean="0">
                          <a:latin typeface="Calibri" panose="020F0502020204030204" pitchFamily="34" charset="0"/>
                        </a:rPr>
                        <a:t>+2.54</a:t>
                      </a:r>
                      <a:endParaRPr lang="en-US" sz="1200" b="1" i="1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38057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ZTJ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latin typeface="Calibri" panose="020F0502020204030204" pitchFamily="34" charset="0"/>
                        </a:rPr>
                        <a:t>Emcore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latin typeface="Calibri" panose="020F0502020204030204" pitchFamily="34" charset="0"/>
                        </a:rPr>
                        <a:t>InGAP</a:t>
                      </a:r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/</a:t>
                      </a:r>
                      <a:r>
                        <a:rPr lang="en-US" sz="1200" dirty="0" err="1" smtClean="0">
                          <a:latin typeface="Calibri" panose="020F0502020204030204" pitchFamily="34" charset="0"/>
                        </a:rPr>
                        <a:t>InGaAs</a:t>
                      </a:r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/Ge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6 mil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2.705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2.638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dirty="0" smtClean="0">
                          <a:latin typeface="Calibri" panose="020F0502020204030204" pitchFamily="34" charset="0"/>
                        </a:rPr>
                        <a:t>-2.48</a:t>
                      </a:r>
                      <a:endParaRPr lang="en-US" sz="1200" b="1" i="1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0.414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0.413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dirty="0" smtClean="0">
                          <a:latin typeface="Calibri" panose="020F0502020204030204" pitchFamily="34" charset="0"/>
                        </a:rPr>
                        <a:t>-0.27</a:t>
                      </a:r>
                      <a:endParaRPr lang="en-US" sz="1200" b="1" i="1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0.777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0.779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dirty="0" smtClean="0">
                          <a:latin typeface="Calibri" panose="020F0502020204030204" pitchFamily="34" charset="0"/>
                        </a:rPr>
                        <a:t>+0.21</a:t>
                      </a:r>
                      <a:endParaRPr lang="en-US" sz="1200" b="1" i="1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38057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UTJ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latin typeface="Calibri" panose="020F0502020204030204" pitchFamily="34" charset="0"/>
                        </a:rPr>
                        <a:t>Spectrolab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GaInP</a:t>
                      </a:r>
                      <a:r>
                        <a:rPr lang="en-US" sz="1200" baseline="-25000" dirty="0" smtClean="0"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/</a:t>
                      </a:r>
                      <a:r>
                        <a:rPr lang="en-US" sz="1200" dirty="0" err="1" smtClean="0">
                          <a:latin typeface="Calibri" panose="020F0502020204030204" pitchFamily="34" charset="0"/>
                        </a:rPr>
                        <a:t>GaAs</a:t>
                      </a:r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/Ge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3 mil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2.565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2.504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dirty="0" smtClean="0">
                          <a:latin typeface="Calibri" panose="020F0502020204030204" pitchFamily="34" charset="0"/>
                        </a:rPr>
                        <a:t>-2.40</a:t>
                      </a:r>
                      <a:endParaRPr lang="en-US" sz="1200" b="1" i="1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0.568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0.559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dirty="0" smtClean="0">
                          <a:latin typeface="Calibri" panose="020F0502020204030204" pitchFamily="34" charset="0"/>
                        </a:rPr>
                        <a:t>-1.58</a:t>
                      </a:r>
                      <a:endParaRPr lang="en-US" sz="1200" b="1" i="1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0.713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0.722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dirty="0" smtClean="0">
                          <a:latin typeface="Calibri" panose="020F0502020204030204" pitchFamily="34" charset="0"/>
                        </a:rPr>
                        <a:t>+1.30</a:t>
                      </a:r>
                      <a:endParaRPr lang="en-US" sz="1200" b="1" i="1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38057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UTJ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latin typeface="Calibri" panose="020F0502020204030204" pitchFamily="34" charset="0"/>
                        </a:rPr>
                        <a:t>Spectrolab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GaInP</a:t>
                      </a:r>
                      <a:r>
                        <a:rPr lang="en-US" sz="1200" baseline="-25000" dirty="0" smtClean="0"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/</a:t>
                      </a:r>
                      <a:r>
                        <a:rPr lang="en-US" sz="1200" dirty="0" err="1" smtClean="0">
                          <a:latin typeface="Calibri" panose="020F0502020204030204" pitchFamily="34" charset="0"/>
                        </a:rPr>
                        <a:t>GaAs</a:t>
                      </a:r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/Ge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3 mil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2.587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2.531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dirty="0" smtClean="0">
                          <a:latin typeface="Calibri" panose="020F0502020204030204" pitchFamily="34" charset="0"/>
                        </a:rPr>
                        <a:t>-2.18</a:t>
                      </a:r>
                      <a:endParaRPr lang="en-US" sz="1200" b="1" i="1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0.556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0.558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dirty="0" smtClean="0">
                          <a:latin typeface="Calibri" panose="020F0502020204030204" pitchFamily="34" charset="0"/>
                        </a:rPr>
                        <a:t>+0.38</a:t>
                      </a:r>
                      <a:endParaRPr lang="en-US" sz="1200" b="1" i="1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0.722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0.742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dirty="0" smtClean="0">
                          <a:latin typeface="Calibri" panose="020F0502020204030204" pitchFamily="34" charset="0"/>
                        </a:rPr>
                        <a:t>+2.82</a:t>
                      </a:r>
                      <a:endParaRPr lang="en-US" sz="1200" b="1" i="1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38057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XTJ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latin typeface="Calibri" panose="020F0502020204030204" pitchFamily="34" charset="0"/>
                        </a:rPr>
                        <a:t>Spectrolab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GaInP</a:t>
                      </a:r>
                      <a:r>
                        <a:rPr lang="en-US" sz="1200" baseline="-25000" dirty="0" smtClean="0"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/</a:t>
                      </a:r>
                      <a:r>
                        <a:rPr lang="en-US" sz="1200" dirty="0" err="1" smtClean="0">
                          <a:latin typeface="Calibri" panose="020F0502020204030204" pitchFamily="34" charset="0"/>
                        </a:rPr>
                        <a:t>GaAs</a:t>
                      </a:r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/Ge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6 mil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2.640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2.558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dirty="0" smtClean="0">
                          <a:latin typeface="Calibri" panose="020F0502020204030204" pitchFamily="34" charset="0"/>
                        </a:rPr>
                        <a:t>-3.13</a:t>
                      </a:r>
                      <a:endParaRPr lang="en-US" sz="1200" b="1" i="1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0.428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0.416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dirty="0" smtClean="0">
                          <a:latin typeface="Calibri" panose="020F0502020204030204" pitchFamily="34" charset="0"/>
                        </a:rPr>
                        <a:t>-2.92</a:t>
                      </a:r>
                      <a:endParaRPr lang="en-US" sz="1200" b="1" i="1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0.784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0.788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dirty="0" smtClean="0">
                          <a:latin typeface="Calibri" panose="020F0502020204030204" pitchFamily="34" charset="0"/>
                        </a:rPr>
                        <a:t>+0.48</a:t>
                      </a:r>
                      <a:endParaRPr lang="en-US" sz="1200" b="1" i="1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9774" y="5935434"/>
            <a:ext cx="676157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aseline="30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11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Error of +/-2% for typical continuous irradiation LIV (X-25</a:t>
            </a:r>
            <a:r>
              <a:rPr lang="en-US" sz="11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en-US" sz="1100" i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1100" baseline="30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sz="11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Preliminary LAPSS results largely confirm X-25; undergoing continued study</a:t>
            </a:r>
          </a:p>
          <a:p>
            <a:r>
              <a:rPr lang="en-US" sz="1100" i="0" baseline="30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en-US" sz="1100" i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Silicon results are puzzling; undergoing continued study</a:t>
            </a:r>
            <a:endParaRPr lang="en-US" sz="1100" i="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28817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2" y="2646341"/>
            <a:ext cx="1342750" cy="2144802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Operational Impacts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1900" y="929401"/>
            <a:ext cx="1706400" cy="1243594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5" name="TextBox 4"/>
          <p:cNvSpPr txBox="1"/>
          <p:nvPr/>
        </p:nvSpPr>
        <p:spPr>
          <a:xfrm>
            <a:off x="1510046" y="978468"/>
            <a:ext cx="1090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Marvin (1988)</a:t>
            </a:r>
            <a:endParaRPr lang="en-US" sz="11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9808" y="2287960"/>
            <a:ext cx="1431609" cy="121724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-16648" y="4753877"/>
            <a:ext cx="13853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Ganushkina</a:t>
            </a:r>
            <a:r>
              <a:rPr lang="en-US" sz="1200" i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(2014)</a:t>
            </a:r>
            <a:endParaRPr lang="en-US" sz="1200" i="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666" y="3508375"/>
            <a:ext cx="1828800" cy="13335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758" y="2394767"/>
            <a:ext cx="1828800" cy="132397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>
            <a:stCxn id="1026" idx="3"/>
            <a:endCxn id="1031" idx="1"/>
          </p:cNvCxnSpPr>
          <p:nvPr/>
        </p:nvCxnSpPr>
        <p:spPr bwMode="auto">
          <a:xfrm>
            <a:off x="1991417" y="2896580"/>
            <a:ext cx="293341" cy="160175"/>
          </a:xfrm>
          <a:prstGeom prst="straightConnector1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cxnSp>
      <p:cxnSp>
        <p:nvCxnSpPr>
          <p:cNvPr id="16" name="Straight Arrow Connector 15"/>
          <p:cNvCxnSpPr>
            <a:endCxn id="1032" idx="1"/>
          </p:cNvCxnSpPr>
          <p:nvPr/>
        </p:nvCxnSpPr>
        <p:spPr bwMode="auto">
          <a:xfrm flipV="1">
            <a:off x="1376902" y="4175125"/>
            <a:ext cx="358764" cy="250825"/>
          </a:xfrm>
          <a:prstGeom prst="straightConnector1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cxnSp>
      <p:sp>
        <p:nvSpPr>
          <p:cNvPr id="19" name="TextBox 18"/>
          <p:cNvSpPr txBox="1"/>
          <p:nvPr/>
        </p:nvSpPr>
        <p:spPr>
          <a:xfrm>
            <a:off x="1634066" y="4841875"/>
            <a:ext cx="936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Likar (2012)</a:t>
            </a:r>
            <a:endParaRPr lang="en-US" sz="1200" i="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1" y="1054668"/>
            <a:ext cx="4914900" cy="5142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07" y="5115700"/>
            <a:ext cx="2355297" cy="13232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50607" y="6412726"/>
            <a:ext cx="42599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NASCAP2K spacecraft model for spacecraft charging simulations</a:t>
            </a:r>
            <a:endParaRPr lang="en-US" sz="1200" i="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48805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It is reasonable to suspect that primary </a:t>
            </a:r>
            <a:r>
              <a:rPr lang="en-US" sz="1800" dirty="0"/>
              <a:t>arcs </a:t>
            </a:r>
            <a:r>
              <a:rPr lang="en-US" sz="1800" dirty="0" smtClean="0"/>
              <a:t>be </a:t>
            </a:r>
            <a:r>
              <a:rPr lang="en-US" sz="1800" dirty="0"/>
              <a:t>considered as possible reason for slow degradation of </a:t>
            </a:r>
            <a:r>
              <a:rPr lang="en-US" sz="1800" dirty="0" smtClean="0"/>
              <a:t>space solar </a:t>
            </a:r>
            <a:r>
              <a:rPr lang="en-US" sz="1800" dirty="0"/>
              <a:t>array </a:t>
            </a:r>
            <a:r>
              <a:rPr lang="en-US" sz="1800" dirty="0" smtClean="0"/>
              <a:t>performance</a:t>
            </a:r>
          </a:p>
          <a:p>
            <a:r>
              <a:rPr lang="en-US" sz="1800" dirty="0" smtClean="0"/>
              <a:t>Given the present industry interest in All Electric missions / systems the propensity for primary arcs and spacecraft charging related effects may be increasing</a:t>
            </a:r>
          </a:p>
          <a:p>
            <a:r>
              <a:rPr lang="en-US" sz="1800" dirty="0" smtClean="0"/>
              <a:t>PASCAL intended to advance the understanding of the following question –</a:t>
            </a:r>
          </a:p>
          <a:p>
            <a:pPr marL="39370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600" i="1" dirty="0" smtClean="0">
                <a:solidFill>
                  <a:schemeClr val="bg1"/>
                </a:solidFill>
              </a:rPr>
              <a:t>Can non-catastrophic arcs lead to accumulated damage and degraded cell performance?</a:t>
            </a:r>
            <a:endParaRPr lang="en-US" sz="1400" i="1" dirty="0" smtClean="0">
              <a:solidFill>
                <a:schemeClr val="bg1"/>
              </a:solidFill>
            </a:endParaRPr>
          </a:p>
          <a:p>
            <a:r>
              <a:rPr lang="en-US" sz="1800" dirty="0" smtClean="0"/>
              <a:t>PASCAL highly successful in generating primary arcs at realistic voltages on ISS</a:t>
            </a:r>
          </a:p>
          <a:p>
            <a:pPr lvl="1"/>
            <a:r>
              <a:rPr lang="en-US" sz="1600" dirty="0" smtClean="0"/>
              <a:t>&gt;1200 arcs were recorded on the two coupons</a:t>
            </a:r>
          </a:p>
          <a:p>
            <a:r>
              <a:rPr lang="en-US" sz="1800" dirty="0" smtClean="0"/>
              <a:t>Very little, if any, evidence of arc induced damage observed by VIS microscopy</a:t>
            </a:r>
          </a:p>
          <a:p>
            <a:r>
              <a:rPr lang="en-US" sz="1800" dirty="0" smtClean="0"/>
              <a:t>Very little, if any, evidence of degradation observed by post-flight LIV (excluding Si)</a:t>
            </a:r>
          </a:p>
          <a:p>
            <a:r>
              <a:rPr lang="en-US" sz="1800" dirty="0" smtClean="0"/>
              <a:t>It appears clear that transients </a:t>
            </a:r>
            <a:r>
              <a:rPr lang="en-US" sz="1800" dirty="0"/>
              <a:t>with peak </a:t>
            </a:r>
            <a:r>
              <a:rPr lang="en-US" sz="1800" dirty="0" smtClean="0"/>
              <a:t>current ~20 A and dissipated energy ~100 </a:t>
            </a:r>
            <a:r>
              <a:rPr lang="en-US" sz="1800" dirty="0" err="1"/>
              <a:t>mJ</a:t>
            </a:r>
            <a:r>
              <a:rPr lang="en-US" sz="1800" dirty="0"/>
              <a:t> </a:t>
            </a:r>
            <a:r>
              <a:rPr lang="en-US" sz="1800" dirty="0" smtClean="0"/>
              <a:t>do not inflict measureable damage to cell types considered up to 100 – 200 arcs</a:t>
            </a:r>
          </a:p>
          <a:p>
            <a:r>
              <a:rPr lang="en-US" sz="1800" dirty="0" smtClean="0"/>
              <a:t>Applicability of results to PA induced contamination losses under study</a:t>
            </a:r>
          </a:p>
          <a:p>
            <a:pPr lvl="1"/>
            <a:r>
              <a:rPr lang="en-US" sz="1600" dirty="0" smtClean="0"/>
              <a:t>Early results suggest impact is smaller than predicted</a:t>
            </a:r>
          </a:p>
          <a:p>
            <a:r>
              <a:rPr lang="en-US" sz="1800" dirty="0" smtClean="0"/>
              <a:t>Mitigation for secondary arcs on front side, back side, et cetera remains imperative</a:t>
            </a:r>
          </a:p>
          <a:p>
            <a:r>
              <a:rPr lang="en-US" sz="1800" dirty="0" smtClean="0"/>
              <a:t>Optimal solution remains – prevent arcing on array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9086211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 bwMode="auto">
          <a:xfrm>
            <a:off x="4646296" y="4508799"/>
            <a:ext cx="4389120" cy="2011680"/>
          </a:xfrm>
          <a:prstGeom prst="roundRect">
            <a:avLst>
              <a:gd name="adj" fmla="val 10430"/>
            </a:avLst>
          </a:prstGeom>
          <a:gradFill flip="none" rotWithShape="1">
            <a:gsLst>
              <a:gs pos="0">
                <a:schemeClr val="tx2">
                  <a:lumMod val="95000"/>
                </a:schemeClr>
              </a:gs>
              <a:gs pos="90000">
                <a:schemeClr val="tx2">
                  <a:lumMod val="85000"/>
                </a:schemeClr>
              </a:gs>
              <a:gs pos="100000">
                <a:schemeClr val="tx2">
                  <a:lumMod val="75000"/>
                </a:schemeClr>
              </a:gs>
            </a:gsLst>
            <a:path path="rect">
              <a:fillToRect l="50000" t="50000" r="50000" b="50000"/>
            </a:path>
            <a:tileRect/>
          </a:gra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FAFD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-112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104776" y="4508802"/>
            <a:ext cx="4389120" cy="2011680"/>
          </a:xfrm>
          <a:prstGeom prst="roundRect">
            <a:avLst>
              <a:gd name="adj" fmla="val 10430"/>
            </a:avLst>
          </a:prstGeom>
          <a:gradFill flip="none" rotWithShape="1">
            <a:gsLst>
              <a:gs pos="0">
                <a:schemeClr val="tx2">
                  <a:lumMod val="95000"/>
                </a:schemeClr>
              </a:gs>
              <a:gs pos="90000">
                <a:schemeClr val="tx2">
                  <a:lumMod val="85000"/>
                </a:schemeClr>
              </a:gs>
              <a:gs pos="100000">
                <a:schemeClr val="tx2">
                  <a:lumMod val="75000"/>
                </a:schemeClr>
              </a:gs>
            </a:gsLst>
            <a:path path="rect">
              <a:fillToRect l="50000" t="50000" r="50000" b="50000"/>
            </a:path>
            <a:tileRect/>
          </a:gra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FAFD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-11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&amp; Motivation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475" y="4598342"/>
            <a:ext cx="2514600" cy="1832597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6" name="TextBox 5"/>
          <p:cNvSpPr txBox="1"/>
          <p:nvPr/>
        </p:nvSpPr>
        <p:spPr>
          <a:xfrm>
            <a:off x="488698" y="4635807"/>
            <a:ext cx="9380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Marvin (1988)</a:t>
            </a:r>
            <a:endParaRPr lang="en-US" sz="9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6717" y="4713658"/>
            <a:ext cx="2377440" cy="1617678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8" name="TextBox 7"/>
          <p:cNvSpPr txBox="1"/>
          <p:nvPr/>
        </p:nvSpPr>
        <p:spPr>
          <a:xfrm>
            <a:off x="4773694" y="6274416"/>
            <a:ext cx="10871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Lohmeyer (2014)</a:t>
            </a:r>
            <a:endParaRPr lang="en-US" sz="9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8" descr="PDVD_00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379971" y="4961387"/>
            <a:ext cx="1645920" cy="1122219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pic>
        <p:nvPicPr>
          <p:cNvPr id="10" name="Picture 4" descr="MVC-002F"/>
          <p:cNvPicPr>
            <a:picLocks noChangeAspect="1" noChangeArrowheads="1"/>
          </p:cNvPicPr>
          <p:nvPr/>
        </p:nvPicPr>
        <p:blipFill rotWithShape="1">
          <a:blip r:embed="rId5" cstate="print"/>
          <a:srcRect l="10925" r="14298" b="4938"/>
          <a:stretch/>
        </p:blipFill>
        <p:spPr bwMode="auto">
          <a:xfrm>
            <a:off x="3005745" y="4809793"/>
            <a:ext cx="1463040" cy="140969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12" name="TextBox 11"/>
          <p:cNvSpPr txBox="1"/>
          <p:nvPr/>
        </p:nvSpPr>
        <p:spPr>
          <a:xfrm>
            <a:off x="7030937" y="5253032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Symbol" panose="05050102010706020507" pitchFamily="18" charset="2"/>
              </a:rPr>
              <a:t>¹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65178" y="5203737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Symbol" panose="05050102010706020507" pitchFamily="18" charset="2"/>
              </a:rPr>
              <a:t>¹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61963" y="1354592"/>
            <a:ext cx="8224837" cy="2685720"/>
          </a:xfrm>
        </p:spPr>
        <p:txBody>
          <a:bodyPr/>
          <a:lstStyle/>
          <a:p>
            <a:r>
              <a:rPr lang="en-US" sz="1800" dirty="0" smtClean="0"/>
              <a:t>20%-25% of satellite anomalies are associated with Power subsystem (Wade, 2014)</a:t>
            </a:r>
          </a:p>
          <a:p>
            <a:r>
              <a:rPr lang="en-US" sz="1800" dirty="0" smtClean="0"/>
              <a:t>It is well established that spacecraft charging and associated electrostatic discharges </a:t>
            </a:r>
            <a:r>
              <a:rPr lang="en-US" sz="1800" dirty="0" smtClean="0">
                <a:solidFill>
                  <a:schemeClr val="tx1"/>
                </a:solidFill>
              </a:rPr>
              <a:t>(arcing) cause anomalies on spacecraft solar arrays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ISO, ECSS, AIAA, NASA, &amp; proprietary guidelines illustrate industry responsiveness</a:t>
            </a:r>
          </a:p>
          <a:p>
            <a:r>
              <a:rPr lang="en-US" sz="1800" dirty="0" smtClean="0"/>
              <a:t>Cho (2005) and Ferguson / Katz (2014) are among those attempting to estimate number of arcs on a GEO satellite</a:t>
            </a:r>
          </a:p>
          <a:p>
            <a:pPr lvl="1"/>
            <a:r>
              <a:rPr lang="en-US" sz="1600" dirty="0" smtClean="0"/>
              <a:t>Most recent value lies between 100 and 800 annually</a:t>
            </a:r>
          </a:p>
          <a:p>
            <a:pPr lvl="2"/>
            <a:r>
              <a:rPr lang="en-US" sz="1400" dirty="0" smtClean="0"/>
              <a:t>Studies are based upon rigorous analyses of GEO plasma conditions (LANL &amp; GOES instruments</a:t>
            </a:r>
            <a:r>
              <a:rPr lang="en-US" sz="1400" dirty="0" smtClean="0">
                <a:solidFill>
                  <a:schemeClr val="tx1"/>
                </a:solidFill>
              </a:rPr>
              <a:t>)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Cumulative low power arcs may cause “weak” or “dropped” strings on typical EPS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3078" y="4040312"/>
            <a:ext cx="3812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Gradual variation in observed performance &amp; prediction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is not caused by catastrophic Sustained Arcs (PSA or TSA)</a:t>
            </a:r>
            <a:endParaRPr lang="en-US" sz="11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90899" y="4040311"/>
            <a:ext cx="3899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Unexplained anomalous performance  / deviations of ~1%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over time is not explained by Sustained Arcs (PSA or TSA)</a:t>
            </a:r>
            <a:endParaRPr lang="en-US" sz="11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743440"/>
      </p:ext>
    </p:extLst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963" y="342052"/>
            <a:ext cx="8507866" cy="531812"/>
          </a:xfrm>
        </p:spPr>
        <p:txBody>
          <a:bodyPr/>
          <a:lstStyle/>
          <a:p>
            <a:r>
              <a:rPr lang="en-US" dirty="0" smtClean="0"/>
              <a:t>Space Weather Conditions Lead to ESD on Solar Arrays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63" y="1354592"/>
            <a:ext cx="6307138" cy="5503408"/>
          </a:xfrm>
        </p:spPr>
        <p:txBody>
          <a:bodyPr/>
          <a:lstStyle/>
          <a:p>
            <a:pPr>
              <a:buClrTx/>
            </a:pPr>
            <a:r>
              <a:rPr lang="en-US" sz="1800" dirty="0" smtClean="0">
                <a:solidFill>
                  <a:schemeClr val="tx1"/>
                </a:solidFill>
              </a:rPr>
              <a:t>Arc initiation most commonly occurs in one of two ways</a:t>
            </a:r>
          </a:p>
          <a:p>
            <a:pPr marL="679450" lvl="1" indent="-342900">
              <a:buFont typeface="+mj-lt"/>
              <a:buAutoNum type="arabicPeriod"/>
            </a:pPr>
            <a:r>
              <a:rPr lang="en-US" sz="1600" dirty="0" smtClean="0">
                <a:solidFill>
                  <a:schemeClr val="tx1"/>
                </a:solidFill>
              </a:rPr>
              <a:t>Differential charging at Triple Point (Top Figure)</a:t>
            </a:r>
          </a:p>
          <a:p>
            <a:pPr lvl="2"/>
            <a:r>
              <a:rPr lang="en-US" sz="1400" dirty="0" smtClean="0">
                <a:solidFill>
                  <a:schemeClr val="tx1"/>
                </a:solidFill>
              </a:rPr>
              <a:t>Most common in GEO, MEO, and PEO (Polar)</a:t>
            </a:r>
          </a:p>
          <a:p>
            <a:pPr lvl="2"/>
            <a:r>
              <a:rPr lang="en-US" sz="1400" dirty="0" smtClean="0">
                <a:solidFill>
                  <a:schemeClr val="tx1"/>
                </a:solidFill>
              </a:rPr>
              <a:t>In </a:t>
            </a:r>
            <a:r>
              <a:rPr lang="en-US" sz="1400" dirty="0">
                <a:solidFill>
                  <a:schemeClr val="tx1"/>
                </a:solidFill>
              </a:rPr>
              <a:t>a </a:t>
            </a:r>
            <a:r>
              <a:rPr lang="en-US" sz="1400" dirty="0" err="1">
                <a:solidFill>
                  <a:schemeClr val="tx1"/>
                </a:solidFill>
              </a:rPr>
              <a:t>substorm</a:t>
            </a:r>
            <a:r>
              <a:rPr lang="en-US" sz="1400" dirty="0">
                <a:solidFill>
                  <a:schemeClr val="tx1"/>
                </a:solidFill>
              </a:rPr>
              <a:t> electron current increases and exceeds </a:t>
            </a:r>
            <a:r>
              <a:rPr lang="en-US" sz="1400" dirty="0" smtClean="0">
                <a:solidFill>
                  <a:schemeClr val="tx1"/>
                </a:solidFill>
              </a:rPr>
              <a:t>photocurrent </a:t>
            </a:r>
            <a:r>
              <a:rPr lang="en-US" sz="14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sz="1400" dirty="0" smtClean="0">
                <a:solidFill>
                  <a:schemeClr val="tx1"/>
                </a:solidFill>
              </a:rPr>
              <a:t>driving </a:t>
            </a:r>
            <a:r>
              <a:rPr lang="en-US" sz="1400" dirty="0">
                <a:solidFill>
                  <a:schemeClr val="tx1"/>
                </a:solidFill>
              </a:rPr>
              <a:t>spacecraft &amp; CG potentials negative</a:t>
            </a:r>
          </a:p>
          <a:p>
            <a:pPr lvl="2"/>
            <a:r>
              <a:rPr lang="en-US" sz="1400" dirty="0">
                <a:solidFill>
                  <a:schemeClr val="tx1"/>
                </a:solidFill>
              </a:rPr>
              <a:t>Due to differences in SEE coefficients the CG potential may drop slower than that of the spacecraft </a:t>
            </a:r>
            <a:r>
              <a:rPr lang="en-US" sz="1400" dirty="0" smtClean="0">
                <a:solidFill>
                  <a:schemeClr val="tx1"/>
                </a:solidFill>
              </a:rPr>
              <a:t>body </a:t>
            </a:r>
            <a:r>
              <a:rPr lang="en-US" sz="14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sz="1400" dirty="0" smtClean="0">
                <a:solidFill>
                  <a:schemeClr val="tx1"/>
                </a:solidFill>
              </a:rPr>
              <a:t> IPG</a:t>
            </a:r>
            <a:endParaRPr lang="en-US" sz="1400" dirty="0">
              <a:solidFill>
                <a:schemeClr val="tx1"/>
              </a:solidFill>
            </a:endParaRPr>
          </a:p>
          <a:p>
            <a:pPr marL="679450" lvl="1" indent="-342900">
              <a:buFont typeface="+mj-lt"/>
              <a:buAutoNum type="arabicPeriod"/>
            </a:pPr>
            <a:r>
              <a:rPr lang="en-US" sz="1600" dirty="0" smtClean="0">
                <a:solidFill>
                  <a:schemeClr val="tx1"/>
                </a:solidFill>
              </a:rPr>
              <a:t>Extreme Negative bias in high density plasma (Lower Figure)</a:t>
            </a:r>
          </a:p>
          <a:p>
            <a:pPr lvl="2"/>
            <a:r>
              <a:rPr lang="en-US" sz="1400" dirty="0" smtClean="0">
                <a:solidFill>
                  <a:schemeClr val="tx1"/>
                </a:solidFill>
              </a:rPr>
              <a:t>Achievable in LEO or in Electric Propulsion plume plasmas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Both initiation processes relate to spacecraft charging mechanisms including floating potential, differential charging, …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Ultimate thresholds for each depend upon unique </a:t>
            </a:r>
            <a:r>
              <a:rPr lang="en-US" sz="1600" dirty="0">
                <a:solidFill>
                  <a:schemeClr val="tx1"/>
                </a:solidFill>
              </a:rPr>
              <a:t>spacecraft </a:t>
            </a:r>
            <a:r>
              <a:rPr lang="en-US" sz="1600" dirty="0" smtClean="0">
                <a:solidFill>
                  <a:schemeClr val="tx1"/>
                </a:solidFill>
              </a:rPr>
              <a:t>design parameters </a:t>
            </a:r>
            <a:r>
              <a:rPr lang="en-US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determines risk or propensity to arc</a:t>
            </a:r>
            <a:endParaRPr lang="en-US" sz="1600" dirty="0" smtClean="0">
              <a:solidFill>
                <a:schemeClr val="tx1"/>
              </a:solidFill>
            </a:endParaRPr>
          </a:p>
          <a:p>
            <a:r>
              <a:rPr lang="en-US" sz="1800" dirty="0" smtClean="0">
                <a:solidFill>
                  <a:schemeClr val="tx1"/>
                </a:solidFill>
              </a:rPr>
              <a:t>Consider parameters commonly used in spacecraft charging engineering tools (NASCAP2K, SPIS, SPENVIS, MUSCAT, …)</a:t>
            </a:r>
          </a:p>
          <a:p>
            <a:pPr lvl="1"/>
            <a:r>
              <a:rPr lang="en-US" sz="1400" dirty="0" err="1" smtClean="0">
                <a:solidFill>
                  <a:schemeClr val="tx1"/>
                </a:solidFill>
              </a:rPr>
              <a:t>N</a:t>
            </a:r>
            <a:r>
              <a:rPr lang="en-US" sz="1400" baseline="-25000" dirty="0" err="1" smtClean="0">
                <a:solidFill>
                  <a:schemeClr val="tx1"/>
                </a:solidFill>
              </a:rPr>
              <a:t>e,i</a:t>
            </a:r>
            <a:r>
              <a:rPr lang="en-US" sz="1400" dirty="0" smtClean="0">
                <a:solidFill>
                  <a:schemeClr val="tx1"/>
                </a:solidFill>
              </a:rPr>
              <a:t>, </a:t>
            </a:r>
            <a:r>
              <a:rPr lang="en-US" sz="1400" dirty="0" err="1" smtClean="0">
                <a:solidFill>
                  <a:schemeClr val="tx1"/>
                </a:solidFill>
              </a:rPr>
              <a:t>T</a:t>
            </a:r>
            <a:r>
              <a:rPr lang="en-US" sz="1400" baseline="-25000" dirty="0" err="1" smtClean="0">
                <a:solidFill>
                  <a:schemeClr val="tx1"/>
                </a:solidFill>
              </a:rPr>
              <a:t>e,i</a:t>
            </a:r>
            <a:r>
              <a:rPr lang="en-US" sz="1400" dirty="0" smtClean="0">
                <a:solidFill>
                  <a:schemeClr val="tx1"/>
                </a:solidFill>
              </a:rPr>
              <a:t>, </a:t>
            </a:r>
            <a:r>
              <a:rPr lang="en-US" sz="1400" dirty="0" err="1" smtClean="0">
                <a:solidFill>
                  <a:schemeClr val="tx1"/>
                </a:solidFill>
              </a:rPr>
              <a:t>Maxwellian</a:t>
            </a:r>
            <a:r>
              <a:rPr lang="en-US" sz="1400" dirty="0" smtClean="0">
                <a:solidFill>
                  <a:schemeClr val="tx1"/>
                </a:solidFill>
              </a:rPr>
              <a:t> indices, …</a:t>
            </a:r>
          </a:p>
          <a:p>
            <a:pPr lvl="1"/>
            <a:r>
              <a:rPr lang="en-US" sz="1400" dirty="0" smtClean="0">
                <a:solidFill>
                  <a:schemeClr val="tx1"/>
                </a:solidFill>
              </a:rPr>
              <a:t>GEO Charging Index (</a:t>
            </a:r>
            <a:r>
              <a:rPr lang="en-US" sz="1400" dirty="0" err="1" smtClean="0">
                <a:solidFill>
                  <a:schemeClr val="tx1"/>
                </a:solidFill>
              </a:rPr>
              <a:t>E</a:t>
            </a:r>
            <a:r>
              <a:rPr lang="en-US" sz="1400" baseline="-25000" dirty="0" err="1" smtClean="0">
                <a:solidFill>
                  <a:schemeClr val="tx1"/>
                </a:solidFill>
              </a:rPr>
              <a:t>min</a:t>
            </a:r>
            <a:r>
              <a:rPr lang="en-US" sz="1400" dirty="0" smtClean="0">
                <a:solidFill>
                  <a:schemeClr val="tx1"/>
                </a:solidFill>
              </a:rPr>
              <a:t> of 9 </a:t>
            </a:r>
            <a:r>
              <a:rPr lang="en-US" sz="1400" dirty="0" err="1" smtClean="0">
                <a:solidFill>
                  <a:schemeClr val="tx1"/>
                </a:solidFill>
              </a:rPr>
              <a:t>keV</a:t>
            </a:r>
            <a:r>
              <a:rPr lang="en-US" sz="1400" dirty="0" smtClean="0">
                <a:solidFill>
                  <a:schemeClr val="tx1"/>
                </a:solidFill>
              </a:rPr>
              <a:t>)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Real-time (or forecasted) data along with credible knowledge of satellite susceptibility enables informed decisions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988" y="823913"/>
            <a:ext cx="2743200" cy="2502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" t="1743" r="1227" b="1551"/>
          <a:stretch/>
        </p:blipFill>
        <p:spPr bwMode="auto">
          <a:xfrm>
            <a:off x="6873873" y="3333750"/>
            <a:ext cx="2057400" cy="143856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004044" y="4769437"/>
            <a:ext cx="8002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Likar (2006)</a:t>
            </a:r>
            <a:endParaRPr lang="en-US" sz="1000" b="0" i="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013" y="4990258"/>
            <a:ext cx="2103120" cy="1582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4698315"/>
      </p:ext>
    </p:extLst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963" y="342052"/>
            <a:ext cx="8655113" cy="531812"/>
          </a:xfrm>
        </p:spPr>
        <p:txBody>
          <a:bodyPr/>
          <a:lstStyle/>
          <a:p>
            <a:r>
              <a:rPr lang="en-US" dirty="0" smtClean="0"/>
              <a:t>Do Primary or Flashover Arcs Degrade Performance?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48" b="2907"/>
          <a:stretch/>
        </p:blipFill>
        <p:spPr bwMode="auto">
          <a:xfrm>
            <a:off x="5144113" y="4221012"/>
            <a:ext cx="2286000" cy="188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32" b="1632"/>
          <a:stretch/>
        </p:blipFill>
        <p:spPr bwMode="auto">
          <a:xfrm>
            <a:off x="6831899" y="4774582"/>
            <a:ext cx="2286000" cy="1748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4068" y="2876550"/>
            <a:ext cx="1668438" cy="1223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311204" y="3727483"/>
            <a:ext cx="9653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Toyoda (2003)</a:t>
            </a:r>
            <a:endParaRPr lang="en-US" sz="1000" b="0" i="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05581" y="2613772"/>
            <a:ext cx="2255746" cy="246221"/>
          </a:xfrm>
          <a:prstGeom prst="rect">
            <a:avLst/>
          </a:prstGeom>
          <a:solidFill>
            <a:schemeClr val="tx2"/>
          </a:solidFill>
          <a:ln w="190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000" b="0" i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Arc discharge track shunts p-n junctions</a:t>
            </a:r>
            <a:endParaRPr lang="en-US" sz="1000" b="0" i="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>
            <a:off x="7188200" y="2859993"/>
            <a:ext cx="570799" cy="505507"/>
          </a:xfrm>
          <a:prstGeom prst="straightConnector1">
            <a:avLst/>
          </a:prstGeom>
          <a:solidFill>
            <a:schemeClr val="tx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1964" y="1354592"/>
            <a:ext cx="4752222" cy="4970008"/>
          </a:xfrm>
        </p:spPr>
        <p:txBody>
          <a:bodyPr/>
          <a:lstStyle/>
          <a:p>
            <a:r>
              <a:rPr lang="en-US" sz="1800" dirty="0" smtClean="0"/>
              <a:t>Definitive conclusions remain elusive</a:t>
            </a:r>
          </a:p>
          <a:p>
            <a:r>
              <a:rPr lang="en-US" sz="1800" dirty="0" smtClean="0"/>
              <a:t>Ground laboratory studies are plentiful but generate debates as well as results</a:t>
            </a:r>
          </a:p>
          <a:p>
            <a:r>
              <a:rPr lang="en-US" sz="1800" dirty="0" smtClean="0"/>
              <a:t>Recent conclusions are non-complementary</a:t>
            </a:r>
          </a:p>
          <a:p>
            <a:pPr marL="679450" lvl="1" indent="-342900">
              <a:buFont typeface="+mj-lt"/>
              <a:buAutoNum type="arabicPeriod"/>
            </a:pPr>
            <a:r>
              <a:rPr lang="en-US" sz="1400" dirty="0" smtClean="0"/>
              <a:t>Flashover / primary arcs degrade performance</a:t>
            </a:r>
          </a:p>
          <a:p>
            <a:pPr marL="679450" lvl="1" indent="-342900">
              <a:buFont typeface="+mj-lt"/>
              <a:buAutoNum type="arabicPeriod"/>
            </a:pPr>
            <a:r>
              <a:rPr lang="en-US" sz="1400" dirty="0" smtClean="0"/>
              <a:t>Flashover / primary arc energy insufficient to damage cells and degrade performance</a:t>
            </a:r>
          </a:p>
          <a:p>
            <a:r>
              <a:rPr lang="en-US" sz="1800" dirty="0" smtClean="0"/>
              <a:t>No definitive flight experience to supplement growing library of data until now</a:t>
            </a:r>
          </a:p>
          <a:p>
            <a:pPr lvl="1"/>
            <a:r>
              <a:rPr lang="en-US" sz="1400" dirty="0" smtClean="0"/>
              <a:t>Most recent ground testing  was supplemental EMAGS3 testing performed on AZUR 3J cell &amp; Si cell at Airbus</a:t>
            </a:r>
          </a:p>
          <a:p>
            <a:pPr lvl="1"/>
            <a:r>
              <a:rPr lang="en-US" sz="1400" dirty="0" smtClean="0"/>
              <a:t>No evidence of ESD related shunting</a:t>
            </a:r>
          </a:p>
          <a:p>
            <a:r>
              <a:rPr lang="en-US" sz="1800" dirty="0" smtClean="0"/>
              <a:t>Degradation mechanism relies upon discharge induced leak current / shunt paths created within cell or at cell edge</a:t>
            </a:r>
          </a:p>
          <a:p>
            <a:pPr lvl="1"/>
            <a:r>
              <a:rPr lang="en-US" sz="1400" dirty="0" smtClean="0"/>
              <a:t>Degree / presence of degradation is energy dependent</a:t>
            </a:r>
            <a:r>
              <a:rPr lang="en-US" sz="1400" dirty="0"/>
              <a:t> </a:t>
            </a:r>
            <a:r>
              <a:rPr lang="en-US" sz="1400" dirty="0" smtClean="0"/>
              <a:t>which varies by orbit, array design, and CIC design</a:t>
            </a:r>
          </a:p>
          <a:p>
            <a:pPr lvl="1"/>
            <a:r>
              <a:rPr lang="en-US" sz="1400" dirty="0" smtClean="0"/>
              <a:t>Ranges from 100 </a:t>
            </a:r>
            <a:r>
              <a:rPr lang="en-US" sz="1400" dirty="0" err="1" smtClean="0">
                <a:latin typeface="Symbol" panose="05050102010706020507" pitchFamily="18" charset="2"/>
              </a:rPr>
              <a:t>m</a:t>
            </a:r>
            <a:r>
              <a:rPr lang="en-US" sz="1400" dirty="0" err="1" smtClean="0"/>
              <a:t>J</a:t>
            </a:r>
            <a:r>
              <a:rPr lang="en-US" sz="1400" dirty="0" smtClean="0"/>
              <a:t> to &gt;100 </a:t>
            </a:r>
            <a:r>
              <a:rPr lang="en-US" sz="1400" dirty="0" err="1" smtClean="0"/>
              <a:t>mJ</a:t>
            </a:r>
            <a:endParaRPr lang="en-US" sz="1400" dirty="0" smtClean="0"/>
          </a:p>
        </p:txBody>
      </p:sp>
      <p:grpSp>
        <p:nvGrpSpPr>
          <p:cNvPr id="15" name="Group 14"/>
          <p:cNvGrpSpPr/>
          <p:nvPr/>
        </p:nvGrpSpPr>
        <p:grpSpPr>
          <a:xfrm>
            <a:off x="7016750" y="993355"/>
            <a:ext cx="1828800" cy="1405517"/>
            <a:chOff x="7188200" y="993355"/>
            <a:chExt cx="1828800" cy="1405517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188200" y="993355"/>
              <a:ext cx="1828800" cy="1405517"/>
            </a:xfrm>
            <a:prstGeom prst="rect">
              <a:avLst/>
            </a:prstGeom>
            <a:noFill/>
            <a:ln>
              <a:noFill/>
            </a:ln>
            <a:effectLst>
              <a:softEdge rad="3175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13"/>
            <p:cNvSpPr/>
            <p:nvPr/>
          </p:nvSpPr>
          <p:spPr bwMode="auto">
            <a:xfrm>
              <a:off x="7581900" y="1155700"/>
              <a:ext cx="1093966" cy="857250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rgbClr val="FAF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-112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7609654" y="822619"/>
            <a:ext cx="10118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Gerhard (2014)</a:t>
            </a:r>
            <a:endParaRPr lang="en-US" sz="1000" b="0" i="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40325" y="1244162"/>
            <a:ext cx="1828800" cy="109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629768" y="1136650"/>
            <a:ext cx="10679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Okumura (2007)</a:t>
            </a:r>
            <a:endParaRPr lang="en-US" sz="1000" b="0" i="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82634" y="6501434"/>
            <a:ext cx="8002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Likar (2013)</a:t>
            </a:r>
            <a:endParaRPr lang="en-US" sz="1000" b="0" i="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11816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PASCAL Experiment Design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8173" y="1354591"/>
            <a:ext cx="4448627" cy="5191351"/>
          </a:xfrm>
        </p:spPr>
        <p:txBody>
          <a:bodyPr/>
          <a:lstStyle/>
          <a:p>
            <a:r>
              <a:rPr lang="en-US" sz="1800" dirty="0" smtClean="0"/>
              <a:t>Capacitance simulates energy source in primary arc</a:t>
            </a:r>
          </a:p>
          <a:p>
            <a:r>
              <a:rPr lang="en-US" sz="1800" i="1" dirty="0" smtClean="0"/>
              <a:t>C</a:t>
            </a:r>
            <a:r>
              <a:rPr lang="en-US" sz="1800" dirty="0" smtClean="0"/>
              <a:t> represents capacitance </a:t>
            </a:r>
            <a:r>
              <a:rPr lang="en-US" sz="1800" dirty="0"/>
              <a:t>between the exterior insulator surface and </a:t>
            </a:r>
            <a:r>
              <a:rPr lang="en-US" sz="1800" dirty="0" smtClean="0"/>
              <a:t>spacecraft </a:t>
            </a:r>
            <a:r>
              <a:rPr lang="en-US" sz="1800" dirty="0"/>
              <a:t>ground that provides the </a:t>
            </a:r>
            <a:r>
              <a:rPr lang="en-US" sz="1800" dirty="0" smtClean="0"/>
              <a:t>electrostatic energy </a:t>
            </a:r>
            <a:r>
              <a:rPr lang="en-US" sz="1800" dirty="0"/>
              <a:t>as the surface flashover </a:t>
            </a:r>
            <a:r>
              <a:rPr lang="en-US" sz="1800" dirty="0" smtClean="0"/>
              <a:t>current</a:t>
            </a:r>
          </a:p>
          <a:p>
            <a:pPr marL="461963" indent="0">
              <a:buNone/>
            </a:pPr>
            <a:r>
              <a:rPr lang="en-US" sz="1600" i="1" dirty="0"/>
              <a:t>R1</a:t>
            </a:r>
            <a:r>
              <a:rPr lang="en-US" sz="1600" dirty="0"/>
              <a:t> = 100 k</a:t>
            </a:r>
            <a:r>
              <a:rPr lang="en-US" sz="1600" dirty="0">
                <a:latin typeface="Symbol" pitchFamily="18" charset="2"/>
              </a:rPr>
              <a:t>W</a:t>
            </a:r>
          </a:p>
          <a:p>
            <a:pPr marL="461963" indent="0">
              <a:buNone/>
            </a:pPr>
            <a:r>
              <a:rPr lang="en-US" sz="1600" i="1" dirty="0"/>
              <a:t>R2</a:t>
            </a:r>
            <a:r>
              <a:rPr lang="en-US" sz="1600" dirty="0"/>
              <a:t> = 1 </a:t>
            </a:r>
            <a:r>
              <a:rPr lang="en-US" sz="1600" dirty="0">
                <a:latin typeface="Symbol" pitchFamily="18" charset="2"/>
              </a:rPr>
              <a:t>W</a:t>
            </a:r>
            <a:endParaRPr lang="en-US" sz="1600" dirty="0"/>
          </a:p>
          <a:p>
            <a:pPr marL="461963" indent="0">
              <a:buNone/>
            </a:pPr>
            <a:r>
              <a:rPr lang="en-US" sz="1600" i="1" dirty="0"/>
              <a:t>C</a:t>
            </a:r>
            <a:r>
              <a:rPr lang="en-US" sz="1600" dirty="0"/>
              <a:t> = Variable (1 </a:t>
            </a:r>
            <a:r>
              <a:rPr lang="en-US" sz="1600" dirty="0" err="1"/>
              <a:t>nF</a:t>
            </a:r>
            <a:r>
              <a:rPr lang="en-US" sz="1600" dirty="0"/>
              <a:t> to 1 </a:t>
            </a:r>
            <a:r>
              <a:rPr lang="en-US" sz="1600" dirty="0">
                <a:latin typeface="Symbol" pitchFamily="18" charset="2"/>
              </a:rPr>
              <a:t>m</a:t>
            </a:r>
            <a:r>
              <a:rPr lang="en-US" sz="1600" dirty="0"/>
              <a:t>F)</a:t>
            </a:r>
          </a:p>
          <a:p>
            <a:pPr marL="461963" indent="0">
              <a:buNone/>
            </a:pPr>
            <a:r>
              <a:rPr lang="en-US" sz="1600" i="1" dirty="0"/>
              <a:t>V</a:t>
            </a:r>
            <a:r>
              <a:rPr lang="en-US" sz="1600" i="1" baseline="-25000" dirty="0"/>
              <a:t>B</a:t>
            </a:r>
            <a:r>
              <a:rPr lang="en-US" sz="1600" dirty="0"/>
              <a:t> = Variable (-50 V to -300 V)</a:t>
            </a:r>
          </a:p>
          <a:p>
            <a:pPr>
              <a:buClrTx/>
            </a:pPr>
            <a:r>
              <a:rPr lang="en-US" sz="1800" dirty="0" smtClean="0"/>
              <a:t>Electronics supplied by KIT &amp; JAXA</a:t>
            </a:r>
          </a:p>
          <a:p>
            <a:pPr>
              <a:buClrTx/>
            </a:pPr>
            <a:r>
              <a:rPr lang="en-US" sz="1800" dirty="0" smtClean="0"/>
              <a:t>Solar cell coupons by Lockheed Martin</a:t>
            </a:r>
          </a:p>
          <a:p>
            <a:pPr lvl="1"/>
            <a:r>
              <a:rPr lang="en-US" sz="1600" dirty="0" smtClean="0"/>
              <a:t>Cells from flight stock</a:t>
            </a:r>
          </a:p>
          <a:p>
            <a:pPr>
              <a:buClrTx/>
            </a:pPr>
            <a:r>
              <a:rPr lang="en-US" sz="1800" dirty="0" smtClean="0"/>
              <a:t>Coupon </a:t>
            </a:r>
            <a:r>
              <a:rPr lang="en-US" sz="1800" dirty="0"/>
              <a:t>substrate design is representative of a modern space solar panel substrate</a:t>
            </a:r>
          </a:p>
          <a:p>
            <a:r>
              <a:rPr lang="en-US" sz="1800" dirty="0"/>
              <a:t>Double insulated cell side dielectric, no grout, but bus bars </a:t>
            </a:r>
            <a:r>
              <a:rPr lang="en-US" sz="1800" dirty="0" smtClean="0"/>
              <a:t>encapsulated</a:t>
            </a:r>
            <a:endParaRPr lang="en-US" sz="1800" dirty="0"/>
          </a:p>
        </p:txBody>
      </p:sp>
      <p:pic>
        <p:nvPicPr>
          <p:cNvPr id="1053" name="Picture 2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57" b="20129"/>
          <a:stretch/>
        </p:blipFill>
        <p:spPr bwMode="auto">
          <a:xfrm>
            <a:off x="664258" y="1096287"/>
            <a:ext cx="3573915" cy="2851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IMG_255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2614"/>
          <a:stretch>
            <a:fillRect/>
          </a:stretch>
        </p:blipFill>
        <p:spPr bwMode="auto">
          <a:xfrm>
            <a:off x="428827" y="3860802"/>
            <a:ext cx="3657600" cy="1232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11" name="Picture 10" descr="P729003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7862" b="6682"/>
          <a:stretch>
            <a:fillRect/>
          </a:stretch>
        </p:blipFill>
        <p:spPr bwMode="auto">
          <a:xfrm>
            <a:off x="428827" y="5093083"/>
            <a:ext cx="3657600" cy="1522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30795813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MISSE-8 Architecture &amp; ISS Accommodations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99296" y="1008063"/>
            <a:ext cx="4146242" cy="5233987"/>
          </a:xfrm>
        </p:spPr>
        <p:txBody>
          <a:bodyPr>
            <a:normAutofit/>
          </a:bodyPr>
          <a:lstStyle/>
          <a:p>
            <a:r>
              <a:rPr lang="en-US" sz="1800" dirty="0" smtClean="0">
                <a:latin typeface="Calibri" pitchFamily="34" charset="0"/>
                <a:cs typeface="Calibri" pitchFamily="34" charset="0"/>
              </a:rPr>
              <a:t>PASCAL is included on the NRL- developed Platform for Retrievable Experiments in a LEO Space Environment (PRELSE) platform</a:t>
            </a:r>
          </a:p>
          <a:p>
            <a:pPr lvl="1"/>
            <a:r>
              <a:rPr lang="en-US" sz="1400" dirty="0" smtClean="0">
                <a:latin typeface="Calibri" pitchFamily="34" charset="0"/>
                <a:cs typeface="Calibri" pitchFamily="34" charset="0"/>
              </a:rPr>
              <a:t>Also known as MISSE-8</a:t>
            </a:r>
          </a:p>
          <a:p>
            <a:pPr lvl="1"/>
            <a:r>
              <a:rPr lang="en-US" sz="1400" dirty="0" smtClean="0">
                <a:latin typeface="Calibri" pitchFamily="34" charset="0"/>
                <a:cs typeface="Calibri" pitchFamily="34" charset="0"/>
              </a:rPr>
              <a:t>Launched via STS-134 and deployed via EVA</a:t>
            </a:r>
          </a:p>
          <a:p>
            <a:r>
              <a:rPr lang="en-US" sz="1800" dirty="0" smtClean="0">
                <a:latin typeface="Calibri" pitchFamily="34" charset="0"/>
                <a:cs typeface="Calibri" pitchFamily="34" charset="0"/>
              </a:rPr>
              <a:t>ISS accommodations on ELC2 top deck</a:t>
            </a:r>
          </a:p>
          <a:p>
            <a:pPr lvl="1"/>
            <a:r>
              <a:rPr lang="en-US" sz="1400" dirty="0" smtClean="0">
                <a:latin typeface="Calibri" pitchFamily="34" charset="0"/>
                <a:cs typeface="Calibri" pitchFamily="34" charset="0"/>
              </a:rPr>
              <a:t>Installed into MISSE-7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PECa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pedestal</a:t>
            </a:r>
          </a:p>
          <a:p>
            <a:pPr lvl="1"/>
            <a:r>
              <a:rPr lang="en-US" sz="1400" dirty="0" smtClean="0">
                <a:latin typeface="Calibri" pitchFamily="34" charset="0"/>
                <a:cs typeface="Calibri" pitchFamily="34" charset="0"/>
              </a:rPr>
              <a:t>PASCAL on zenith facing surface</a:t>
            </a:r>
          </a:p>
          <a:p>
            <a:r>
              <a:rPr lang="en-US" sz="1800" dirty="0" smtClean="0">
                <a:latin typeface="Calibri" pitchFamily="34" charset="0"/>
                <a:cs typeface="Calibri" pitchFamily="34" charset="0"/>
              </a:rPr>
              <a:t>Uses ISS power and communications / telemetry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 rotWithShape="1">
          <a:blip r:embed="rId2" cstate="print"/>
          <a:srcRect t="1074" b="1074"/>
          <a:stretch/>
        </p:blipFill>
        <p:spPr bwMode="auto">
          <a:xfrm>
            <a:off x="466370" y="1340519"/>
            <a:ext cx="3600663" cy="2505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cxnSp>
        <p:nvCxnSpPr>
          <p:cNvPr id="8" name="Straight Arrow Connector 7"/>
          <p:cNvCxnSpPr/>
          <p:nvPr/>
        </p:nvCxnSpPr>
        <p:spPr>
          <a:xfrm flipV="1">
            <a:off x="3425588" y="941677"/>
            <a:ext cx="0" cy="491319"/>
          </a:xfrm>
          <a:prstGeom prst="straightConnector1">
            <a:avLst/>
          </a:prstGeom>
          <a:ln w="25400">
            <a:solidFill>
              <a:srgbClr val="FFC000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521121" y="982621"/>
            <a:ext cx="5693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tx1"/>
                </a:solidFill>
              </a:rPr>
              <a:t>Zenith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9141" y="3786478"/>
            <a:ext cx="14587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Photo Credit:  NASA</a:t>
            </a:r>
            <a:endParaRPr lang="en-US" sz="12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218364" y="4196165"/>
            <a:ext cx="8693624" cy="0"/>
          </a:xfrm>
          <a:prstGeom prst="lin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cxnSp>
      <p:pic>
        <p:nvPicPr>
          <p:cNvPr id="17" name="Picture 16" descr="s129e00829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730" y="4613327"/>
            <a:ext cx="2286000" cy="156149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8" name="Picture 17" descr="s129e009326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5958" y="4768130"/>
            <a:ext cx="1828800" cy="1249197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9" name="Oval 18"/>
          <p:cNvSpPr>
            <a:spLocks noChangeAspect="1"/>
          </p:cNvSpPr>
          <p:nvPr/>
        </p:nvSpPr>
        <p:spPr>
          <a:xfrm>
            <a:off x="1094407" y="4924053"/>
            <a:ext cx="274320" cy="274320"/>
          </a:xfrm>
          <a:prstGeom prst="ellipse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3688679" y="5195206"/>
            <a:ext cx="274320" cy="274320"/>
          </a:xfrm>
          <a:prstGeom prst="ellipse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312688" y="6126357"/>
            <a:ext cx="2552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  <a:latin typeface="Calibri" pitchFamily="34" charset="0"/>
              </a:rPr>
              <a:t>Location is ELC2 (ULF3)</a:t>
            </a:r>
            <a:endParaRPr lang="en-US" sz="14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91722" y="4491131"/>
            <a:ext cx="15197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Photo Credits:  NASA</a:t>
            </a:r>
            <a:endParaRPr lang="en-US" sz="12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23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9888290"/>
              </p:ext>
            </p:extLst>
          </p:nvPr>
        </p:nvGraphicFramePr>
        <p:xfrm>
          <a:off x="4688118" y="4560475"/>
          <a:ext cx="4157013" cy="172569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888802"/>
                <a:gridCol w="2268211"/>
              </a:tblGrid>
              <a:tr h="33139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Mission</a:t>
                      </a:r>
                      <a:r>
                        <a:rPr lang="en-US" sz="1200" baseline="0" dirty="0" smtClean="0">
                          <a:latin typeface="Calibri" panose="020F0502020204030204" pitchFamily="34" charset="0"/>
                        </a:rPr>
                        <a:t> Details</a:t>
                      </a:r>
                      <a:endParaRPr lang="en-US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331391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Orbit</a:t>
                      </a:r>
                      <a:endParaRPr lang="en-US" sz="12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(ISS) 350 km to 450 km at 51.5</a:t>
                      </a:r>
                      <a:r>
                        <a:rPr lang="en-US" sz="1200" baseline="30000" dirty="0" smtClean="0">
                          <a:latin typeface="Calibri" panose="020F0502020204030204" pitchFamily="34" charset="0"/>
                        </a:rPr>
                        <a:t>o</a:t>
                      </a:r>
                      <a:endParaRPr lang="en-US" sz="1200" baseline="300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31391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Duration</a:t>
                      </a:r>
                      <a:endParaRPr lang="en-US" sz="12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2.14 </a:t>
                      </a:r>
                      <a:r>
                        <a:rPr lang="en-US" sz="1200" dirty="0" err="1" smtClean="0">
                          <a:latin typeface="Calibri" panose="020F0502020204030204" pitchFamily="34" charset="0"/>
                        </a:rPr>
                        <a:t>yr</a:t>
                      </a:r>
                      <a:endParaRPr lang="en-US" sz="12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31391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Plasma</a:t>
                      </a:r>
                      <a:r>
                        <a:rPr lang="en-US" sz="1200" baseline="30000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sz="1200" baseline="300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2880" algn="l"/>
                        </a:tabLst>
                        <a:defRPr/>
                      </a:pPr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10</a:t>
                      </a:r>
                      <a:r>
                        <a:rPr lang="en-US" sz="1200" baseline="30000" dirty="0" smtClean="0">
                          <a:latin typeface="Calibri" panose="020F0502020204030204" pitchFamily="34" charset="0"/>
                        </a:rPr>
                        <a:t>4</a:t>
                      </a:r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 cm</a:t>
                      </a:r>
                      <a:r>
                        <a:rPr lang="en-US" sz="1200" baseline="30000" dirty="0" smtClean="0">
                          <a:latin typeface="Calibri" panose="020F0502020204030204" pitchFamily="34" charset="0"/>
                        </a:rPr>
                        <a:t>-3</a:t>
                      </a:r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 to 10</a:t>
                      </a:r>
                      <a:r>
                        <a:rPr lang="en-US" sz="1200" baseline="30000" dirty="0" smtClean="0">
                          <a:latin typeface="Calibri" panose="020F0502020204030204" pitchFamily="34" charset="0"/>
                        </a:rPr>
                        <a:t>6</a:t>
                      </a:r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 cm</a:t>
                      </a:r>
                      <a:r>
                        <a:rPr lang="en-US" sz="1200" baseline="30000" dirty="0" smtClean="0">
                          <a:latin typeface="Calibri" panose="020F0502020204030204" pitchFamily="34" charset="0"/>
                        </a:rPr>
                        <a:t>-3</a:t>
                      </a:r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 and T</a:t>
                      </a:r>
                      <a:r>
                        <a:rPr lang="en-US" sz="1200" baseline="-25000" dirty="0" smtClean="0">
                          <a:latin typeface="Calibri" panose="020F0502020204030204" pitchFamily="34" charset="0"/>
                        </a:rPr>
                        <a:t>e</a:t>
                      </a:r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 0.02 </a:t>
                      </a:r>
                      <a:r>
                        <a:rPr lang="en-US" sz="1200" dirty="0" err="1" smtClean="0">
                          <a:latin typeface="Calibri" panose="020F0502020204030204" pitchFamily="34" charset="0"/>
                        </a:rPr>
                        <a:t>eV</a:t>
                      </a:r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 to 2.0 </a:t>
                      </a:r>
                      <a:r>
                        <a:rPr lang="en-US" sz="1200" dirty="0" err="1" smtClean="0">
                          <a:latin typeface="Calibri" panose="020F0502020204030204" pitchFamily="34" charset="0"/>
                        </a:rPr>
                        <a:t>eV</a:t>
                      </a:r>
                      <a:endParaRPr lang="en-US" sz="1200" dirty="0" smtClean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31391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Attitude</a:t>
                      </a:r>
                      <a:r>
                        <a:rPr lang="en-US" sz="1200" baseline="0" dirty="0" smtClean="0">
                          <a:latin typeface="Calibri" panose="020F0502020204030204" pitchFamily="34" charset="0"/>
                        </a:rPr>
                        <a:t> / </a:t>
                      </a:r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Orientation</a:t>
                      </a:r>
                      <a:endParaRPr lang="en-US" sz="12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Zenith facing (neither ram or wake)</a:t>
                      </a:r>
                      <a:endParaRPr lang="en-US" sz="12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600135" y="6298323"/>
            <a:ext cx="34980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i="0" baseline="30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1000" i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Authors are grateful for assistance of J. Minow of NASA MSFC</a:t>
            </a:r>
          </a:p>
        </p:txBody>
      </p:sp>
    </p:spTree>
    <p:extLst>
      <p:ext uri="{BB962C8B-B14F-4D97-AF65-F5344CB8AC3E}">
        <p14:creationId xmlns:p14="http://schemas.microsoft.com/office/powerpoint/2010/main" val="178883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Coupons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100" y="1048247"/>
            <a:ext cx="7772400" cy="255058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46601" y="3568700"/>
            <a:ext cx="3931920" cy="266883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000" y="3689286"/>
            <a:ext cx="3931920" cy="253715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7277101" y="1574800"/>
            <a:ext cx="4940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Calibri" panose="020F0502020204030204" pitchFamily="34" charset="0"/>
              </a:rPr>
              <a:t>MJ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66001" y="2514600"/>
            <a:ext cx="4940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Calibri" panose="020F0502020204030204" pitchFamily="34" charset="0"/>
              </a:rPr>
              <a:t>MJ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66348" y="4191000"/>
            <a:ext cx="4940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Calibri" panose="020F0502020204030204" pitchFamily="34" charset="0"/>
              </a:rPr>
              <a:t>MJ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91748" y="5181600"/>
            <a:ext cx="4940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Calibri" panose="020F0502020204030204" pitchFamily="34" charset="0"/>
              </a:rPr>
              <a:t>MJ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50001" y="2514600"/>
            <a:ext cx="7333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Calibri" panose="020F0502020204030204" pitchFamily="34" charset="0"/>
              </a:rPr>
              <a:t>ZTJM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67485" y="1574800"/>
            <a:ext cx="3690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Calibri" panose="020F0502020204030204" pitchFamily="34" charset="0"/>
              </a:rPr>
              <a:t>Si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20582" y="5181600"/>
            <a:ext cx="7333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Calibri" panose="020F0502020204030204" pitchFamily="34" charset="0"/>
              </a:rPr>
              <a:t>ZTJM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76166" y="4191000"/>
            <a:ext cx="3690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Calibri" panose="020F0502020204030204" pitchFamily="34" charset="0"/>
              </a:rPr>
              <a:t>Si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57301" y="1600200"/>
            <a:ext cx="5538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Calibri" panose="020F0502020204030204" pitchFamily="34" charset="0"/>
              </a:rPr>
              <a:t>UTJ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72085" y="1574800"/>
            <a:ext cx="746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Calibri" panose="020F0502020204030204" pitchFamily="34" charset="0"/>
              </a:rPr>
              <a:t>ATJM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72085" y="2514600"/>
            <a:ext cx="746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Calibri" panose="020F0502020204030204" pitchFamily="34" charset="0"/>
              </a:rPr>
              <a:t>ATJM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49106" y="4260910"/>
            <a:ext cx="746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Calibri" panose="020F0502020204030204" pitchFamily="34" charset="0"/>
              </a:rPr>
              <a:t>ATJM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61806" y="5188010"/>
            <a:ext cx="746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Calibri" panose="020F0502020204030204" pitchFamily="34" charset="0"/>
              </a:rPr>
              <a:t>ATJM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83598" y="2489200"/>
            <a:ext cx="5538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Calibri" panose="020F0502020204030204" pitchFamily="34" charset="0"/>
              </a:rPr>
              <a:t>UTJ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31005" y="4311710"/>
            <a:ext cx="5538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Calibri" panose="020F0502020204030204" pitchFamily="34" charset="0"/>
              </a:rPr>
              <a:t>UTJ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333502" y="5213410"/>
            <a:ext cx="5538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Calibri" panose="020F0502020204030204" pitchFamily="34" charset="0"/>
              </a:rPr>
              <a:t>UTJ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416454" y="1635155"/>
            <a:ext cx="3690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Calibri" panose="020F0502020204030204" pitchFamily="34" charset="0"/>
              </a:rPr>
              <a:t>Si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295408" y="2451100"/>
            <a:ext cx="528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Calibri" panose="020F0502020204030204" pitchFamily="34" charset="0"/>
              </a:rPr>
              <a:t>XTJ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543454" y="4311710"/>
            <a:ext cx="3690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Calibri" panose="020F0502020204030204" pitchFamily="34" charset="0"/>
              </a:rPr>
              <a:t>Si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458720" y="5191275"/>
            <a:ext cx="528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Calibri" panose="020F0502020204030204" pitchFamily="34" charset="0"/>
              </a:rPr>
              <a:t>XTJ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76839" y="848749"/>
            <a:ext cx="2867132" cy="400110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Clean Room (Pre-Launch)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36612" y="6003831"/>
            <a:ext cx="2984728" cy="400110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Clean Room (As Returned)</a:t>
            </a:r>
          </a:p>
        </p:txBody>
      </p:sp>
    </p:spTree>
    <p:extLst>
      <p:ext uri="{BB962C8B-B14F-4D97-AF65-F5344CB8AC3E}">
        <p14:creationId xmlns:p14="http://schemas.microsoft.com/office/powerpoint/2010/main" val="197952611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Mission Timeline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765" y="1047750"/>
            <a:ext cx="2743200" cy="20574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58140" y="534806"/>
            <a:ext cx="2743200" cy="165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5713" y="2405405"/>
            <a:ext cx="2743200" cy="182197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765" y="3623006"/>
            <a:ext cx="2743200" cy="182197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  <p:sp>
        <p:nvSpPr>
          <p:cNvPr id="11" name="TextBox 10"/>
          <p:cNvSpPr txBox="1"/>
          <p:nvPr/>
        </p:nvSpPr>
        <p:spPr>
          <a:xfrm>
            <a:off x="408765" y="3039394"/>
            <a:ext cx="263956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January 2011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Integration with MISSE-8 PEC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27913" y="4587512"/>
            <a:ext cx="2743200" cy="161236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  <p:sp>
        <p:nvSpPr>
          <p:cNvPr id="14" name="TextBox 13"/>
          <p:cNvSpPr txBox="1"/>
          <p:nvPr/>
        </p:nvSpPr>
        <p:spPr>
          <a:xfrm>
            <a:off x="408765" y="5404882"/>
            <a:ext cx="294010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May 2011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Launch via STS-134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Install via EVA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Operations commence June 2010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66810" y="1084938"/>
            <a:ext cx="19942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January 2013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Operations continue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VIS inspection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91449" y="3038230"/>
            <a:ext cx="1754776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July 2013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Operations cease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Retrieval via EVA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Store inside ISS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71113" y="5008971"/>
            <a:ext cx="27447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June 2014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Return via Space-X3 (May)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De-integrate with MISSE-8 PEC</a:t>
            </a:r>
          </a:p>
        </p:txBody>
      </p:sp>
      <p:cxnSp>
        <p:nvCxnSpPr>
          <p:cNvPr id="20" name="Elbow Connector 19"/>
          <p:cNvCxnSpPr>
            <a:stCxn id="3" idx="1"/>
            <a:endCxn id="9" idx="1"/>
          </p:cNvCxnSpPr>
          <p:nvPr/>
        </p:nvCxnSpPr>
        <p:spPr bwMode="auto">
          <a:xfrm rot="10800000" flipV="1">
            <a:off x="408765" y="2076450"/>
            <a:ext cx="12700" cy="2457544"/>
          </a:xfrm>
          <a:prstGeom prst="bentConnector3">
            <a:avLst>
              <a:gd name="adj1" fmla="val 1800000"/>
            </a:avLst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med" len="med"/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cxnSp>
      <p:cxnSp>
        <p:nvCxnSpPr>
          <p:cNvPr id="24" name="Elbow Connector 23"/>
          <p:cNvCxnSpPr>
            <a:stCxn id="9" idx="3"/>
            <a:endCxn id="5" idx="1"/>
          </p:cNvCxnSpPr>
          <p:nvPr/>
        </p:nvCxnSpPr>
        <p:spPr bwMode="auto">
          <a:xfrm flipV="1">
            <a:off x="3151965" y="1361938"/>
            <a:ext cx="606175" cy="3172056"/>
          </a:xfrm>
          <a:prstGeom prst="bentConnector3">
            <a:avLst>
              <a:gd name="adj1" fmla="val 50000"/>
            </a:avLst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med" len="med"/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cxnSp>
      <p:cxnSp>
        <p:nvCxnSpPr>
          <p:cNvPr id="28" name="Elbow Connector 27"/>
          <p:cNvCxnSpPr>
            <a:stCxn id="5" idx="2"/>
            <a:endCxn id="7" idx="0"/>
          </p:cNvCxnSpPr>
          <p:nvPr/>
        </p:nvCxnSpPr>
        <p:spPr bwMode="auto">
          <a:xfrm rot="16200000" flipH="1">
            <a:off x="6185358" y="1133450"/>
            <a:ext cx="216336" cy="2327573"/>
          </a:xfrm>
          <a:prstGeom prst="bentConnector3">
            <a:avLst>
              <a:gd name="adj1" fmla="val 50000"/>
            </a:avLst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med" len="med"/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cxnSp>
      <p:cxnSp>
        <p:nvCxnSpPr>
          <p:cNvPr id="32" name="Elbow Connector 31"/>
          <p:cNvCxnSpPr>
            <a:stCxn id="7" idx="2"/>
            <a:endCxn id="12" idx="0"/>
          </p:cNvCxnSpPr>
          <p:nvPr/>
        </p:nvCxnSpPr>
        <p:spPr bwMode="auto">
          <a:xfrm rot="5400000">
            <a:off x="6048348" y="3178546"/>
            <a:ext cx="360131" cy="2457800"/>
          </a:xfrm>
          <a:prstGeom prst="bentConnector3">
            <a:avLst>
              <a:gd name="adj1" fmla="val 50000"/>
            </a:avLst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med" len="med"/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140737049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Straight Connector 79"/>
          <p:cNvCxnSpPr/>
          <p:nvPr/>
        </p:nvCxnSpPr>
        <p:spPr bwMode="auto">
          <a:xfrm flipV="1">
            <a:off x="2865167" y="1788924"/>
            <a:ext cx="1699840" cy="4925641"/>
          </a:xfrm>
          <a:prstGeom prst="line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25400" cap="flat" cmpd="dbl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Rectangle 20"/>
          <p:cNvSpPr/>
          <p:nvPr/>
        </p:nvSpPr>
        <p:spPr bwMode="auto">
          <a:xfrm>
            <a:off x="7117583" y="3326245"/>
            <a:ext cx="1938528" cy="146304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  <a:tileRect/>
          </a:gra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3175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FAFD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-112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3356150" y="4789285"/>
            <a:ext cx="5700566" cy="146304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  <a:tileRect/>
          </a:gra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3175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FAFD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-112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5170516" y="1848315"/>
            <a:ext cx="3886200" cy="146304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  <a:tileRect/>
          </a:gra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3175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FAFD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-112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22650" y="4794450"/>
            <a:ext cx="1939145" cy="146304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50000">
                <a:schemeClr val="tx2">
                  <a:lumMod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1"/>
            <a:tileRect/>
          </a:gra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softEdge rad="3175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FAFD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-112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16615" y="3323220"/>
            <a:ext cx="3886200" cy="146304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50000">
                <a:schemeClr val="tx2">
                  <a:lumMod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1"/>
            <a:tileRect/>
          </a:gra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softEdge rad="3175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FAFD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-112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14802" y="1848907"/>
            <a:ext cx="3886200" cy="146304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50000">
                <a:schemeClr val="tx2">
                  <a:lumMod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1"/>
            <a:tileRect/>
          </a:gra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softEdge rad="3175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FAFD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-11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 Microscopy Inspections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887" y="1906963"/>
            <a:ext cx="1828800" cy="13716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887" y="3380825"/>
            <a:ext cx="1828800" cy="13716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2914" y="1906963"/>
            <a:ext cx="1828800" cy="13716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2914" y="3380825"/>
            <a:ext cx="1828800" cy="13716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752" y="4840175"/>
            <a:ext cx="1828800" cy="13716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9520" y="1897153"/>
            <a:ext cx="1828800" cy="13716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7302" y="4845752"/>
            <a:ext cx="1828800" cy="13716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7823" y="3366415"/>
            <a:ext cx="1828800" cy="13716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4827" y="1916023"/>
            <a:ext cx="1828800" cy="13716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7724" y="4831243"/>
            <a:ext cx="1828800" cy="13716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722" r="25023" b="18437"/>
          <a:stretch/>
        </p:blipFill>
        <p:spPr>
          <a:xfrm>
            <a:off x="6614960" y="90435"/>
            <a:ext cx="2377440" cy="166095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6344" y="4845752"/>
            <a:ext cx="1828800" cy="13716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  <p:sp>
        <p:nvSpPr>
          <p:cNvPr id="23" name="TextBox 22"/>
          <p:cNvSpPr txBox="1"/>
          <p:nvPr/>
        </p:nvSpPr>
        <p:spPr>
          <a:xfrm>
            <a:off x="5077363" y="141219"/>
            <a:ext cx="2502416" cy="861774"/>
          </a:xfrm>
          <a:prstGeom prst="rect">
            <a:avLst/>
          </a:prstGeom>
          <a:solidFill>
            <a:schemeClr val="tx2">
              <a:alpha val="75000"/>
            </a:schemeClr>
          </a:solidFill>
          <a:ln w="190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Permanent Sustained Arc (PSA)</a:t>
            </a:r>
          </a:p>
          <a:p>
            <a:pPr marL="111125" indent="-111125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Electrical short between strings</a:t>
            </a:r>
          </a:p>
          <a:p>
            <a:pPr marL="111125" indent="-111125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Electrical short to substrate</a:t>
            </a:r>
          </a:p>
          <a:p>
            <a:pPr marL="111125" indent="-111125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Damage to substrate</a:t>
            </a:r>
          </a:p>
        </p:txBody>
      </p:sp>
      <p:cxnSp>
        <p:nvCxnSpPr>
          <p:cNvPr id="26" name="Straight Connector 25"/>
          <p:cNvCxnSpPr/>
          <p:nvPr/>
        </p:nvCxnSpPr>
        <p:spPr bwMode="auto">
          <a:xfrm flipV="1">
            <a:off x="181791" y="1779113"/>
            <a:ext cx="8766433" cy="9810"/>
          </a:xfrm>
          <a:prstGeom prst="line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25400" cap="flat" cmpd="dbl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3672051" y="1506349"/>
            <a:ext cx="6615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PASCAL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787393" y="1502055"/>
            <a:ext cx="10173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2E5DBC"/>
                </a:solidFill>
                <a:latin typeface="Calibri" panose="020F0502020204030204" pitchFamily="34" charset="0"/>
              </a:rPr>
              <a:t>Ground Tests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4802" y="1284282"/>
            <a:ext cx="2300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1125" indent="-111125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Evidence of deterioration of diode / glass near diodes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722012" y="3243353"/>
            <a:ext cx="2036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1125" indent="-111125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2E5DBC"/>
                </a:solidFill>
                <a:latin typeface="Calibri" panose="020F0502020204030204" pitchFamily="34" charset="0"/>
              </a:rPr>
              <a:t>Evidence of melting / explosion near diodes</a:t>
            </a:r>
          </a:p>
        </p:txBody>
      </p:sp>
      <p:cxnSp>
        <p:nvCxnSpPr>
          <p:cNvPr id="35" name="Straight Arrow Connector 34"/>
          <p:cNvCxnSpPr/>
          <p:nvPr/>
        </p:nvCxnSpPr>
        <p:spPr bwMode="auto">
          <a:xfrm flipH="1">
            <a:off x="1141360" y="1635883"/>
            <a:ext cx="737682" cy="1036979"/>
          </a:xfrm>
          <a:prstGeom prst="straightConnector1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>
            <a:outerShdw blurRad="63500" sx="102000" sy="102000" algn="ctr" rotWithShape="0">
              <a:schemeClr val="tx2"/>
            </a:outerShdw>
          </a:effectLst>
        </p:spPr>
      </p:cxnSp>
      <p:cxnSp>
        <p:nvCxnSpPr>
          <p:cNvPr id="36" name="Straight Arrow Connector 35"/>
          <p:cNvCxnSpPr/>
          <p:nvPr/>
        </p:nvCxnSpPr>
        <p:spPr bwMode="auto">
          <a:xfrm flipV="1">
            <a:off x="6963508" y="2579835"/>
            <a:ext cx="840172" cy="1017475"/>
          </a:xfrm>
          <a:prstGeom prst="straightConnector1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19050" cap="flat" cmpd="sng" algn="ctr">
            <a:solidFill>
              <a:srgbClr val="2E5DBC"/>
            </a:solidFill>
            <a:prstDash val="solid"/>
            <a:round/>
            <a:headEnd type="none" w="med" len="med"/>
            <a:tailEnd type="arrow"/>
          </a:ln>
          <a:effectLst>
            <a:outerShdw blurRad="63500" sx="102000" sy="102000" algn="ctr" rotWithShape="0">
              <a:schemeClr val="tx2"/>
            </a:outerShdw>
          </a:effectLst>
        </p:spPr>
      </p:cxnSp>
      <p:cxnSp>
        <p:nvCxnSpPr>
          <p:cNvPr id="37" name="Straight Arrow Connector 36"/>
          <p:cNvCxnSpPr/>
          <p:nvPr/>
        </p:nvCxnSpPr>
        <p:spPr bwMode="auto">
          <a:xfrm>
            <a:off x="1879042" y="1640554"/>
            <a:ext cx="984738" cy="1032308"/>
          </a:xfrm>
          <a:prstGeom prst="straightConnector1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>
            <a:outerShdw blurRad="63500" sx="102000" sy="102000" algn="ctr" rotWithShape="0">
              <a:schemeClr val="tx2"/>
            </a:outerShdw>
          </a:effectLst>
        </p:spPr>
      </p:cxnSp>
      <p:cxnSp>
        <p:nvCxnSpPr>
          <p:cNvPr id="42" name="Straight Arrow Connector 41"/>
          <p:cNvCxnSpPr/>
          <p:nvPr/>
        </p:nvCxnSpPr>
        <p:spPr bwMode="auto">
          <a:xfrm flipH="1" flipV="1">
            <a:off x="5804788" y="2984361"/>
            <a:ext cx="1158720" cy="612949"/>
          </a:xfrm>
          <a:prstGeom prst="straightConnector1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19050" cap="flat" cmpd="sng" algn="ctr">
            <a:solidFill>
              <a:srgbClr val="2E5DBC"/>
            </a:solidFill>
            <a:prstDash val="solid"/>
            <a:round/>
            <a:headEnd type="none" w="med" len="med"/>
            <a:tailEnd type="arrow"/>
          </a:ln>
          <a:effectLst>
            <a:outerShdw blurRad="63500" sx="102000" sy="102000" algn="ctr" rotWithShape="0">
              <a:schemeClr val="tx2"/>
            </a:outerShdw>
          </a:effectLst>
        </p:spPr>
      </p:cxnSp>
      <p:sp>
        <p:nvSpPr>
          <p:cNvPr id="45" name="TextBox 44"/>
          <p:cNvSpPr txBox="1"/>
          <p:nvPr/>
        </p:nvSpPr>
        <p:spPr>
          <a:xfrm>
            <a:off x="3991178" y="3615082"/>
            <a:ext cx="31549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1125" indent="-111125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Little or no evidence of arcing at ICs or cell edges (worst shown)</a:t>
            </a:r>
          </a:p>
          <a:p>
            <a:pPr marL="111125" indent="-111125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Observable damage to one IC on one cell (UTJ) – magnitude difficult to discern</a:t>
            </a:r>
          </a:p>
        </p:txBody>
      </p:sp>
      <p:cxnSp>
        <p:nvCxnSpPr>
          <p:cNvPr id="46" name="Straight Arrow Connector 45"/>
          <p:cNvCxnSpPr>
            <a:stCxn id="45" idx="1"/>
          </p:cNvCxnSpPr>
          <p:nvPr/>
        </p:nvCxnSpPr>
        <p:spPr bwMode="auto">
          <a:xfrm flipH="1">
            <a:off x="1739156" y="4030581"/>
            <a:ext cx="2252022" cy="1375135"/>
          </a:xfrm>
          <a:prstGeom prst="straightConnector1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>
            <a:outerShdw blurRad="63500" sx="102000" sy="102000" algn="ctr" rotWithShape="0">
              <a:schemeClr val="tx2"/>
            </a:outerShdw>
          </a:effectLst>
        </p:spPr>
      </p:cxnSp>
      <p:cxnSp>
        <p:nvCxnSpPr>
          <p:cNvPr id="47" name="Straight Arrow Connector 46"/>
          <p:cNvCxnSpPr>
            <a:stCxn id="45" idx="1"/>
          </p:cNvCxnSpPr>
          <p:nvPr/>
        </p:nvCxnSpPr>
        <p:spPr bwMode="auto">
          <a:xfrm flipH="1">
            <a:off x="1613648" y="4030581"/>
            <a:ext cx="2377530" cy="62754"/>
          </a:xfrm>
          <a:prstGeom prst="straightConnector1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>
            <a:outerShdw blurRad="63500" sx="102000" sy="102000" algn="ctr" rotWithShape="0">
              <a:schemeClr val="tx2"/>
            </a:outerShdw>
          </a:effectLst>
        </p:spPr>
      </p:cxnSp>
      <p:cxnSp>
        <p:nvCxnSpPr>
          <p:cNvPr id="48" name="Straight Arrow Connector 47"/>
          <p:cNvCxnSpPr>
            <a:stCxn id="45" idx="1"/>
          </p:cNvCxnSpPr>
          <p:nvPr/>
        </p:nvCxnSpPr>
        <p:spPr bwMode="auto">
          <a:xfrm flipH="1">
            <a:off x="3523130" y="4030581"/>
            <a:ext cx="468048" cy="209724"/>
          </a:xfrm>
          <a:prstGeom prst="straightConnector1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>
            <a:outerShdw blurRad="63500" sx="102000" sy="102000" algn="ctr" rotWithShape="0">
              <a:schemeClr val="tx2"/>
            </a:outerShdw>
          </a:effectLst>
        </p:spPr>
      </p:cxnSp>
      <p:sp>
        <p:nvSpPr>
          <p:cNvPr id="60" name="TextBox 59"/>
          <p:cNvSpPr txBox="1"/>
          <p:nvPr/>
        </p:nvSpPr>
        <p:spPr>
          <a:xfrm>
            <a:off x="3991179" y="4387839"/>
            <a:ext cx="3126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1125" indent="-111125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2E5DBC"/>
                </a:solidFill>
                <a:latin typeface="Calibri" panose="020F0502020204030204" pitchFamily="34" charset="0"/>
              </a:rPr>
              <a:t>Evidence of arc damage on substrate &amp; grout</a:t>
            </a:r>
          </a:p>
          <a:p>
            <a:pPr marL="236538" lvl="1" indent="-111125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rgbClr val="2E5DBC"/>
                </a:solidFill>
                <a:latin typeface="Calibri" panose="020F0502020204030204" pitchFamily="34" charset="0"/>
              </a:rPr>
              <a:t>At cell edges and ICs</a:t>
            </a:r>
          </a:p>
        </p:txBody>
      </p:sp>
      <p:cxnSp>
        <p:nvCxnSpPr>
          <p:cNvPr id="64" name="Straight Arrow Connector 63"/>
          <p:cNvCxnSpPr/>
          <p:nvPr/>
        </p:nvCxnSpPr>
        <p:spPr bwMode="auto">
          <a:xfrm flipV="1">
            <a:off x="5941476" y="4066627"/>
            <a:ext cx="1595355" cy="651521"/>
          </a:xfrm>
          <a:prstGeom prst="straightConnector1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19050" cap="flat" cmpd="sng" algn="ctr">
            <a:solidFill>
              <a:srgbClr val="2E5DBC"/>
            </a:solidFill>
            <a:prstDash val="solid"/>
            <a:round/>
            <a:headEnd type="none" w="med" len="med"/>
            <a:tailEnd type="arrow"/>
          </a:ln>
          <a:effectLst>
            <a:outerShdw blurRad="63500" sx="102000" sy="102000" algn="ctr" rotWithShape="0">
              <a:schemeClr val="tx2"/>
            </a:outerShdw>
          </a:effectLst>
        </p:spPr>
      </p:cxnSp>
      <p:cxnSp>
        <p:nvCxnSpPr>
          <p:cNvPr id="65" name="Straight Arrow Connector 64"/>
          <p:cNvCxnSpPr/>
          <p:nvPr/>
        </p:nvCxnSpPr>
        <p:spPr bwMode="auto">
          <a:xfrm>
            <a:off x="5941476" y="4718148"/>
            <a:ext cx="2167004" cy="813404"/>
          </a:xfrm>
          <a:prstGeom prst="straightConnector1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19050" cap="flat" cmpd="sng" algn="ctr">
            <a:solidFill>
              <a:srgbClr val="2E5DBC"/>
            </a:solidFill>
            <a:prstDash val="solid"/>
            <a:round/>
            <a:headEnd type="none" w="med" len="med"/>
            <a:tailEnd type="arrow"/>
          </a:ln>
          <a:effectLst>
            <a:outerShdw blurRad="63500" sx="102000" sy="102000" algn="ctr" rotWithShape="0">
              <a:schemeClr val="tx2"/>
            </a:outerShdw>
          </a:effectLst>
        </p:spPr>
      </p:cxnSp>
      <p:cxnSp>
        <p:nvCxnSpPr>
          <p:cNvPr id="66" name="Straight Arrow Connector 65"/>
          <p:cNvCxnSpPr/>
          <p:nvPr/>
        </p:nvCxnSpPr>
        <p:spPr bwMode="auto">
          <a:xfrm>
            <a:off x="5941476" y="4718148"/>
            <a:ext cx="387096" cy="588958"/>
          </a:xfrm>
          <a:prstGeom prst="straightConnector1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19050" cap="flat" cmpd="sng" algn="ctr">
            <a:solidFill>
              <a:srgbClr val="2E5DBC"/>
            </a:solidFill>
            <a:prstDash val="solid"/>
            <a:round/>
            <a:headEnd type="none" w="med" len="med"/>
            <a:tailEnd type="arrow"/>
          </a:ln>
          <a:effectLst>
            <a:outerShdw blurRad="63500" sx="102000" sy="102000" algn="ctr" rotWithShape="0">
              <a:schemeClr val="tx2"/>
            </a:outerShdw>
          </a:effectLst>
        </p:spPr>
      </p:cxnSp>
      <p:cxnSp>
        <p:nvCxnSpPr>
          <p:cNvPr id="67" name="Straight Arrow Connector 66"/>
          <p:cNvCxnSpPr/>
          <p:nvPr/>
        </p:nvCxnSpPr>
        <p:spPr bwMode="auto">
          <a:xfrm flipH="1">
            <a:off x="4350745" y="4718148"/>
            <a:ext cx="1590731" cy="813404"/>
          </a:xfrm>
          <a:prstGeom prst="straightConnector1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19050" cap="flat" cmpd="sng" algn="ctr">
            <a:solidFill>
              <a:srgbClr val="2E5DBC"/>
            </a:solidFill>
            <a:prstDash val="solid"/>
            <a:round/>
            <a:headEnd type="none" w="med" len="med"/>
            <a:tailEnd type="arrow"/>
          </a:ln>
          <a:effectLst>
            <a:outerShdw blurRad="63500" sx="102000" sy="102000" algn="ctr" rotWithShape="0">
              <a:schemeClr val="tx2"/>
            </a:outerShdw>
          </a:effectLst>
        </p:spPr>
      </p:cxnSp>
    </p:spTree>
    <p:extLst>
      <p:ext uri="{BB962C8B-B14F-4D97-AF65-F5344CB8AC3E}">
        <p14:creationId xmlns:p14="http://schemas.microsoft.com/office/powerpoint/2010/main" val="235449966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M White">
  <a:themeElements>
    <a:clrScheme name="Custom 28">
      <a:dk1>
        <a:srgbClr val="000000"/>
      </a:dk1>
      <a:lt1>
        <a:srgbClr val="000000"/>
      </a:lt1>
      <a:dk2>
        <a:srgbClr val="003399"/>
      </a:dk2>
      <a:lt2>
        <a:srgbClr val="FFFFFF"/>
      </a:lt2>
      <a:accent1>
        <a:srgbClr val="3366CC"/>
      </a:accent1>
      <a:accent2>
        <a:srgbClr val="6EB82D"/>
      </a:accent2>
      <a:accent3>
        <a:srgbClr val="E5642D"/>
      </a:accent3>
      <a:accent4>
        <a:srgbClr val="0097BE"/>
      </a:accent4>
      <a:accent5>
        <a:srgbClr val="9933FF"/>
      </a:accent5>
      <a:accent6>
        <a:srgbClr val="009945"/>
      </a:accent6>
      <a:hlink>
        <a:srgbClr val="92002B"/>
      </a:hlink>
      <a:folHlink>
        <a:srgbClr val="33CCFF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>
                <a:gamma/>
                <a:shade val="46275"/>
                <a:invGamma/>
              </a:schemeClr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rgbClr val="6699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rgbClr val="FAFD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>
                <a:gamma/>
                <a:shade val="46275"/>
                <a:invGamma/>
              </a:schemeClr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rgbClr val="6699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rgbClr val="FAFD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-112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chemeClr val="tx1"/>
            </a:solidFill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279F"/>
        </a:dk2>
        <a:lt2>
          <a:srgbClr val="FFFFFF"/>
        </a:lt2>
        <a:accent1>
          <a:srgbClr val="0000FF"/>
        </a:accent1>
        <a:accent2>
          <a:srgbClr val="00AE00"/>
        </a:accent2>
        <a:accent3>
          <a:srgbClr val="AAACCD"/>
        </a:accent3>
        <a:accent4>
          <a:srgbClr val="DADADA"/>
        </a:accent4>
        <a:accent5>
          <a:srgbClr val="AAAAFF"/>
        </a:accent5>
        <a:accent6>
          <a:srgbClr val="009D00"/>
        </a:accent6>
        <a:hlink>
          <a:srgbClr val="9933FF"/>
        </a:hlink>
        <a:folHlink>
          <a:srgbClr val="33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000000"/>
        </a:dk1>
        <a:lt1>
          <a:srgbClr val="FFFFFF"/>
        </a:lt1>
        <a:dk2>
          <a:srgbClr val="00279F"/>
        </a:dk2>
        <a:lt2>
          <a:srgbClr val="FFFFFF"/>
        </a:lt2>
        <a:accent1>
          <a:srgbClr val="6699FF"/>
        </a:accent1>
        <a:accent2>
          <a:srgbClr val="00AE00"/>
        </a:accent2>
        <a:accent3>
          <a:srgbClr val="AAACCD"/>
        </a:accent3>
        <a:accent4>
          <a:srgbClr val="DADADA"/>
        </a:accent4>
        <a:accent5>
          <a:srgbClr val="B8CAFF"/>
        </a:accent5>
        <a:accent6>
          <a:srgbClr val="009D00"/>
        </a:accent6>
        <a:hlink>
          <a:srgbClr val="9933FF"/>
        </a:hlink>
        <a:folHlink>
          <a:srgbClr val="33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F8482A1930C34BB57BF90B45B70FBE" ma:contentTypeVersion="0" ma:contentTypeDescription="Create a new document." ma:contentTypeScope="" ma:versionID="210f95d093310d97375386820a1b320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B4ABCC6-6382-4647-9724-31AE2669661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9EF0625-C668-44A3-8070-D8041CE10272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6E44E58-0579-4833-90D8-920479035E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14493</TotalTime>
  <Pages>2</Pages>
  <Words>1719</Words>
  <Application>Microsoft Office PowerPoint</Application>
  <PresentationFormat>On-screen Show (4:3)</PresentationFormat>
  <Paragraphs>352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ＭＳ Ｐゴシック</vt:lpstr>
      <vt:lpstr>Arial</vt:lpstr>
      <vt:lpstr>Calibri</vt:lpstr>
      <vt:lpstr>Symbol</vt:lpstr>
      <vt:lpstr>Times New Roman</vt:lpstr>
      <vt:lpstr>Wingdings</vt:lpstr>
      <vt:lpstr>LM White</vt:lpstr>
      <vt:lpstr>Initial Post-Flight Results of the Primary Arcing on Solar Cells At LEO (PASCAL) Flight Experiment</vt:lpstr>
      <vt:lpstr>Introduction &amp; Motivation</vt:lpstr>
      <vt:lpstr>Space Weather Conditions Lead to ESD on Solar Arrays</vt:lpstr>
      <vt:lpstr>Do Primary or Flashover Arcs Degrade Performance?</vt:lpstr>
      <vt:lpstr>PASCAL Experiment Design Details</vt:lpstr>
      <vt:lpstr>MISSE-8 Architecture &amp; ISS Accommodations</vt:lpstr>
      <vt:lpstr>Coupons</vt:lpstr>
      <vt:lpstr>Mission Timeline</vt:lpstr>
      <vt:lpstr>VIS Microscopy Inspections</vt:lpstr>
      <vt:lpstr>Primary Arc Inception Voltage</vt:lpstr>
      <vt:lpstr>Analyzing Cell Performance</vt:lpstr>
      <vt:lpstr>Post-Flight Performance (X-25)</vt:lpstr>
      <vt:lpstr>Operational Impacts</vt:lpstr>
      <vt:lpstr>Conclusions</vt:lpstr>
    </vt:vector>
  </TitlesOfParts>
  <Company>Lockheed Martin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Sylvia Morgan</dc:creator>
  <cp:lastModifiedBy>jlikar</cp:lastModifiedBy>
  <cp:revision>1604</cp:revision>
  <cp:lastPrinted>2009-04-22T19:24:48Z</cp:lastPrinted>
  <dcterms:created xsi:type="dcterms:W3CDTF">2010-08-10T16:53:37Z</dcterms:created>
  <dcterms:modified xsi:type="dcterms:W3CDTF">2014-11-17T22:18:15Z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IPHeaderWording">
    <vt:lpwstr>Lockheed Martin Proprietary Information_x000d_
</vt:lpwstr>
  </property>
  <property fmtid="{D5CDD505-2E9C-101B-9397-08002B2CF9AE}" pid="3" name="SIPLevel">
    <vt:lpwstr>1</vt:lpwstr>
  </property>
  <property fmtid="{D5CDD505-2E9C-101B-9397-08002B2CF9AE}" pid="4" name="ContentTypeId">
    <vt:lpwstr>0x01010097F8482A1930C34BB57BF90B45B70FBE</vt:lpwstr>
  </property>
  <property fmtid="{D5CDD505-2E9C-101B-9397-08002B2CF9AE}" pid="5" name="Document Author">
    <vt:lpwstr>ACCT04\jlikar</vt:lpwstr>
  </property>
  <property fmtid="{D5CDD505-2E9C-101B-9397-08002B2CF9AE}" pid="6" name="Document Sensitivity">
    <vt:lpwstr>1</vt:lpwstr>
  </property>
  <property fmtid="{D5CDD505-2E9C-101B-9397-08002B2CF9AE}" pid="7" name="ThirdParty">
    <vt:lpwstr/>
  </property>
  <property fmtid="{D5CDD505-2E9C-101B-9397-08002B2CF9AE}" pid="8" name="OCI Restriction">
    <vt:bool>false</vt:bool>
  </property>
  <property fmtid="{D5CDD505-2E9C-101B-9397-08002B2CF9AE}" pid="9" name="OCI Additional Info">
    <vt:lpwstr/>
  </property>
  <property fmtid="{D5CDD505-2E9C-101B-9397-08002B2CF9AE}" pid="10" name="Allow Header Overwrite">
    <vt:bool>true</vt:bool>
  </property>
  <property fmtid="{D5CDD505-2E9C-101B-9397-08002B2CF9AE}" pid="11" name="Allow Footer Overwrite">
    <vt:bool>true</vt:bool>
  </property>
  <property fmtid="{D5CDD505-2E9C-101B-9397-08002B2CF9AE}" pid="12" name="Multiple Selected">
    <vt:lpwstr>-1</vt:lpwstr>
  </property>
  <property fmtid="{D5CDD505-2E9C-101B-9397-08002B2CF9AE}" pid="13" name="SIPLongWording">
    <vt:lpwstr/>
  </property>
</Properties>
</file>