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 id="2147483710" r:id="rId2"/>
  </p:sldMasterIdLst>
  <p:notesMasterIdLst>
    <p:notesMasterId r:id="rId29"/>
  </p:notesMasterIdLst>
  <p:handoutMasterIdLst>
    <p:handoutMasterId r:id="rId30"/>
  </p:handoutMasterIdLst>
  <p:sldIdLst>
    <p:sldId id="256" r:id="rId3"/>
    <p:sldId id="311" r:id="rId4"/>
    <p:sldId id="319" r:id="rId5"/>
    <p:sldId id="259" r:id="rId6"/>
    <p:sldId id="260" r:id="rId7"/>
    <p:sldId id="318" r:id="rId8"/>
    <p:sldId id="325" r:id="rId9"/>
    <p:sldId id="314" r:id="rId10"/>
    <p:sldId id="313" r:id="rId11"/>
    <p:sldId id="323" r:id="rId12"/>
    <p:sldId id="291" r:id="rId13"/>
    <p:sldId id="292" r:id="rId14"/>
    <p:sldId id="295" r:id="rId15"/>
    <p:sldId id="342" r:id="rId16"/>
    <p:sldId id="348" r:id="rId17"/>
    <p:sldId id="280" r:id="rId18"/>
    <p:sldId id="296" r:id="rId19"/>
    <p:sldId id="346" r:id="rId20"/>
    <p:sldId id="312" r:id="rId21"/>
    <p:sldId id="309" r:id="rId22"/>
    <p:sldId id="331" r:id="rId23"/>
    <p:sldId id="340" r:id="rId24"/>
    <p:sldId id="334" r:id="rId25"/>
    <p:sldId id="336" r:id="rId26"/>
    <p:sldId id="335" r:id="rId27"/>
    <p:sldId id="347" r:id="rId28"/>
  </p:sldIdLst>
  <p:sldSz cx="9144000" cy="6858000" type="screen4x3"/>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94">
          <p15:clr>
            <a:srgbClr val="A4A3A4"/>
          </p15:clr>
        </p15:guide>
        <p15:guide id="2" pos="560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oedts, Stefaan" initials="PS" lastIdx="2" clrIdx="0">
    <p:extLst>
      <p:ext uri="{19B8F6BF-5375-455C-9EA6-DF929625EA0E}">
        <p15:presenceInfo xmlns:p15="http://schemas.microsoft.com/office/powerpoint/2012/main" userId="S-1-5-21-2900568480-4167444633-610546693-625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07A"/>
    <a:srgbClr val="F1FC64"/>
    <a:srgbClr val="116E8A"/>
    <a:srgbClr val="1D8DB0"/>
    <a:srgbClr val="147694"/>
    <a:srgbClr val="177E9D"/>
    <a:srgbClr val="86BC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65390" autoAdjust="0"/>
  </p:normalViewPr>
  <p:slideViewPr>
    <p:cSldViewPr snapToObjects="1" showGuides="1">
      <p:cViewPr varScale="1">
        <p:scale>
          <a:sx n="43" d="100"/>
          <a:sy n="43" d="100"/>
        </p:scale>
        <p:origin x="1888" y="40"/>
      </p:cViewPr>
      <p:guideLst>
        <p:guide orient="horz" pos="3294"/>
        <p:guide pos="5602"/>
      </p:guideLst>
    </p:cSldViewPr>
  </p:slideViewPr>
  <p:outlineViewPr>
    <p:cViewPr>
      <p:scale>
        <a:sx n="33" d="100"/>
        <a:sy n="33" d="100"/>
      </p:scale>
      <p:origin x="0" y="0"/>
    </p:cViewPr>
  </p:outlineViewPr>
  <p:notesTextViewPr>
    <p:cViewPr>
      <p:scale>
        <a:sx n="3" d="2"/>
        <a:sy n="3" d="2"/>
      </p:scale>
      <p:origin x="0" y="0"/>
    </p:cViewPr>
  </p:notesTextViewPr>
  <p:notesViewPr>
    <p:cSldViewPr snapToObjects="1" showGuides="1">
      <p:cViewPr varScale="1">
        <p:scale>
          <a:sx n="73" d="100"/>
          <a:sy n="73" d="100"/>
        </p:scale>
        <p:origin x="-2028" y="-9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4-11-03T16:19:09.557" idx="1">
    <p:pos x="1982" y="2469"/>
    <p:text/>
    <p:extLst>
      <p:ext uri="{C676402C-5697-4E1C-873F-D02D1690AC5C}">
        <p15:threadingInfo xmlns:p15="http://schemas.microsoft.com/office/powerpoint/2012/main" timeZoneBias="-60"/>
      </p:ext>
    </p:extLst>
  </p:cm>
  <p:cm authorId="1" dt="2014-11-03T16:19:18.510" idx="2">
    <p:pos x="10" y="10"/>
    <p:text>The SAT was consulted regarding the customer requirements and the existing European assets. A round table meeting of the Science Advisory Team has been organized at ESTEC to discuss the outputs of the customer requirements review (Task 1) and the review of existing European modelling assets (Task 2). The SAT was further consulted by email and telecon regarding future planned developments, the implementation of the models in the prototype system, and the testing of this system.</p:text>
    <p:extLst>
      <p:ext uri="{C676402C-5697-4E1C-873F-D02D1690AC5C}">
        <p15:threadingInfo xmlns:p15="http://schemas.microsoft.com/office/powerpoint/2012/main" timeZoneBias="-6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BE" sz="1000" dirty="0">
              <a:latin typeface="Arial" pitchFamily="34" charset="0"/>
              <a:cs typeface="Arial" pitchFamily="34" charset="0"/>
            </a:endParaRPr>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6185198-F140-406E-8F04-DE9D809B9791}" type="datetimeFigureOut">
              <a:rPr lang="nl-BE" sz="1000" smtClean="0">
                <a:latin typeface="Arial" pitchFamily="34" charset="0"/>
                <a:cs typeface="Arial" pitchFamily="34" charset="0"/>
              </a:rPr>
              <a:pPr/>
              <a:t>20/11/2014</a:t>
            </a:fld>
            <a:endParaRPr lang="nl-BE" sz="1000">
              <a:latin typeface="Arial" pitchFamily="34" charset="0"/>
              <a:cs typeface="Arial" pitchFamily="34" charset="0"/>
            </a:endParaRPr>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BE" sz="1000">
              <a:latin typeface="Arial" pitchFamily="34" charset="0"/>
              <a:cs typeface="Arial" pitchFamily="34" charset="0"/>
            </a:endParaRPr>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A024B3E-C6E9-4CB0-843C-3CD5676655AA}" type="slidenum">
              <a:rPr lang="nl-BE" sz="1000" smtClean="0"/>
              <a:pPr/>
              <a:t>‹#›</a:t>
            </a:fld>
            <a:endParaRPr lang="nl-BE" sz="1000"/>
          </a:p>
        </p:txBody>
      </p:sp>
    </p:spTree>
    <p:extLst>
      <p:ext uri="{BB962C8B-B14F-4D97-AF65-F5344CB8AC3E}">
        <p14:creationId xmlns:p14="http://schemas.microsoft.com/office/powerpoint/2010/main" val="3973219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000">
                <a:latin typeface="Arial" pitchFamily="34" charset="0"/>
                <a:cs typeface="Arial" pitchFamily="34" charset="0"/>
              </a:defRPr>
            </a:lvl1pPr>
          </a:lstStyle>
          <a:p>
            <a:endParaRPr lang="nl-BE"/>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000">
                <a:latin typeface="Arial" pitchFamily="34" charset="0"/>
                <a:cs typeface="Arial" pitchFamily="34" charset="0"/>
              </a:defRPr>
            </a:lvl1pPr>
          </a:lstStyle>
          <a:p>
            <a:fld id="{7AF0A2F9-EF49-41B3-9E69-7CDBDC14786A}" type="datetimeFigureOut">
              <a:rPr lang="nl-BE" smtClean="0"/>
              <a:pPr/>
              <a:t>20/11/2014</a:t>
            </a:fld>
            <a:endParaRPr lang="nl-BE"/>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540000" y="4320000"/>
            <a:ext cx="5760000" cy="4140000"/>
          </a:xfrm>
          <a:prstGeom prst="rect">
            <a:avLst/>
          </a:prstGeom>
        </p:spPr>
        <p:txBody>
          <a:bodyPr vert="horz" lIns="91440" tIns="45720" rIns="91440" bIns="45720" rtlCol="0"/>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000">
                <a:latin typeface="Arial" pitchFamily="34" charset="0"/>
                <a:cs typeface="Arial" pitchFamily="34" charset="0"/>
              </a:defRPr>
            </a:lvl1pPr>
          </a:lstStyle>
          <a:p>
            <a:endParaRPr lang="nl-BE"/>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000">
                <a:latin typeface="Arial" pitchFamily="34" charset="0"/>
                <a:cs typeface="Arial" pitchFamily="34" charset="0"/>
              </a:defRPr>
            </a:lvl1pPr>
          </a:lstStyle>
          <a:p>
            <a:fld id="{17C257C2-8D60-4760-88CB-024AF3EEC641}" type="slidenum">
              <a:rPr lang="nl-BE" smtClean="0"/>
              <a:pPr/>
              <a:t>‹#›</a:t>
            </a:fld>
            <a:endParaRPr lang="nl-BE"/>
          </a:p>
        </p:txBody>
      </p:sp>
    </p:spTree>
    <p:extLst>
      <p:ext uri="{BB962C8B-B14F-4D97-AF65-F5344CB8AC3E}">
        <p14:creationId xmlns:p14="http://schemas.microsoft.com/office/powerpoint/2010/main" val="3294757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Arial" pitchFamily="34" charset="0"/>
      </a:defRPr>
    </a:lvl1pPr>
    <a:lvl2pPr marL="457200" algn="l" defTabSz="914400" rtl="0" eaLnBrk="1" latinLnBrk="0" hangingPunct="1">
      <a:defRPr sz="1200" kern="1200">
        <a:solidFill>
          <a:schemeClr val="tx1"/>
        </a:solidFill>
        <a:latin typeface="Arial" pitchFamily="34" charset="0"/>
        <a:ea typeface="+mn-ea"/>
        <a:cs typeface="Arial" pitchFamily="34" charset="0"/>
      </a:defRPr>
    </a:lvl2pPr>
    <a:lvl3pPr marL="914400" algn="l" defTabSz="914400" rtl="0" eaLnBrk="1" latinLnBrk="0" hangingPunct="1">
      <a:defRPr sz="1200" kern="1200">
        <a:solidFill>
          <a:schemeClr val="tx1"/>
        </a:solidFill>
        <a:latin typeface="Arial" pitchFamily="34" charset="0"/>
        <a:ea typeface="+mn-ea"/>
        <a:cs typeface="Arial" pitchFamily="34" charset="0"/>
      </a:defRPr>
    </a:lvl3pPr>
    <a:lvl4pPr marL="1371600" algn="l" defTabSz="914400" rtl="0" eaLnBrk="1" latinLnBrk="0" hangingPunct="1">
      <a:defRPr sz="1200" kern="1200">
        <a:solidFill>
          <a:schemeClr val="tx1"/>
        </a:solidFill>
        <a:latin typeface="Arial" pitchFamily="34" charset="0"/>
        <a:ea typeface="+mn-ea"/>
        <a:cs typeface="Arial" pitchFamily="34" charset="0"/>
      </a:defRPr>
    </a:lvl4pPr>
    <a:lvl5pPr marL="1828800" algn="l" defTabSz="914400" rtl="0" eaLnBrk="1" latinLnBrk="0" hangingPunct="1">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17C257C2-8D60-4760-88CB-024AF3EEC641}" type="slidenum">
              <a:rPr lang="nl-BE" smtClean="0"/>
              <a:pPr/>
              <a:t>5</a:t>
            </a:fld>
            <a:endParaRPr lang="nl-BE"/>
          </a:p>
        </p:txBody>
      </p:sp>
    </p:spTree>
    <p:extLst>
      <p:ext uri="{BB962C8B-B14F-4D97-AF65-F5344CB8AC3E}">
        <p14:creationId xmlns:p14="http://schemas.microsoft.com/office/powerpoint/2010/main" val="583684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7C257C2-8D60-4760-88CB-024AF3EEC641}" type="slidenum">
              <a:rPr lang="nl-BE" smtClean="0"/>
              <a:pPr/>
              <a:t>7</a:t>
            </a:fld>
            <a:endParaRPr lang="nl-BE"/>
          </a:p>
        </p:txBody>
      </p:sp>
    </p:spTree>
    <p:extLst>
      <p:ext uri="{BB962C8B-B14F-4D97-AF65-F5344CB8AC3E}">
        <p14:creationId xmlns:p14="http://schemas.microsoft.com/office/powerpoint/2010/main" val="853925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7C257C2-8D60-4760-88CB-024AF3EEC641}" type="slidenum">
              <a:rPr lang="nl-BE" smtClean="0"/>
              <a:pPr/>
              <a:t>19</a:t>
            </a:fld>
            <a:endParaRPr lang="nl-BE"/>
          </a:p>
        </p:txBody>
      </p:sp>
    </p:spTree>
    <p:extLst>
      <p:ext uri="{BB962C8B-B14F-4D97-AF65-F5344CB8AC3E}">
        <p14:creationId xmlns:p14="http://schemas.microsoft.com/office/powerpoint/2010/main" val="14149595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i="1" dirty="0" smtClean="0">
                <a:solidFill>
                  <a:srgbClr val="FF0000"/>
                </a:solidFill>
              </a:rPr>
              <a:t>VSWMC</a:t>
            </a:r>
            <a:r>
              <a:rPr lang="en-US" sz="1200" i="1" dirty="0" smtClean="0">
                <a:solidFill>
                  <a:srgbClr val="FF0000"/>
                </a:solidFill>
              </a:rPr>
              <a:t> is flexible and enables such very</a:t>
            </a:r>
            <a:r>
              <a:rPr lang="en-US" sz="1200" i="1" baseline="0" dirty="0" smtClean="0">
                <a:solidFill>
                  <a:srgbClr val="FF0000"/>
                </a:solidFill>
              </a:rPr>
              <a:t> </a:t>
            </a:r>
            <a:r>
              <a:rPr lang="en-US" sz="1200" i="1" dirty="0" smtClean="0">
                <a:solidFill>
                  <a:srgbClr val="FF0000"/>
                </a:solidFill>
              </a:rPr>
              <a:t>complex and diverse model couplings!</a:t>
            </a:r>
          </a:p>
          <a:p>
            <a:pPr>
              <a:spcAft>
                <a:spcPts val="1200"/>
              </a:spcAft>
            </a:pPr>
            <a:r>
              <a:rPr lang="nl-BE" sz="2800" b="1" dirty="0" smtClean="0"/>
              <a:t>Ever more partners &amp; </a:t>
            </a:r>
            <a:r>
              <a:rPr lang="nl-BE" sz="2800" b="1" dirty="0" err="1" smtClean="0"/>
              <a:t>become</a:t>
            </a:r>
            <a:r>
              <a:rPr lang="nl-BE" sz="2800" b="1" dirty="0" smtClean="0"/>
              <a:t> more complex</a:t>
            </a:r>
          </a:p>
          <a:p>
            <a:pPr lvl="1">
              <a:spcAft>
                <a:spcPts val="1200"/>
              </a:spcAft>
              <a:buFont typeface="Wingdings" panose="05000000000000000000" pitchFamily="2" charset="2"/>
              <a:buChar char="Ø"/>
            </a:pPr>
            <a:r>
              <a:rPr lang="nl-BE" dirty="0" smtClean="0"/>
              <a:t>Will </a:t>
            </a:r>
            <a:r>
              <a:rPr lang="nl-BE" dirty="0" err="1" smtClean="0"/>
              <a:t>require</a:t>
            </a:r>
            <a:r>
              <a:rPr lang="nl-BE" dirty="0" smtClean="0"/>
              <a:t> more management </a:t>
            </a:r>
            <a:r>
              <a:rPr lang="nl-BE" dirty="0" err="1" smtClean="0"/>
              <a:t>for</a:t>
            </a:r>
            <a:r>
              <a:rPr lang="nl-BE" dirty="0" smtClean="0"/>
              <a:t> administrators &gt; </a:t>
            </a:r>
            <a:r>
              <a:rPr lang="nl-BE" b="1" i="1" dirty="0" smtClean="0">
                <a:solidFill>
                  <a:srgbClr val="FF0000"/>
                </a:solidFill>
              </a:rPr>
              <a:t>bottleneck</a:t>
            </a:r>
          </a:p>
          <a:p>
            <a:pPr>
              <a:spcAft>
                <a:spcPts val="1200"/>
              </a:spcAft>
            </a:pPr>
            <a:r>
              <a:rPr lang="nl-BE" sz="2800" b="1" dirty="0" smtClean="0"/>
              <a:t>How </a:t>
            </a:r>
            <a:r>
              <a:rPr lang="nl-BE" sz="2800" b="1" dirty="0" err="1" smtClean="0"/>
              <a:t>to</a:t>
            </a:r>
            <a:r>
              <a:rPr lang="nl-BE" sz="2800" b="1" dirty="0" smtClean="0"/>
              <a:t> </a:t>
            </a:r>
            <a:r>
              <a:rPr lang="nl-BE" sz="2800" b="1" dirty="0" err="1" smtClean="0"/>
              <a:t>prioritize</a:t>
            </a:r>
            <a:r>
              <a:rPr lang="nl-BE" sz="2800" b="1" dirty="0" smtClean="0"/>
              <a:t> the list?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i="1" dirty="0" smtClean="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17C257C2-8D60-4760-88CB-024AF3EEC641}" type="slidenum">
              <a:rPr lang="nl-BE" smtClean="0"/>
              <a:pPr/>
              <a:t>22</a:t>
            </a:fld>
            <a:endParaRPr lang="nl-BE"/>
          </a:p>
        </p:txBody>
      </p:sp>
    </p:spTree>
    <p:extLst>
      <p:ext uri="{BB962C8B-B14F-4D97-AF65-F5344CB8AC3E}">
        <p14:creationId xmlns:p14="http://schemas.microsoft.com/office/powerpoint/2010/main" val="17465457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sp>
        <p:nvSpPr>
          <p:cNvPr id="13" name="Rechthoek 12"/>
          <p:cNvSpPr/>
          <p:nvPr userDrawn="1"/>
        </p:nvSpPr>
        <p:spPr>
          <a:xfrm>
            <a:off x="0" y="648000"/>
            <a:ext cx="9144000" cy="6228000"/>
          </a:xfrm>
          <a:prstGeom prst="rect">
            <a:avLst/>
          </a:prstGeom>
          <a:gradFill flip="none" rotWithShape="1">
            <a:gsLst>
              <a:gs pos="100000">
                <a:srgbClr val="116E8A"/>
              </a:gs>
              <a:gs pos="100000">
                <a:srgbClr val="116E8A"/>
              </a:gs>
              <a:gs pos="100000">
                <a:srgbClr val="116E8A"/>
              </a:gs>
              <a:gs pos="100000">
                <a:srgbClr val="116E8A"/>
              </a:gs>
              <a:gs pos="100000">
                <a:srgbClr val="177E9D"/>
              </a:gs>
              <a:gs pos="100000">
                <a:srgbClr val="116E8A"/>
              </a:gs>
              <a:gs pos="100000">
                <a:schemeClr val="accent1">
                  <a:tint val="44500"/>
                  <a:satMod val="160000"/>
                </a:schemeClr>
              </a:gs>
              <a:gs pos="0">
                <a:srgbClr val="1D8DB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9" name="Titel 1"/>
          <p:cNvSpPr>
            <a:spLocks noGrp="1"/>
          </p:cNvSpPr>
          <p:nvPr>
            <p:ph type="ctrTitle" hasCustomPrompt="1"/>
          </p:nvPr>
        </p:nvSpPr>
        <p:spPr>
          <a:xfrm>
            <a:off x="3096000" y="2088000"/>
            <a:ext cx="5580000" cy="1800000"/>
          </a:xfrm>
        </p:spPr>
        <p:txBody>
          <a:bodyPr>
            <a:noAutofit/>
          </a:bodyPr>
          <a:lstStyle>
            <a:lvl1pPr>
              <a:defRPr sz="4000">
                <a:solidFill>
                  <a:schemeClr val="bg1"/>
                </a:solidFill>
              </a:defRPr>
            </a:lvl1pPr>
          </a:lstStyle>
          <a:p>
            <a:r>
              <a:rPr lang="nl-NL" dirty="0" smtClean="0"/>
              <a:t>Klik en typ de titel van de presentatie</a:t>
            </a:r>
            <a:endParaRPr lang="nl-BE" dirty="0"/>
          </a:p>
        </p:txBody>
      </p:sp>
      <p:sp>
        <p:nvSpPr>
          <p:cNvPr id="10" name="Ondertitel 2"/>
          <p:cNvSpPr>
            <a:spLocks noGrp="1"/>
          </p:cNvSpPr>
          <p:nvPr>
            <p:ph type="subTitle" idx="1" hasCustomPrompt="1"/>
          </p:nvPr>
        </p:nvSpPr>
        <p:spPr>
          <a:xfrm>
            <a:off x="3096000" y="4193675"/>
            <a:ext cx="5580000" cy="1080000"/>
          </a:xfrm>
        </p:spPr>
        <p:txBody>
          <a:bodyPr/>
          <a:lstStyle>
            <a:lvl1pPr marL="0" indent="0" algn="l">
              <a:spcBef>
                <a:spcPts val="0"/>
              </a:spcBef>
              <a:buNone/>
              <a:defRPr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Klik en typ de subtitel van de presentatie</a:t>
            </a:r>
            <a:endParaRPr lang="nl-BE" dirty="0"/>
          </a:p>
        </p:txBody>
      </p:sp>
      <p:pic>
        <p:nvPicPr>
          <p:cNvPr id="12" name="Afbeelding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2000" y="1800000"/>
            <a:ext cx="1840048" cy="4294442"/>
          </a:xfrm>
          <a:prstGeom prst="rect">
            <a:avLst/>
          </a:prstGeom>
        </p:spPr>
      </p:pic>
      <p:pic>
        <p:nvPicPr>
          <p:cNvPr id="11" name="Afbeelding 10"/>
          <p:cNvPicPr>
            <a:picLocks noChangeAspect="1"/>
          </p:cNvPicPr>
          <p:nvPr userDrawn="1"/>
        </p:nvPicPr>
        <p:blipFill>
          <a:blip r:embed="rId3" cstate="print"/>
          <a:stretch>
            <a:fillRect/>
          </a:stretch>
        </p:blipFill>
        <p:spPr>
          <a:xfrm>
            <a:off x="8283600" y="5706000"/>
            <a:ext cx="428400" cy="720000"/>
          </a:xfrm>
          <a:prstGeom prst="rect">
            <a:avLst/>
          </a:prstGeom>
        </p:spPr>
      </p:pic>
      <p:pic>
        <p:nvPicPr>
          <p:cNvPr id="3" name="Afbeelding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60000" y="360000"/>
            <a:ext cx="2014732" cy="719329"/>
          </a:xfrm>
          <a:prstGeom prst="rect">
            <a:avLst/>
          </a:prstGeom>
        </p:spPr>
      </p:pic>
    </p:spTree>
    <p:extLst>
      <p:ext uri="{BB962C8B-B14F-4D97-AF65-F5344CB8AC3E}">
        <p14:creationId xmlns:p14="http://schemas.microsoft.com/office/powerpoint/2010/main" val="3413924998"/>
      </p:ext>
    </p:extLst>
  </p:cSld>
  <p:clrMapOvr>
    <a:masterClrMapping/>
  </p:clrMapOvr>
  <p:transition spd="slow">
    <p:wip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sp>
        <p:nvSpPr>
          <p:cNvPr id="13" name="Rechthoek 12"/>
          <p:cNvSpPr/>
          <p:nvPr userDrawn="1"/>
        </p:nvSpPr>
        <p:spPr>
          <a:xfrm>
            <a:off x="0" y="648000"/>
            <a:ext cx="9144000" cy="6228000"/>
          </a:xfrm>
          <a:prstGeom prst="rect">
            <a:avLst/>
          </a:prstGeom>
          <a:gradFill flip="none" rotWithShape="1">
            <a:gsLst>
              <a:gs pos="100000">
                <a:srgbClr val="116E8A"/>
              </a:gs>
              <a:gs pos="100000">
                <a:srgbClr val="116E8A"/>
              </a:gs>
              <a:gs pos="100000">
                <a:srgbClr val="116E8A"/>
              </a:gs>
              <a:gs pos="100000">
                <a:srgbClr val="116E8A"/>
              </a:gs>
              <a:gs pos="100000">
                <a:srgbClr val="177E9D"/>
              </a:gs>
              <a:gs pos="100000">
                <a:srgbClr val="116E8A"/>
              </a:gs>
              <a:gs pos="100000">
                <a:schemeClr val="accent1">
                  <a:tint val="44500"/>
                  <a:satMod val="160000"/>
                </a:schemeClr>
              </a:gs>
              <a:gs pos="0">
                <a:srgbClr val="1D8DB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9" name="Titel 1"/>
          <p:cNvSpPr>
            <a:spLocks noGrp="1"/>
          </p:cNvSpPr>
          <p:nvPr>
            <p:ph type="ctrTitle" hasCustomPrompt="1"/>
          </p:nvPr>
        </p:nvSpPr>
        <p:spPr>
          <a:xfrm>
            <a:off x="3096000" y="2088000"/>
            <a:ext cx="5580000" cy="1800000"/>
          </a:xfrm>
        </p:spPr>
        <p:txBody>
          <a:bodyPr>
            <a:noAutofit/>
          </a:bodyPr>
          <a:lstStyle>
            <a:lvl1pPr>
              <a:defRPr sz="4000">
                <a:solidFill>
                  <a:schemeClr val="bg1"/>
                </a:solidFill>
              </a:defRPr>
            </a:lvl1pPr>
          </a:lstStyle>
          <a:p>
            <a:r>
              <a:rPr lang="nl-NL" dirty="0" smtClean="0"/>
              <a:t>Klik en typ de titel van de presentatie</a:t>
            </a:r>
            <a:endParaRPr lang="nl-BE" dirty="0"/>
          </a:p>
        </p:txBody>
      </p:sp>
      <p:sp>
        <p:nvSpPr>
          <p:cNvPr id="10" name="Ondertitel 2"/>
          <p:cNvSpPr>
            <a:spLocks noGrp="1"/>
          </p:cNvSpPr>
          <p:nvPr>
            <p:ph type="subTitle" idx="1" hasCustomPrompt="1"/>
          </p:nvPr>
        </p:nvSpPr>
        <p:spPr>
          <a:xfrm>
            <a:off x="3096000" y="4193675"/>
            <a:ext cx="5580000" cy="1080000"/>
          </a:xfrm>
        </p:spPr>
        <p:txBody>
          <a:bodyPr/>
          <a:lstStyle>
            <a:lvl1pPr marL="0" indent="0" algn="l">
              <a:spcBef>
                <a:spcPts val="0"/>
              </a:spcBef>
              <a:buNone/>
              <a:defRPr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Klik en typ de subtitel van de presentatie</a:t>
            </a:r>
            <a:endParaRPr lang="nl-BE" dirty="0"/>
          </a:p>
        </p:txBody>
      </p:sp>
      <p:pic>
        <p:nvPicPr>
          <p:cNvPr id="12" name="Afbeelding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2000" y="1800000"/>
            <a:ext cx="1840048" cy="4294442"/>
          </a:xfrm>
          <a:prstGeom prst="rect">
            <a:avLst/>
          </a:prstGeom>
        </p:spPr>
      </p:pic>
      <p:pic>
        <p:nvPicPr>
          <p:cNvPr id="11" name="Afbeelding 10"/>
          <p:cNvPicPr>
            <a:picLocks noChangeAspect="1"/>
          </p:cNvPicPr>
          <p:nvPr userDrawn="1"/>
        </p:nvPicPr>
        <p:blipFill>
          <a:blip r:embed="rId3" cstate="print"/>
          <a:stretch>
            <a:fillRect/>
          </a:stretch>
        </p:blipFill>
        <p:spPr>
          <a:xfrm>
            <a:off x="8283600" y="5706000"/>
            <a:ext cx="428400" cy="720000"/>
          </a:xfrm>
          <a:prstGeom prst="rect">
            <a:avLst/>
          </a:prstGeom>
        </p:spPr>
      </p:pic>
      <p:pic>
        <p:nvPicPr>
          <p:cNvPr id="3" name="Afbeelding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60000" y="360000"/>
            <a:ext cx="2014732" cy="719329"/>
          </a:xfrm>
          <a:prstGeom prst="rect">
            <a:avLst/>
          </a:prstGeom>
        </p:spPr>
      </p:pic>
    </p:spTree>
    <p:extLst>
      <p:ext uri="{BB962C8B-B14F-4D97-AF65-F5344CB8AC3E}">
        <p14:creationId xmlns:p14="http://schemas.microsoft.com/office/powerpoint/2010/main" val="540046709"/>
      </p:ext>
    </p:extLst>
  </p:cSld>
  <p:clrMapOvr>
    <a:masterClrMapping/>
  </p:clrMapOvr>
  <p:transition spd="slow">
    <p:wip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aseline="0">
                <a:solidFill>
                  <a:srgbClr val="52BDEC"/>
                </a:solidFill>
              </a:defRPr>
            </a:lvl1pPr>
          </a:lstStyle>
          <a:p>
            <a:r>
              <a:rPr lang="nl-NL" dirty="0" smtClean="0"/>
              <a:t>Klik en typ de titel</a:t>
            </a:r>
            <a:endParaRPr lang="nl-BE" dirty="0"/>
          </a:p>
        </p:txBody>
      </p:sp>
      <p:sp>
        <p:nvSpPr>
          <p:cNvPr id="3" name="Tijdelijke aanduiding voor datum 2"/>
          <p:cNvSpPr>
            <a:spLocks noGrp="1"/>
          </p:cNvSpPr>
          <p:nvPr>
            <p:ph type="dt" sz="half" idx="10"/>
          </p:nvPr>
        </p:nvSpPr>
        <p:spPr/>
        <p:txBody>
          <a:bodyPr/>
          <a:lstStyle/>
          <a:p>
            <a:fld id="{C4DDCD72-59EE-436D-B435-201699A5BB49}" type="datetimeFigureOut">
              <a:rPr lang="nl-BE" smtClean="0"/>
              <a:pPr/>
              <a:t>20/11/2014</a:t>
            </a:fld>
            <a:endParaRPr lang="nl-BE" dirty="0"/>
          </a:p>
        </p:txBody>
      </p:sp>
      <p:sp>
        <p:nvSpPr>
          <p:cNvPr id="4" name="Tijdelijke aanduiding voor voettekst 3"/>
          <p:cNvSpPr>
            <a:spLocks noGrp="1"/>
          </p:cNvSpPr>
          <p:nvPr>
            <p:ph type="ftr" sz="quarter" idx="11"/>
          </p:nvPr>
        </p:nvSpPr>
        <p:spPr/>
        <p:txBody>
          <a:bodyPr/>
          <a:lstStyle/>
          <a:p>
            <a:endParaRPr lang="nl-BE" dirty="0"/>
          </a:p>
        </p:txBody>
      </p:sp>
      <p:sp>
        <p:nvSpPr>
          <p:cNvPr id="5" name="Tijdelijke aanduiding voor dianummer 4"/>
          <p:cNvSpPr>
            <a:spLocks noGrp="1"/>
          </p:cNvSpPr>
          <p:nvPr>
            <p:ph type="sldNum" sz="quarter" idx="12"/>
          </p:nvPr>
        </p:nvSpPr>
        <p:spPr/>
        <p:txBody>
          <a:bodyPr/>
          <a:lstStyle/>
          <a:p>
            <a:fld id="{F35D8031-C8E5-48F8-A3B6-81643B27A3AF}" type="slidenum">
              <a:rPr lang="nl-BE" smtClean="0"/>
              <a:pPr/>
              <a:t>‹#›</a:t>
            </a:fld>
            <a:endParaRPr lang="nl-BE" dirty="0"/>
          </a:p>
        </p:txBody>
      </p:sp>
      <p:sp>
        <p:nvSpPr>
          <p:cNvPr id="6" name="Tijdelijke aanduiding voor tekst 2"/>
          <p:cNvSpPr>
            <a:spLocks noGrp="1"/>
          </p:cNvSpPr>
          <p:nvPr>
            <p:ph idx="1" hasCustomPrompt="1"/>
          </p:nvPr>
        </p:nvSpPr>
        <p:spPr>
          <a:xfrm>
            <a:off x="540000" y="1349999"/>
            <a:ext cx="8334000" cy="4428000"/>
          </a:xfrm>
          <a:prstGeom prst="rect">
            <a:avLst/>
          </a:prstGeom>
        </p:spPr>
        <p:txBody>
          <a:bodyPr vert="horz" lIns="0" tIns="0" rIns="0" bIns="0" rtlCol="0">
            <a:noAutofit/>
          </a:bodyPr>
          <a:lstStyle>
            <a:lvl1pPr>
              <a:defRPr/>
            </a:lvl1pPr>
          </a:lstStyle>
          <a:p>
            <a:pPr lvl="0"/>
            <a:r>
              <a:rPr lang="nl-NL" dirty="0" smtClean="0"/>
              <a:t>Klik en typ de tekst</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Tree>
    <p:extLst>
      <p:ext uri="{BB962C8B-B14F-4D97-AF65-F5344CB8AC3E}">
        <p14:creationId xmlns:p14="http://schemas.microsoft.com/office/powerpoint/2010/main" val="2853669965"/>
      </p:ext>
    </p:extLst>
  </p:cSld>
  <p:clrMapOvr>
    <a:masterClrMapping/>
  </p:clrMapOvr>
  <p:transition spd="slow">
    <p:wip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ectiekop">
    <p:spTree>
      <p:nvGrpSpPr>
        <p:cNvPr id="1" name=""/>
        <p:cNvGrpSpPr/>
        <p:nvPr/>
      </p:nvGrpSpPr>
      <p:grpSpPr>
        <a:xfrm>
          <a:off x="0" y="0"/>
          <a:ext cx="0" cy="0"/>
          <a:chOff x="0" y="0"/>
          <a:chExt cx="0" cy="0"/>
        </a:xfrm>
      </p:grpSpPr>
      <p:sp>
        <p:nvSpPr>
          <p:cNvPr id="13" name="Rechthoek 12"/>
          <p:cNvSpPr/>
          <p:nvPr userDrawn="1"/>
        </p:nvSpPr>
        <p:spPr>
          <a:xfrm>
            <a:off x="0" y="0"/>
            <a:ext cx="9144000" cy="6408000"/>
          </a:xfrm>
          <a:prstGeom prst="rect">
            <a:avLst/>
          </a:prstGeom>
          <a:gradFill flip="none" rotWithShape="1">
            <a:gsLst>
              <a:gs pos="100000">
                <a:srgbClr val="116E8A"/>
              </a:gs>
              <a:gs pos="100000">
                <a:srgbClr val="116E8A"/>
              </a:gs>
              <a:gs pos="100000">
                <a:srgbClr val="116E8A"/>
              </a:gs>
              <a:gs pos="100000">
                <a:srgbClr val="116E8A"/>
              </a:gs>
              <a:gs pos="100000">
                <a:srgbClr val="177E9D"/>
              </a:gs>
              <a:gs pos="100000">
                <a:srgbClr val="116E8A"/>
              </a:gs>
              <a:gs pos="100000">
                <a:schemeClr val="accent1">
                  <a:tint val="44500"/>
                  <a:satMod val="160000"/>
                </a:schemeClr>
              </a:gs>
              <a:gs pos="0">
                <a:srgbClr val="1D8DB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9" name="Titel 1"/>
          <p:cNvSpPr>
            <a:spLocks noGrp="1"/>
          </p:cNvSpPr>
          <p:nvPr>
            <p:ph type="ctrTitle" hasCustomPrompt="1"/>
          </p:nvPr>
        </p:nvSpPr>
        <p:spPr>
          <a:xfrm>
            <a:off x="3780000" y="2304000"/>
            <a:ext cx="5094000" cy="1800200"/>
          </a:xfrm>
        </p:spPr>
        <p:txBody>
          <a:bodyPr>
            <a:noAutofit/>
          </a:bodyPr>
          <a:lstStyle>
            <a:lvl1pPr>
              <a:defRPr sz="4000">
                <a:solidFill>
                  <a:schemeClr val="bg1"/>
                </a:solidFill>
              </a:defRPr>
            </a:lvl1pPr>
          </a:lstStyle>
          <a:p>
            <a:r>
              <a:rPr lang="nl-NL" dirty="0" smtClean="0"/>
              <a:t>Klik en typ de titel van de sectie</a:t>
            </a:r>
            <a:endParaRPr lang="nl-BE" dirty="0"/>
          </a:p>
        </p:txBody>
      </p:sp>
      <p:sp>
        <p:nvSpPr>
          <p:cNvPr id="10" name="Ondertitel 2"/>
          <p:cNvSpPr>
            <a:spLocks noGrp="1"/>
          </p:cNvSpPr>
          <p:nvPr>
            <p:ph type="subTitle" idx="1" hasCustomPrompt="1"/>
          </p:nvPr>
        </p:nvSpPr>
        <p:spPr>
          <a:xfrm>
            <a:off x="3780000" y="4419108"/>
            <a:ext cx="5094000" cy="1080000"/>
          </a:xfrm>
        </p:spPr>
        <p:txBody>
          <a:bodyPr anchor="t" anchorCtr="0"/>
          <a:lstStyle>
            <a:lvl1pPr marL="0" indent="0" algn="l">
              <a:spcBef>
                <a:spcPts val="0"/>
              </a:spcBef>
              <a:buNone/>
              <a:defRPr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Klik en typ de subtitel van de sectie</a:t>
            </a:r>
            <a:endParaRPr lang="nl-BE" dirty="0"/>
          </a:p>
        </p:txBody>
      </p:sp>
      <p:pic>
        <p:nvPicPr>
          <p:cNvPr id="17" name="Afbeelding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62000" y="6012000"/>
            <a:ext cx="1512458" cy="540000"/>
          </a:xfrm>
          <a:prstGeom prst="rect">
            <a:avLst/>
          </a:prstGeom>
        </p:spPr>
      </p:pic>
      <p:pic>
        <p:nvPicPr>
          <p:cNvPr id="4" name="Afbeelding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204000"/>
            <a:ext cx="3300991" cy="3209551"/>
          </a:xfrm>
          <a:prstGeom prst="rect">
            <a:avLst/>
          </a:prstGeom>
        </p:spPr>
      </p:pic>
    </p:spTree>
    <p:extLst>
      <p:ext uri="{BB962C8B-B14F-4D97-AF65-F5344CB8AC3E}">
        <p14:creationId xmlns:p14="http://schemas.microsoft.com/office/powerpoint/2010/main" val="483590799"/>
      </p:ext>
    </p:extLst>
  </p:cSld>
  <p:clrMapOvr>
    <a:masterClrMapping/>
  </p:clrMapOvr>
  <p:transition spd="slow">
    <p:wip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nl-NL" dirty="0" smtClean="0"/>
              <a:t>Klik en typ de titel</a:t>
            </a:r>
            <a:endParaRPr lang="nl-BE" dirty="0"/>
          </a:p>
        </p:txBody>
      </p:sp>
      <p:sp>
        <p:nvSpPr>
          <p:cNvPr id="3" name="Tijdelijke aanduiding voor inhoud 2"/>
          <p:cNvSpPr>
            <a:spLocks noGrp="1"/>
          </p:cNvSpPr>
          <p:nvPr>
            <p:ph sz="half" idx="1" hasCustomPrompt="1"/>
          </p:nvPr>
        </p:nvSpPr>
        <p:spPr>
          <a:xfrm>
            <a:off x="540000" y="1350000"/>
            <a:ext cx="4038600" cy="4428000"/>
          </a:xfrm>
        </p:spPr>
        <p:txBody>
          <a:bodyPr/>
          <a:lstStyle>
            <a:lvl1pPr>
              <a:defRPr sz="2400"/>
            </a:lvl1pPr>
            <a:lvl2pPr>
              <a:defRPr sz="2400"/>
            </a:lvl2pPr>
            <a:lvl3pPr>
              <a:defRPr sz="2000"/>
            </a:lvl3pPr>
            <a:lvl4pPr>
              <a:defRPr sz="1600"/>
            </a:lvl4pPr>
            <a:lvl5pPr marL="1435100" indent="-228600">
              <a:buFont typeface="Arial" pitchFamily="34" charset="0"/>
              <a:buChar char="-"/>
              <a:defRPr sz="1600">
                <a:solidFill>
                  <a:srgbClr val="00407A"/>
                </a:solidFill>
              </a:defRPr>
            </a:lvl5pPr>
            <a:lvl6pPr>
              <a:defRPr sz="1800"/>
            </a:lvl6pPr>
            <a:lvl7pPr>
              <a:defRPr sz="1800"/>
            </a:lvl7pPr>
            <a:lvl8pPr>
              <a:defRPr sz="1800"/>
            </a:lvl8pPr>
            <a:lvl9pPr>
              <a:defRPr sz="1800"/>
            </a:lvl9pPr>
          </a:lstStyle>
          <a:p>
            <a:pPr lvl="0"/>
            <a:r>
              <a:rPr lang="nl-NL" dirty="0" smtClean="0"/>
              <a:t>Klik en typ de tekst</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4" name="Tijdelijke aanduiding voor inhoud 3"/>
          <p:cNvSpPr>
            <a:spLocks noGrp="1"/>
          </p:cNvSpPr>
          <p:nvPr>
            <p:ph sz="half" idx="2" hasCustomPrompt="1"/>
          </p:nvPr>
        </p:nvSpPr>
        <p:spPr>
          <a:xfrm>
            <a:off x="4835400" y="1350000"/>
            <a:ext cx="4038600" cy="4428000"/>
          </a:xfrm>
        </p:spPr>
        <p:txBody>
          <a:bodyPr/>
          <a:lstStyle>
            <a:lvl1pPr>
              <a:defRPr sz="2400"/>
            </a:lvl1pPr>
            <a:lvl2pPr>
              <a:defRPr sz="2400"/>
            </a:lvl2pPr>
            <a:lvl3pPr>
              <a:defRPr sz="2000"/>
            </a:lvl3pPr>
            <a:lvl4pPr>
              <a:defRPr sz="1800"/>
            </a:lvl4pPr>
            <a:lvl5pPr marL="1435100" indent="-228600">
              <a:buFont typeface="Arial" pitchFamily="34" charset="0"/>
              <a:buChar char="-"/>
              <a:defRPr sz="1600">
                <a:solidFill>
                  <a:srgbClr val="00407A"/>
                </a:solidFill>
              </a:defRPr>
            </a:lvl5pPr>
            <a:lvl6pPr>
              <a:defRPr sz="1800"/>
            </a:lvl6pPr>
            <a:lvl7pPr>
              <a:defRPr sz="1800"/>
            </a:lvl7pPr>
            <a:lvl8pPr>
              <a:defRPr sz="1800"/>
            </a:lvl8pPr>
            <a:lvl9pPr>
              <a:defRPr sz="1800"/>
            </a:lvl9pPr>
          </a:lstStyle>
          <a:p>
            <a:pPr lvl="0"/>
            <a:r>
              <a:rPr lang="nl-NL" dirty="0" smtClean="0"/>
              <a:t>Klik en typ de tekst</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5" name="Tijdelijke aanduiding voor datum 4"/>
          <p:cNvSpPr>
            <a:spLocks noGrp="1"/>
          </p:cNvSpPr>
          <p:nvPr>
            <p:ph type="dt" sz="half" idx="10"/>
          </p:nvPr>
        </p:nvSpPr>
        <p:spPr/>
        <p:txBody>
          <a:bodyPr/>
          <a:lstStyle/>
          <a:p>
            <a:fld id="{C4DDCD72-59EE-436D-B435-201699A5BB49}" type="datetimeFigureOut">
              <a:rPr lang="nl-BE" smtClean="0"/>
              <a:pPr/>
              <a:t>20/11/2014</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F35D8031-C8E5-48F8-A3B6-81643B27A3AF}" type="slidenum">
              <a:rPr lang="nl-BE" smtClean="0"/>
              <a:pPr/>
              <a:t>‹#›</a:t>
            </a:fld>
            <a:endParaRPr lang="nl-BE"/>
          </a:p>
        </p:txBody>
      </p:sp>
    </p:spTree>
    <p:extLst>
      <p:ext uri="{BB962C8B-B14F-4D97-AF65-F5344CB8AC3E}">
        <p14:creationId xmlns:p14="http://schemas.microsoft.com/office/powerpoint/2010/main" val="2625954518"/>
      </p:ext>
    </p:extLst>
  </p:cSld>
  <p:clrMapOvr>
    <a:masterClrMapping/>
  </p:clrMapOvr>
  <p:transition spd="slow">
    <p:wip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nl-NL" dirty="0" smtClean="0"/>
              <a:t>Klik en typ de titel</a:t>
            </a:r>
            <a:endParaRPr lang="nl-BE" dirty="0"/>
          </a:p>
        </p:txBody>
      </p:sp>
      <p:sp>
        <p:nvSpPr>
          <p:cNvPr id="3" name="Tijdelijke aanduiding voor tekst 2"/>
          <p:cNvSpPr>
            <a:spLocks noGrp="1"/>
          </p:cNvSpPr>
          <p:nvPr>
            <p:ph type="body" idx="1" hasCustomPrompt="1"/>
          </p:nvPr>
        </p:nvSpPr>
        <p:spPr>
          <a:xfrm>
            <a:off x="540000" y="1350000"/>
            <a:ext cx="4040188" cy="639762"/>
          </a:xfrm>
        </p:spPr>
        <p:txBody>
          <a:bodyPr anchor="b"/>
          <a:lstStyle>
            <a:lvl1pPr marL="0" indent="0">
              <a:buNone/>
              <a:defRPr sz="2400" b="1">
                <a:solidFill>
                  <a:srgbClr val="00407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smtClean="0"/>
              <a:t>Klik en typ de tekst</a:t>
            </a:r>
          </a:p>
        </p:txBody>
      </p:sp>
      <p:sp>
        <p:nvSpPr>
          <p:cNvPr id="4" name="Tijdelijke aanduiding voor inhoud 3"/>
          <p:cNvSpPr>
            <a:spLocks noGrp="1"/>
          </p:cNvSpPr>
          <p:nvPr>
            <p:ph sz="half" idx="2" hasCustomPrompt="1"/>
          </p:nvPr>
        </p:nvSpPr>
        <p:spPr>
          <a:xfrm>
            <a:off x="540000" y="1991922"/>
            <a:ext cx="4040188" cy="3798000"/>
          </a:xfrm>
        </p:spPr>
        <p:txBody>
          <a:bodyPr/>
          <a:lstStyle>
            <a:lvl1pPr>
              <a:defRPr sz="2400"/>
            </a:lvl1pPr>
            <a:lvl2pPr>
              <a:defRPr sz="2000"/>
            </a:lvl2pPr>
            <a:lvl3pPr>
              <a:defRPr sz="2000"/>
            </a:lvl3pPr>
            <a:lvl4pPr>
              <a:defRPr sz="1600"/>
            </a:lvl4pPr>
            <a:lvl5pPr marL="1435100" indent="-180000">
              <a:buFont typeface="Arial" pitchFamily="34" charset="0"/>
              <a:buChar char="-"/>
              <a:defRPr sz="1600">
                <a:solidFill>
                  <a:srgbClr val="00407A"/>
                </a:solidFill>
              </a:defRPr>
            </a:lvl5pPr>
            <a:lvl6pPr>
              <a:defRPr sz="1600"/>
            </a:lvl6pPr>
            <a:lvl7pPr>
              <a:defRPr sz="1600"/>
            </a:lvl7pPr>
            <a:lvl8pPr>
              <a:defRPr sz="1600"/>
            </a:lvl8pPr>
            <a:lvl9pPr>
              <a:defRPr sz="1600"/>
            </a:lvl9pPr>
          </a:lstStyle>
          <a:p>
            <a:pPr lvl="0"/>
            <a:r>
              <a:rPr lang="nl-NL" dirty="0" smtClean="0"/>
              <a:t>Klik en typ de tekst</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5" name="Tijdelijke aanduiding voor tekst 4"/>
          <p:cNvSpPr>
            <a:spLocks noGrp="1"/>
          </p:cNvSpPr>
          <p:nvPr>
            <p:ph type="body" sz="quarter" idx="3" hasCustomPrompt="1"/>
          </p:nvPr>
        </p:nvSpPr>
        <p:spPr>
          <a:xfrm>
            <a:off x="4824000" y="1350000"/>
            <a:ext cx="40392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smtClean="0"/>
              <a:t>Klik en typ de tekst</a:t>
            </a:r>
          </a:p>
        </p:txBody>
      </p:sp>
      <p:sp>
        <p:nvSpPr>
          <p:cNvPr id="6" name="Tijdelijke aanduiding voor inhoud 5"/>
          <p:cNvSpPr>
            <a:spLocks noGrp="1"/>
          </p:cNvSpPr>
          <p:nvPr>
            <p:ph sz="quarter" idx="4" hasCustomPrompt="1"/>
          </p:nvPr>
        </p:nvSpPr>
        <p:spPr>
          <a:xfrm>
            <a:off x="4824000" y="1991922"/>
            <a:ext cx="4039200" cy="3798000"/>
          </a:xfrm>
        </p:spPr>
        <p:txBody>
          <a:bodyPr/>
          <a:lstStyle>
            <a:lvl1pPr>
              <a:defRPr sz="2400"/>
            </a:lvl1pPr>
            <a:lvl2pPr>
              <a:defRPr sz="2000"/>
            </a:lvl2pPr>
            <a:lvl3pPr>
              <a:defRPr sz="2000"/>
            </a:lvl3pPr>
            <a:lvl4pPr>
              <a:defRPr sz="1600"/>
            </a:lvl4pPr>
            <a:lvl5pPr marL="1584325" indent="-285750">
              <a:buFont typeface="Arial" pitchFamily="34" charset="0"/>
              <a:buChar char="-"/>
              <a:defRPr lang="nl-BE" sz="1600" kern="1200" dirty="0">
                <a:solidFill>
                  <a:srgbClr val="00407A"/>
                </a:solidFill>
                <a:latin typeface="Arial" pitchFamily="34" charset="0"/>
                <a:ea typeface="+mn-ea"/>
                <a:cs typeface="Arial" pitchFamily="34" charset="0"/>
              </a:defRPr>
            </a:lvl5pPr>
            <a:lvl6pPr>
              <a:defRPr sz="1600"/>
            </a:lvl6pPr>
            <a:lvl7pPr>
              <a:defRPr sz="1600"/>
            </a:lvl7pPr>
            <a:lvl8pPr>
              <a:defRPr sz="1600"/>
            </a:lvl8pPr>
            <a:lvl9pPr>
              <a:defRPr sz="1600"/>
            </a:lvl9pPr>
          </a:lstStyle>
          <a:p>
            <a:pPr lvl="0"/>
            <a:r>
              <a:rPr lang="nl-NL" dirty="0" smtClean="0"/>
              <a:t>Klik en typ de tekst</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7" name="Tijdelijke aanduiding voor datum 6"/>
          <p:cNvSpPr>
            <a:spLocks noGrp="1"/>
          </p:cNvSpPr>
          <p:nvPr>
            <p:ph type="dt" sz="half" idx="10"/>
          </p:nvPr>
        </p:nvSpPr>
        <p:spPr/>
        <p:txBody>
          <a:bodyPr/>
          <a:lstStyle/>
          <a:p>
            <a:fld id="{C4DDCD72-59EE-436D-B435-201699A5BB49}" type="datetimeFigureOut">
              <a:rPr lang="nl-BE" smtClean="0"/>
              <a:pPr/>
              <a:t>20/11/2014</a:t>
            </a:fld>
            <a:endParaRPr lang="nl-BE"/>
          </a:p>
        </p:txBody>
      </p:sp>
      <p:sp>
        <p:nvSpPr>
          <p:cNvPr id="8" name="Tijdelijke aanduiding voor voettekst 7"/>
          <p:cNvSpPr>
            <a:spLocks noGrp="1"/>
          </p:cNvSpPr>
          <p:nvPr>
            <p:ph type="ftr" sz="quarter" idx="11"/>
          </p:nvPr>
        </p:nvSpPr>
        <p:spPr/>
        <p:txBody>
          <a:bodyPr/>
          <a:lstStyle/>
          <a:p>
            <a:endParaRPr lang="nl-BE" dirty="0"/>
          </a:p>
        </p:txBody>
      </p:sp>
      <p:sp>
        <p:nvSpPr>
          <p:cNvPr id="9" name="Tijdelijke aanduiding voor dianummer 8"/>
          <p:cNvSpPr>
            <a:spLocks noGrp="1"/>
          </p:cNvSpPr>
          <p:nvPr>
            <p:ph type="sldNum" sz="quarter" idx="12"/>
          </p:nvPr>
        </p:nvSpPr>
        <p:spPr/>
        <p:txBody>
          <a:bodyPr/>
          <a:lstStyle/>
          <a:p>
            <a:fld id="{F35D8031-C8E5-48F8-A3B6-81643B27A3AF}" type="slidenum">
              <a:rPr lang="nl-BE" smtClean="0"/>
              <a:pPr/>
              <a:t>‹#›</a:t>
            </a:fld>
            <a:endParaRPr lang="nl-BE" dirty="0"/>
          </a:p>
        </p:txBody>
      </p:sp>
    </p:spTree>
    <p:extLst>
      <p:ext uri="{BB962C8B-B14F-4D97-AF65-F5344CB8AC3E}">
        <p14:creationId xmlns:p14="http://schemas.microsoft.com/office/powerpoint/2010/main" val="632639640"/>
      </p:ext>
    </p:extLst>
  </p:cSld>
  <p:clrMapOvr>
    <a:masterClrMapping/>
  </p:clrMapOvr>
  <p:transition spd="slow">
    <p:wip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nl-NL" dirty="0" smtClean="0"/>
              <a:t>Klik en typ de titel</a:t>
            </a:r>
            <a:endParaRPr lang="nl-BE" dirty="0"/>
          </a:p>
        </p:txBody>
      </p:sp>
      <p:sp>
        <p:nvSpPr>
          <p:cNvPr id="3" name="Tijdelijke aanduiding voor datum 2"/>
          <p:cNvSpPr>
            <a:spLocks noGrp="1"/>
          </p:cNvSpPr>
          <p:nvPr>
            <p:ph type="dt" sz="half" idx="10"/>
          </p:nvPr>
        </p:nvSpPr>
        <p:spPr/>
        <p:txBody>
          <a:bodyPr/>
          <a:lstStyle/>
          <a:p>
            <a:fld id="{C4DDCD72-59EE-436D-B435-201699A5BB49}" type="datetimeFigureOut">
              <a:rPr lang="nl-BE" smtClean="0"/>
              <a:pPr/>
              <a:t>20/11/2014</a:t>
            </a:fld>
            <a:endParaRPr lang="nl-BE"/>
          </a:p>
        </p:txBody>
      </p:sp>
      <p:sp>
        <p:nvSpPr>
          <p:cNvPr id="4" name="Tijdelijke aanduiding voor voettekst 3"/>
          <p:cNvSpPr>
            <a:spLocks noGrp="1"/>
          </p:cNvSpPr>
          <p:nvPr>
            <p:ph type="ftr" sz="quarter" idx="11"/>
          </p:nvPr>
        </p:nvSpPr>
        <p:spPr/>
        <p:txBody>
          <a:bodyPr/>
          <a:lstStyle/>
          <a:p>
            <a:endParaRPr lang="nl-BE" dirty="0"/>
          </a:p>
        </p:txBody>
      </p:sp>
      <p:sp>
        <p:nvSpPr>
          <p:cNvPr id="5" name="Tijdelijke aanduiding voor dianummer 4"/>
          <p:cNvSpPr>
            <a:spLocks noGrp="1"/>
          </p:cNvSpPr>
          <p:nvPr>
            <p:ph type="sldNum" sz="quarter" idx="12"/>
          </p:nvPr>
        </p:nvSpPr>
        <p:spPr/>
        <p:txBody>
          <a:bodyPr/>
          <a:lstStyle/>
          <a:p>
            <a:fld id="{F35D8031-C8E5-48F8-A3B6-81643B27A3AF}" type="slidenum">
              <a:rPr lang="nl-BE" smtClean="0"/>
              <a:pPr/>
              <a:t>‹#›</a:t>
            </a:fld>
            <a:endParaRPr lang="nl-BE"/>
          </a:p>
        </p:txBody>
      </p:sp>
    </p:spTree>
    <p:extLst>
      <p:ext uri="{BB962C8B-B14F-4D97-AF65-F5344CB8AC3E}">
        <p14:creationId xmlns:p14="http://schemas.microsoft.com/office/powerpoint/2010/main" val="260134505"/>
      </p:ext>
    </p:extLst>
  </p:cSld>
  <p:clrMapOvr>
    <a:masterClrMapping/>
  </p:clrMapOvr>
  <p:transition spd="slow">
    <p:wip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C4DDCD72-59EE-436D-B435-201699A5BB49}" type="datetimeFigureOut">
              <a:rPr lang="nl-BE" smtClean="0"/>
              <a:pPr/>
              <a:t>20/11/2014</a:t>
            </a:fld>
            <a:endParaRPr lang="nl-BE"/>
          </a:p>
        </p:txBody>
      </p:sp>
      <p:sp>
        <p:nvSpPr>
          <p:cNvPr id="3" name="Tijdelijke aanduiding voor voettekst 2"/>
          <p:cNvSpPr>
            <a:spLocks noGrp="1"/>
          </p:cNvSpPr>
          <p:nvPr>
            <p:ph type="ftr" sz="quarter" idx="11"/>
          </p:nvPr>
        </p:nvSpPr>
        <p:spPr/>
        <p:txBody>
          <a:bodyPr/>
          <a:lstStyle/>
          <a:p>
            <a:endParaRPr lang="nl-BE" dirty="0"/>
          </a:p>
        </p:txBody>
      </p:sp>
      <p:sp>
        <p:nvSpPr>
          <p:cNvPr id="4" name="Tijdelijke aanduiding voor dianummer 3"/>
          <p:cNvSpPr>
            <a:spLocks noGrp="1"/>
          </p:cNvSpPr>
          <p:nvPr>
            <p:ph type="sldNum" sz="quarter" idx="12"/>
          </p:nvPr>
        </p:nvSpPr>
        <p:spPr/>
        <p:txBody>
          <a:bodyPr/>
          <a:lstStyle/>
          <a:p>
            <a:fld id="{F35D8031-C8E5-48F8-A3B6-81643B27A3AF}" type="slidenum">
              <a:rPr lang="nl-BE" smtClean="0"/>
              <a:pPr/>
              <a:t>‹#›</a:t>
            </a:fld>
            <a:endParaRPr lang="nl-BE"/>
          </a:p>
        </p:txBody>
      </p:sp>
    </p:spTree>
    <p:extLst>
      <p:ext uri="{BB962C8B-B14F-4D97-AF65-F5344CB8AC3E}">
        <p14:creationId xmlns:p14="http://schemas.microsoft.com/office/powerpoint/2010/main" val="4181974577"/>
      </p:ext>
    </p:extLst>
  </p:cSld>
  <p:clrMapOvr>
    <a:masterClrMapping/>
  </p:clrMapOvr>
  <p:transition spd="slow">
    <p:wip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40000" y="540000"/>
            <a:ext cx="3008313" cy="895100"/>
          </a:xfrm>
        </p:spPr>
        <p:txBody>
          <a:bodyPr anchor="t" anchorCtr="0"/>
          <a:lstStyle>
            <a:lvl1pPr algn="l">
              <a:defRPr sz="2000" b="1"/>
            </a:lvl1pPr>
          </a:lstStyle>
          <a:p>
            <a:r>
              <a:rPr lang="nl-NL" dirty="0" smtClean="0"/>
              <a:t>Klik en typ de titel</a:t>
            </a:r>
            <a:endParaRPr lang="nl-BE" dirty="0"/>
          </a:p>
        </p:txBody>
      </p:sp>
      <p:sp>
        <p:nvSpPr>
          <p:cNvPr id="3" name="Tijdelijke aanduiding voor inhoud 2"/>
          <p:cNvSpPr>
            <a:spLocks noGrp="1"/>
          </p:cNvSpPr>
          <p:nvPr>
            <p:ph idx="1" hasCustomPrompt="1"/>
          </p:nvPr>
        </p:nvSpPr>
        <p:spPr>
          <a:xfrm>
            <a:off x="3761909" y="540000"/>
            <a:ext cx="5105139" cy="5256000"/>
          </a:xfrm>
        </p:spPr>
        <p:txBody>
          <a:bodyPr/>
          <a:lstStyle>
            <a:lvl1pPr>
              <a:defRPr sz="2400"/>
            </a:lvl1pPr>
            <a:lvl2pPr>
              <a:defRPr sz="2400"/>
            </a:lvl2pPr>
            <a:lvl3pPr>
              <a:defRPr sz="2000"/>
            </a:lvl3pPr>
            <a:lvl4pPr>
              <a:defRPr sz="1600"/>
            </a:lvl4pPr>
            <a:lvl5pPr marL="1435100" indent="-228600">
              <a:buFont typeface="Arial" pitchFamily="34" charset="0"/>
              <a:buChar char="-"/>
              <a:tabLst/>
              <a:defRPr sz="1600">
                <a:solidFill>
                  <a:srgbClr val="00407A"/>
                </a:solidFill>
              </a:defRPr>
            </a:lvl5pPr>
            <a:lvl6pPr>
              <a:defRPr sz="2000"/>
            </a:lvl6pPr>
            <a:lvl7pPr>
              <a:defRPr sz="2000"/>
            </a:lvl7pPr>
            <a:lvl8pPr>
              <a:defRPr sz="2000"/>
            </a:lvl8pPr>
            <a:lvl9pPr>
              <a:defRPr sz="2000"/>
            </a:lvl9pPr>
          </a:lstStyle>
          <a:p>
            <a:pPr lvl="0"/>
            <a:r>
              <a:rPr lang="nl-NL" dirty="0" smtClean="0"/>
              <a:t>Klik en typ de tekst</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4" name="Tijdelijke aanduiding voor tekst 3"/>
          <p:cNvSpPr>
            <a:spLocks noGrp="1"/>
          </p:cNvSpPr>
          <p:nvPr>
            <p:ph type="body" sz="half" idx="2" hasCustomPrompt="1"/>
          </p:nvPr>
        </p:nvSpPr>
        <p:spPr>
          <a:xfrm>
            <a:off x="539552" y="1435101"/>
            <a:ext cx="3008313" cy="4356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smtClean="0"/>
              <a:t>Klik en typ de tekst</a:t>
            </a:r>
          </a:p>
        </p:txBody>
      </p:sp>
      <p:sp>
        <p:nvSpPr>
          <p:cNvPr id="5" name="Tijdelijke aanduiding voor datum 4"/>
          <p:cNvSpPr>
            <a:spLocks noGrp="1"/>
          </p:cNvSpPr>
          <p:nvPr>
            <p:ph type="dt" sz="half" idx="10"/>
          </p:nvPr>
        </p:nvSpPr>
        <p:spPr/>
        <p:txBody>
          <a:bodyPr/>
          <a:lstStyle/>
          <a:p>
            <a:fld id="{C4DDCD72-59EE-436D-B435-201699A5BB49}" type="datetimeFigureOut">
              <a:rPr lang="nl-BE" smtClean="0"/>
              <a:pPr/>
              <a:t>20/11/2014</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F35D8031-C8E5-48F8-A3B6-81643B27A3AF}" type="slidenum">
              <a:rPr lang="nl-BE" smtClean="0"/>
              <a:pPr/>
              <a:t>‹#›</a:t>
            </a:fld>
            <a:endParaRPr lang="nl-BE"/>
          </a:p>
        </p:txBody>
      </p:sp>
    </p:spTree>
    <p:extLst>
      <p:ext uri="{BB962C8B-B14F-4D97-AF65-F5344CB8AC3E}">
        <p14:creationId xmlns:p14="http://schemas.microsoft.com/office/powerpoint/2010/main" val="2725346978"/>
      </p:ext>
    </p:extLst>
  </p:cSld>
  <p:clrMapOvr>
    <a:masterClrMapping/>
  </p:clrMapOvr>
  <p:transition spd="slow">
    <p:wip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40000" y="4788000"/>
            <a:ext cx="8334000" cy="540000"/>
          </a:xfrm>
        </p:spPr>
        <p:txBody>
          <a:bodyPr anchor="t" anchorCtr="0">
            <a:noAutofit/>
          </a:bodyPr>
          <a:lstStyle>
            <a:lvl1pPr algn="l">
              <a:defRPr sz="2000" b="1"/>
            </a:lvl1pPr>
          </a:lstStyle>
          <a:p>
            <a:r>
              <a:rPr lang="nl-NL" dirty="0" smtClean="0"/>
              <a:t>Klik en typ de tekst</a:t>
            </a:r>
            <a:endParaRPr lang="nl-BE" dirty="0"/>
          </a:p>
        </p:txBody>
      </p:sp>
      <p:sp>
        <p:nvSpPr>
          <p:cNvPr id="3" name="Tijdelijke aanduiding voor afbeelding 2"/>
          <p:cNvSpPr>
            <a:spLocks noGrp="1"/>
          </p:cNvSpPr>
          <p:nvPr>
            <p:ph type="pic" idx="1"/>
          </p:nvPr>
        </p:nvSpPr>
        <p:spPr>
          <a:xfrm>
            <a:off x="540000" y="540000"/>
            <a:ext cx="83340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dirty="0"/>
          </a:p>
        </p:txBody>
      </p:sp>
      <p:sp>
        <p:nvSpPr>
          <p:cNvPr id="4" name="Tijdelijke aanduiding voor tekst 3"/>
          <p:cNvSpPr>
            <a:spLocks noGrp="1"/>
          </p:cNvSpPr>
          <p:nvPr>
            <p:ph type="body" sz="half" idx="2" hasCustomPrompt="1"/>
          </p:nvPr>
        </p:nvSpPr>
        <p:spPr>
          <a:xfrm>
            <a:off x="540000" y="5445224"/>
            <a:ext cx="8334000" cy="360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smtClean="0"/>
              <a:t>Klik en typ de tekst</a:t>
            </a:r>
          </a:p>
        </p:txBody>
      </p:sp>
      <p:sp>
        <p:nvSpPr>
          <p:cNvPr id="7" name="Tijdelijke aanduiding voor dianummer 6"/>
          <p:cNvSpPr>
            <a:spLocks noGrp="1"/>
          </p:cNvSpPr>
          <p:nvPr>
            <p:ph type="sldNum" sz="quarter" idx="12"/>
          </p:nvPr>
        </p:nvSpPr>
        <p:spPr/>
        <p:txBody>
          <a:bodyPr/>
          <a:lstStyle/>
          <a:p>
            <a:fld id="{F35D8031-C8E5-48F8-A3B6-81643B27A3AF}" type="slidenum">
              <a:rPr lang="nl-BE" smtClean="0"/>
              <a:pPr/>
              <a:t>‹#›</a:t>
            </a:fld>
            <a:endParaRPr lang="nl-BE" dirty="0"/>
          </a:p>
        </p:txBody>
      </p:sp>
      <p:sp>
        <p:nvSpPr>
          <p:cNvPr id="8" name="Tijdelijke aanduiding voor voettekst 3"/>
          <p:cNvSpPr>
            <a:spLocks noGrp="1"/>
          </p:cNvSpPr>
          <p:nvPr>
            <p:ph type="ftr" sz="quarter" idx="11"/>
          </p:nvPr>
        </p:nvSpPr>
        <p:spPr>
          <a:xfrm>
            <a:off x="1566000" y="6048000"/>
            <a:ext cx="1980000" cy="288000"/>
          </a:xfrm>
        </p:spPr>
        <p:txBody>
          <a:bodyPr/>
          <a:lstStyle/>
          <a:p>
            <a:endParaRPr lang="nl-BE" dirty="0"/>
          </a:p>
        </p:txBody>
      </p:sp>
      <p:sp>
        <p:nvSpPr>
          <p:cNvPr id="9" name="Tijdelijke aanduiding voor datum 4"/>
          <p:cNvSpPr>
            <a:spLocks noGrp="1"/>
          </p:cNvSpPr>
          <p:nvPr>
            <p:ph type="dt" sz="half" idx="10"/>
          </p:nvPr>
        </p:nvSpPr>
        <p:spPr>
          <a:xfrm>
            <a:off x="540000" y="6048000"/>
            <a:ext cx="936000" cy="288000"/>
          </a:xfrm>
        </p:spPr>
        <p:txBody>
          <a:bodyPr/>
          <a:lstStyle/>
          <a:p>
            <a:fld id="{C4DDCD72-59EE-436D-B435-201699A5BB49}" type="datetimeFigureOut">
              <a:rPr lang="nl-BE" smtClean="0"/>
              <a:pPr/>
              <a:t>20/11/2014</a:t>
            </a:fld>
            <a:endParaRPr lang="nl-BE" dirty="0"/>
          </a:p>
        </p:txBody>
      </p:sp>
    </p:spTree>
    <p:extLst>
      <p:ext uri="{BB962C8B-B14F-4D97-AF65-F5344CB8AC3E}">
        <p14:creationId xmlns:p14="http://schemas.microsoft.com/office/powerpoint/2010/main" val="2273489008"/>
      </p:ext>
    </p:extLst>
  </p:cSld>
  <p:clrMapOvr>
    <a:masterClrMapping/>
  </p:clrMapOvr>
  <p:transition spd="slow">
    <p:wip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aseline="0">
                <a:solidFill>
                  <a:srgbClr val="52BDEC"/>
                </a:solidFill>
              </a:defRPr>
            </a:lvl1pPr>
          </a:lstStyle>
          <a:p>
            <a:r>
              <a:rPr lang="nl-NL" dirty="0" smtClean="0"/>
              <a:t>Klik en typ de titel</a:t>
            </a:r>
            <a:endParaRPr lang="nl-BE" dirty="0"/>
          </a:p>
        </p:txBody>
      </p:sp>
      <p:sp>
        <p:nvSpPr>
          <p:cNvPr id="3" name="Tijdelijke aanduiding voor datum 2"/>
          <p:cNvSpPr>
            <a:spLocks noGrp="1"/>
          </p:cNvSpPr>
          <p:nvPr>
            <p:ph type="dt" sz="half" idx="10"/>
          </p:nvPr>
        </p:nvSpPr>
        <p:spPr/>
        <p:txBody>
          <a:bodyPr/>
          <a:lstStyle/>
          <a:p>
            <a:fld id="{C4DDCD72-59EE-436D-B435-201699A5BB49}" type="datetimeFigureOut">
              <a:rPr lang="nl-BE" smtClean="0"/>
              <a:pPr/>
              <a:t>20/11/2014</a:t>
            </a:fld>
            <a:endParaRPr lang="nl-BE" dirty="0"/>
          </a:p>
        </p:txBody>
      </p:sp>
      <p:sp>
        <p:nvSpPr>
          <p:cNvPr id="4" name="Tijdelijke aanduiding voor voettekst 3"/>
          <p:cNvSpPr>
            <a:spLocks noGrp="1"/>
          </p:cNvSpPr>
          <p:nvPr>
            <p:ph type="ftr" sz="quarter" idx="11"/>
          </p:nvPr>
        </p:nvSpPr>
        <p:spPr/>
        <p:txBody>
          <a:bodyPr/>
          <a:lstStyle/>
          <a:p>
            <a:endParaRPr lang="nl-BE" dirty="0"/>
          </a:p>
        </p:txBody>
      </p:sp>
      <p:sp>
        <p:nvSpPr>
          <p:cNvPr id="5" name="Tijdelijke aanduiding voor dianummer 4"/>
          <p:cNvSpPr>
            <a:spLocks noGrp="1"/>
          </p:cNvSpPr>
          <p:nvPr>
            <p:ph type="sldNum" sz="quarter" idx="12"/>
          </p:nvPr>
        </p:nvSpPr>
        <p:spPr/>
        <p:txBody>
          <a:bodyPr/>
          <a:lstStyle/>
          <a:p>
            <a:fld id="{F35D8031-C8E5-48F8-A3B6-81643B27A3AF}" type="slidenum">
              <a:rPr lang="nl-BE" smtClean="0"/>
              <a:pPr/>
              <a:t>‹#›</a:t>
            </a:fld>
            <a:endParaRPr lang="nl-BE" dirty="0"/>
          </a:p>
        </p:txBody>
      </p:sp>
      <p:sp>
        <p:nvSpPr>
          <p:cNvPr id="6" name="Tijdelijke aanduiding voor tekst 2"/>
          <p:cNvSpPr>
            <a:spLocks noGrp="1"/>
          </p:cNvSpPr>
          <p:nvPr>
            <p:ph idx="1" hasCustomPrompt="1"/>
          </p:nvPr>
        </p:nvSpPr>
        <p:spPr>
          <a:xfrm>
            <a:off x="540000" y="1349999"/>
            <a:ext cx="8334000" cy="4428000"/>
          </a:xfrm>
          <a:prstGeom prst="rect">
            <a:avLst/>
          </a:prstGeom>
        </p:spPr>
        <p:txBody>
          <a:bodyPr vert="horz" lIns="0" tIns="0" rIns="0" bIns="0" rtlCol="0">
            <a:noAutofit/>
          </a:bodyPr>
          <a:lstStyle>
            <a:lvl1pPr>
              <a:defRPr/>
            </a:lvl1pPr>
          </a:lstStyle>
          <a:p>
            <a:pPr lvl="0"/>
            <a:r>
              <a:rPr lang="nl-NL" dirty="0" smtClean="0"/>
              <a:t>Klik en typ de tekst</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Tree>
    <p:extLst>
      <p:ext uri="{BB962C8B-B14F-4D97-AF65-F5344CB8AC3E}">
        <p14:creationId xmlns:p14="http://schemas.microsoft.com/office/powerpoint/2010/main" val="2416900341"/>
      </p:ext>
    </p:extLst>
  </p:cSld>
  <p:clrMapOvr>
    <a:masterClrMapping/>
  </p:clrMapOvr>
  <p:transition spd="slow">
    <p:wip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ekop">
    <p:spTree>
      <p:nvGrpSpPr>
        <p:cNvPr id="1" name=""/>
        <p:cNvGrpSpPr/>
        <p:nvPr/>
      </p:nvGrpSpPr>
      <p:grpSpPr>
        <a:xfrm>
          <a:off x="0" y="0"/>
          <a:ext cx="0" cy="0"/>
          <a:chOff x="0" y="0"/>
          <a:chExt cx="0" cy="0"/>
        </a:xfrm>
      </p:grpSpPr>
      <p:sp>
        <p:nvSpPr>
          <p:cNvPr id="13" name="Rechthoek 12"/>
          <p:cNvSpPr/>
          <p:nvPr userDrawn="1"/>
        </p:nvSpPr>
        <p:spPr>
          <a:xfrm>
            <a:off x="0" y="0"/>
            <a:ext cx="9144000" cy="6408000"/>
          </a:xfrm>
          <a:prstGeom prst="rect">
            <a:avLst/>
          </a:prstGeom>
          <a:gradFill flip="none" rotWithShape="1">
            <a:gsLst>
              <a:gs pos="100000">
                <a:srgbClr val="116E8A"/>
              </a:gs>
              <a:gs pos="100000">
                <a:srgbClr val="116E8A"/>
              </a:gs>
              <a:gs pos="100000">
                <a:srgbClr val="116E8A"/>
              </a:gs>
              <a:gs pos="100000">
                <a:srgbClr val="116E8A"/>
              </a:gs>
              <a:gs pos="100000">
                <a:srgbClr val="177E9D"/>
              </a:gs>
              <a:gs pos="100000">
                <a:srgbClr val="116E8A"/>
              </a:gs>
              <a:gs pos="100000">
                <a:schemeClr val="accent1">
                  <a:tint val="44500"/>
                  <a:satMod val="160000"/>
                </a:schemeClr>
              </a:gs>
              <a:gs pos="0">
                <a:srgbClr val="1D8DB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9" name="Titel 1"/>
          <p:cNvSpPr>
            <a:spLocks noGrp="1"/>
          </p:cNvSpPr>
          <p:nvPr>
            <p:ph type="ctrTitle" hasCustomPrompt="1"/>
          </p:nvPr>
        </p:nvSpPr>
        <p:spPr>
          <a:xfrm>
            <a:off x="3780000" y="2304000"/>
            <a:ext cx="5094000" cy="1800200"/>
          </a:xfrm>
        </p:spPr>
        <p:txBody>
          <a:bodyPr>
            <a:noAutofit/>
          </a:bodyPr>
          <a:lstStyle>
            <a:lvl1pPr>
              <a:defRPr sz="4000">
                <a:solidFill>
                  <a:schemeClr val="bg1"/>
                </a:solidFill>
              </a:defRPr>
            </a:lvl1pPr>
          </a:lstStyle>
          <a:p>
            <a:r>
              <a:rPr lang="nl-NL" dirty="0" smtClean="0"/>
              <a:t>Klik en typ de titel van de sectie</a:t>
            </a:r>
            <a:endParaRPr lang="nl-BE" dirty="0"/>
          </a:p>
        </p:txBody>
      </p:sp>
      <p:sp>
        <p:nvSpPr>
          <p:cNvPr id="10" name="Ondertitel 2"/>
          <p:cNvSpPr>
            <a:spLocks noGrp="1"/>
          </p:cNvSpPr>
          <p:nvPr>
            <p:ph type="subTitle" idx="1" hasCustomPrompt="1"/>
          </p:nvPr>
        </p:nvSpPr>
        <p:spPr>
          <a:xfrm>
            <a:off x="3780000" y="4419108"/>
            <a:ext cx="5094000" cy="1080000"/>
          </a:xfrm>
        </p:spPr>
        <p:txBody>
          <a:bodyPr anchor="t" anchorCtr="0"/>
          <a:lstStyle>
            <a:lvl1pPr marL="0" indent="0" algn="l">
              <a:spcBef>
                <a:spcPts val="0"/>
              </a:spcBef>
              <a:buNone/>
              <a:defRPr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Klik en typ de subtitel van de sectie</a:t>
            </a:r>
            <a:endParaRPr lang="nl-BE" dirty="0"/>
          </a:p>
        </p:txBody>
      </p:sp>
      <p:pic>
        <p:nvPicPr>
          <p:cNvPr id="17" name="Afbeelding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62000" y="6012000"/>
            <a:ext cx="1512458" cy="540000"/>
          </a:xfrm>
          <a:prstGeom prst="rect">
            <a:avLst/>
          </a:prstGeom>
        </p:spPr>
      </p:pic>
      <p:pic>
        <p:nvPicPr>
          <p:cNvPr id="4" name="Afbeelding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204000"/>
            <a:ext cx="3300991" cy="3209551"/>
          </a:xfrm>
          <a:prstGeom prst="rect">
            <a:avLst/>
          </a:prstGeom>
        </p:spPr>
      </p:pic>
    </p:spTree>
    <p:extLst>
      <p:ext uri="{BB962C8B-B14F-4D97-AF65-F5344CB8AC3E}">
        <p14:creationId xmlns:p14="http://schemas.microsoft.com/office/powerpoint/2010/main" val="3965196124"/>
      </p:ext>
    </p:extLst>
  </p:cSld>
  <p:clrMapOvr>
    <a:masterClrMapping/>
  </p:clrMapOvr>
  <p:transition spd="slow">
    <p:wip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aseline="0">
                <a:solidFill>
                  <a:srgbClr val="52BDEC"/>
                </a:solidFill>
              </a:defRPr>
            </a:lvl1pPr>
          </a:lstStyle>
          <a:p>
            <a:r>
              <a:rPr lang="nl-NL" dirty="0" smtClean="0"/>
              <a:t>Klik en typ de titel</a:t>
            </a:r>
            <a:endParaRPr lang="nl-BE" dirty="0"/>
          </a:p>
        </p:txBody>
      </p:sp>
      <p:sp>
        <p:nvSpPr>
          <p:cNvPr id="3" name="Tijdelijke aanduiding voor inhoud 2"/>
          <p:cNvSpPr>
            <a:spLocks noGrp="1"/>
          </p:cNvSpPr>
          <p:nvPr>
            <p:ph sz="half" idx="1" hasCustomPrompt="1"/>
          </p:nvPr>
        </p:nvSpPr>
        <p:spPr>
          <a:xfrm>
            <a:off x="540000" y="1350000"/>
            <a:ext cx="4038600" cy="4428000"/>
          </a:xfrm>
        </p:spPr>
        <p:txBody>
          <a:bodyPr/>
          <a:lstStyle>
            <a:lvl1pPr>
              <a:defRPr sz="2400"/>
            </a:lvl1pPr>
            <a:lvl2pPr>
              <a:defRPr sz="2400"/>
            </a:lvl2pPr>
            <a:lvl3pPr>
              <a:defRPr sz="2000"/>
            </a:lvl3pPr>
            <a:lvl4pPr>
              <a:defRPr sz="1600"/>
            </a:lvl4pPr>
            <a:lvl5pPr marL="1435100" indent="-228600">
              <a:buFont typeface="Arial" pitchFamily="34" charset="0"/>
              <a:buChar char="-"/>
              <a:defRPr sz="1600">
                <a:solidFill>
                  <a:srgbClr val="00407A"/>
                </a:solidFill>
              </a:defRPr>
            </a:lvl5pPr>
            <a:lvl6pPr>
              <a:defRPr sz="1800"/>
            </a:lvl6pPr>
            <a:lvl7pPr>
              <a:defRPr sz="1800"/>
            </a:lvl7pPr>
            <a:lvl8pPr>
              <a:defRPr sz="1800"/>
            </a:lvl8pPr>
            <a:lvl9pPr>
              <a:defRPr sz="1800"/>
            </a:lvl9pPr>
          </a:lstStyle>
          <a:p>
            <a:pPr lvl="0"/>
            <a:r>
              <a:rPr lang="nl-NL" dirty="0" smtClean="0"/>
              <a:t>Klik en typ de tekst</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4" name="Tijdelijke aanduiding voor inhoud 3"/>
          <p:cNvSpPr>
            <a:spLocks noGrp="1"/>
          </p:cNvSpPr>
          <p:nvPr>
            <p:ph sz="half" idx="2" hasCustomPrompt="1"/>
          </p:nvPr>
        </p:nvSpPr>
        <p:spPr>
          <a:xfrm>
            <a:off x="4835400" y="1350000"/>
            <a:ext cx="4038600" cy="4428000"/>
          </a:xfrm>
        </p:spPr>
        <p:txBody>
          <a:bodyPr/>
          <a:lstStyle>
            <a:lvl1pPr>
              <a:defRPr sz="2400"/>
            </a:lvl1pPr>
            <a:lvl2pPr>
              <a:defRPr sz="2400"/>
            </a:lvl2pPr>
            <a:lvl3pPr>
              <a:defRPr sz="2000"/>
            </a:lvl3pPr>
            <a:lvl4pPr>
              <a:defRPr sz="1800"/>
            </a:lvl4pPr>
            <a:lvl5pPr marL="1435100" indent="-228600">
              <a:buFont typeface="Arial" pitchFamily="34" charset="0"/>
              <a:buChar char="-"/>
              <a:defRPr sz="1600">
                <a:solidFill>
                  <a:srgbClr val="00407A"/>
                </a:solidFill>
              </a:defRPr>
            </a:lvl5pPr>
            <a:lvl6pPr>
              <a:defRPr sz="1800"/>
            </a:lvl6pPr>
            <a:lvl7pPr>
              <a:defRPr sz="1800"/>
            </a:lvl7pPr>
            <a:lvl8pPr>
              <a:defRPr sz="1800"/>
            </a:lvl8pPr>
            <a:lvl9pPr>
              <a:defRPr sz="1800"/>
            </a:lvl9pPr>
          </a:lstStyle>
          <a:p>
            <a:pPr lvl="0"/>
            <a:r>
              <a:rPr lang="nl-NL" dirty="0" smtClean="0"/>
              <a:t>Klik en typ de tekst</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5" name="Tijdelijke aanduiding voor datum 4"/>
          <p:cNvSpPr>
            <a:spLocks noGrp="1"/>
          </p:cNvSpPr>
          <p:nvPr>
            <p:ph type="dt" sz="half" idx="10"/>
          </p:nvPr>
        </p:nvSpPr>
        <p:spPr/>
        <p:txBody>
          <a:bodyPr/>
          <a:lstStyle/>
          <a:p>
            <a:fld id="{C4DDCD72-59EE-436D-B435-201699A5BB49}" type="datetimeFigureOut">
              <a:rPr lang="nl-BE" smtClean="0"/>
              <a:pPr/>
              <a:t>20/11/2014</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F35D8031-C8E5-48F8-A3B6-81643B27A3AF}" type="slidenum">
              <a:rPr lang="nl-BE" smtClean="0"/>
              <a:pPr/>
              <a:t>‹#›</a:t>
            </a:fld>
            <a:endParaRPr lang="nl-BE"/>
          </a:p>
        </p:txBody>
      </p:sp>
    </p:spTree>
    <p:extLst>
      <p:ext uri="{BB962C8B-B14F-4D97-AF65-F5344CB8AC3E}">
        <p14:creationId xmlns:p14="http://schemas.microsoft.com/office/powerpoint/2010/main" val="4198030128"/>
      </p:ext>
    </p:extLst>
  </p:cSld>
  <p:clrMapOvr>
    <a:masterClrMapping/>
  </p:clrMapOvr>
  <p:transition spd="slow">
    <p:wip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nl-NL" dirty="0" smtClean="0"/>
              <a:t>Klik en typ de titel</a:t>
            </a:r>
            <a:endParaRPr lang="nl-BE" dirty="0"/>
          </a:p>
        </p:txBody>
      </p:sp>
      <p:sp>
        <p:nvSpPr>
          <p:cNvPr id="3" name="Tijdelijke aanduiding voor tekst 2"/>
          <p:cNvSpPr>
            <a:spLocks noGrp="1"/>
          </p:cNvSpPr>
          <p:nvPr>
            <p:ph type="body" idx="1" hasCustomPrompt="1"/>
          </p:nvPr>
        </p:nvSpPr>
        <p:spPr>
          <a:xfrm>
            <a:off x="540000" y="1350000"/>
            <a:ext cx="4040188" cy="639762"/>
          </a:xfrm>
        </p:spPr>
        <p:txBody>
          <a:bodyPr anchor="b"/>
          <a:lstStyle>
            <a:lvl1pPr marL="0" indent="0">
              <a:buNone/>
              <a:defRPr sz="2400" b="1">
                <a:solidFill>
                  <a:srgbClr val="00407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smtClean="0"/>
              <a:t>Klik en typ de tekst</a:t>
            </a:r>
          </a:p>
        </p:txBody>
      </p:sp>
      <p:sp>
        <p:nvSpPr>
          <p:cNvPr id="4" name="Tijdelijke aanduiding voor inhoud 3"/>
          <p:cNvSpPr>
            <a:spLocks noGrp="1"/>
          </p:cNvSpPr>
          <p:nvPr>
            <p:ph sz="half" idx="2" hasCustomPrompt="1"/>
          </p:nvPr>
        </p:nvSpPr>
        <p:spPr>
          <a:xfrm>
            <a:off x="540000" y="1991922"/>
            <a:ext cx="4040188" cy="3798000"/>
          </a:xfrm>
        </p:spPr>
        <p:txBody>
          <a:bodyPr/>
          <a:lstStyle>
            <a:lvl1pPr>
              <a:defRPr sz="2400"/>
            </a:lvl1pPr>
            <a:lvl2pPr>
              <a:defRPr sz="2000"/>
            </a:lvl2pPr>
            <a:lvl3pPr>
              <a:defRPr sz="2000"/>
            </a:lvl3pPr>
            <a:lvl4pPr>
              <a:defRPr sz="1600"/>
            </a:lvl4pPr>
            <a:lvl5pPr marL="1435100" indent="-180000">
              <a:buFont typeface="Arial" pitchFamily="34" charset="0"/>
              <a:buChar char="-"/>
              <a:defRPr sz="1600">
                <a:solidFill>
                  <a:srgbClr val="00407A"/>
                </a:solidFill>
              </a:defRPr>
            </a:lvl5pPr>
            <a:lvl6pPr>
              <a:defRPr sz="1600"/>
            </a:lvl6pPr>
            <a:lvl7pPr>
              <a:defRPr sz="1600"/>
            </a:lvl7pPr>
            <a:lvl8pPr>
              <a:defRPr sz="1600"/>
            </a:lvl8pPr>
            <a:lvl9pPr>
              <a:defRPr sz="1600"/>
            </a:lvl9pPr>
          </a:lstStyle>
          <a:p>
            <a:pPr lvl="0"/>
            <a:r>
              <a:rPr lang="nl-NL" dirty="0" smtClean="0"/>
              <a:t>Klik en typ de tekst</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5" name="Tijdelijke aanduiding voor tekst 4"/>
          <p:cNvSpPr>
            <a:spLocks noGrp="1"/>
          </p:cNvSpPr>
          <p:nvPr>
            <p:ph type="body" sz="quarter" idx="3" hasCustomPrompt="1"/>
          </p:nvPr>
        </p:nvSpPr>
        <p:spPr>
          <a:xfrm>
            <a:off x="4824000" y="1350000"/>
            <a:ext cx="40392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smtClean="0"/>
              <a:t>Klik en typ de tekst</a:t>
            </a:r>
          </a:p>
        </p:txBody>
      </p:sp>
      <p:sp>
        <p:nvSpPr>
          <p:cNvPr id="6" name="Tijdelijke aanduiding voor inhoud 5"/>
          <p:cNvSpPr>
            <a:spLocks noGrp="1"/>
          </p:cNvSpPr>
          <p:nvPr>
            <p:ph sz="quarter" idx="4" hasCustomPrompt="1"/>
          </p:nvPr>
        </p:nvSpPr>
        <p:spPr>
          <a:xfrm>
            <a:off x="4824000" y="1991922"/>
            <a:ext cx="4039200" cy="3798000"/>
          </a:xfrm>
        </p:spPr>
        <p:txBody>
          <a:bodyPr/>
          <a:lstStyle>
            <a:lvl1pPr>
              <a:defRPr sz="2400"/>
            </a:lvl1pPr>
            <a:lvl2pPr>
              <a:defRPr sz="2000"/>
            </a:lvl2pPr>
            <a:lvl3pPr>
              <a:defRPr sz="2000"/>
            </a:lvl3pPr>
            <a:lvl4pPr>
              <a:defRPr sz="1600"/>
            </a:lvl4pPr>
            <a:lvl5pPr marL="1584325" indent="-285750">
              <a:buFont typeface="Arial" pitchFamily="34" charset="0"/>
              <a:buChar char="-"/>
              <a:defRPr lang="nl-BE" sz="1600" kern="1200" dirty="0">
                <a:solidFill>
                  <a:srgbClr val="00407A"/>
                </a:solidFill>
                <a:latin typeface="Arial" pitchFamily="34" charset="0"/>
                <a:ea typeface="+mn-ea"/>
                <a:cs typeface="Arial" pitchFamily="34" charset="0"/>
              </a:defRPr>
            </a:lvl5pPr>
            <a:lvl6pPr>
              <a:defRPr sz="1600"/>
            </a:lvl6pPr>
            <a:lvl7pPr>
              <a:defRPr sz="1600"/>
            </a:lvl7pPr>
            <a:lvl8pPr>
              <a:defRPr sz="1600"/>
            </a:lvl8pPr>
            <a:lvl9pPr>
              <a:defRPr sz="1600"/>
            </a:lvl9pPr>
          </a:lstStyle>
          <a:p>
            <a:pPr lvl="0"/>
            <a:r>
              <a:rPr lang="nl-NL" dirty="0" smtClean="0"/>
              <a:t>Klik en typ de tekst</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7" name="Tijdelijke aanduiding voor datum 6"/>
          <p:cNvSpPr>
            <a:spLocks noGrp="1"/>
          </p:cNvSpPr>
          <p:nvPr>
            <p:ph type="dt" sz="half" idx="10"/>
          </p:nvPr>
        </p:nvSpPr>
        <p:spPr/>
        <p:txBody>
          <a:bodyPr/>
          <a:lstStyle/>
          <a:p>
            <a:fld id="{C4DDCD72-59EE-436D-B435-201699A5BB49}" type="datetimeFigureOut">
              <a:rPr lang="nl-BE" smtClean="0"/>
              <a:pPr/>
              <a:t>20/11/2014</a:t>
            </a:fld>
            <a:endParaRPr lang="nl-BE"/>
          </a:p>
        </p:txBody>
      </p:sp>
      <p:sp>
        <p:nvSpPr>
          <p:cNvPr id="8" name="Tijdelijke aanduiding voor voettekst 7"/>
          <p:cNvSpPr>
            <a:spLocks noGrp="1"/>
          </p:cNvSpPr>
          <p:nvPr>
            <p:ph type="ftr" sz="quarter" idx="11"/>
          </p:nvPr>
        </p:nvSpPr>
        <p:spPr/>
        <p:txBody>
          <a:bodyPr/>
          <a:lstStyle/>
          <a:p>
            <a:endParaRPr lang="nl-BE" dirty="0"/>
          </a:p>
        </p:txBody>
      </p:sp>
      <p:sp>
        <p:nvSpPr>
          <p:cNvPr id="9" name="Tijdelijke aanduiding voor dianummer 8"/>
          <p:cNvSpPr>
            <a:spLocks noGrp="1"/>
          </p:cNvSpPr>
          <p:nvPr>
            <p:ph type="sldNum" sz="quarter" idx="12"/>
          </p:nvPr>
        </p:nvSpPr>
        <p:spPr/>
        <p:txBody>
          <a:bodyPr/>
          <a:lstStyle/>
          <a:p>
            <a:fld id="{F35D8031-C8E5-48F8-A3B6-81643B27A3AF}" type="slidenum">
              <a:rPr lang="nl-BE" smtClean="0"/>
              <a:pPr/>
              <a:t>‹#›</a:t>
            </a:fld>
            <a:endParaRPr lang="nl-BE" dirty="0"/>
          </a:p>
        </p:txBody>
      </p:sp>
    </p:spTree>
    <p:extLst>
      <p:ext uri="{BB962C8B-B14F-4D97-AF65-F5344CB8AC3E}">
        <p14:creationId xmlns:p14="http://schemas.microsoft.com/office/powerpoint/2010/main" val="437820906"/>
      </p:ext>
    </p:extLst>
  </p:cSld>
  <p:clrMapOvr>
    <a:masterClrMapping/>
  </p:clrMapOvr>
  <p:transition spd="slow">
    <p:wip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nl-NL" dirty="0" smtClean="0"/>
              <a:t>Klik en typ de titel</a:t>
            </a:r>
            <a:endParaRPr lang="nl-BE" dirty="0"/>
          </a:p>
        </p:txBody>
      </p:sp>
      <p:sp>
        <p:nvSpPr>
          <p:cNvPr id="3" name="Tijdelijke aanduiding voor datum 2"/>
          <p:cNvSpPr>
            <a:spLocks noGrp="1"/>
          </p:cNvSpPr>
          <p:nvPr>
            <p:ph type="dt" sz="half" idx="10"/>
          </p:nvPr>
        </p:nvSpPr>
        <p:spPr/>
        <p:txBody>
          <a:bodyPr/>
          <a:lstStyle/>
          <a:p>
            <a:fld id="{C4DDCD72-59EE-436D-B435-201699A5BB49}" type="datetimeFigureOut">
              <a:rPr lang="nl-BE" smtClean="0"/>
              <a:pPr/>
              <a:t>20/11/2014</a:t>
            </a:fld>
            <a:endParaRPr lang="nl-BE"/>
          </a:p>
        </p:txBody>
      </p:sp>
      <p:sp>
        <p:nvSpPr>
          <p:cNvPr id="4" name="Tijdelijke aanduiding voor voettekst 3"/>
          <p:cNvSpPr>
            <a:spLocks noGrp="1"/>
          </p:cNvSpPr>
          <p:nvPr>
            <p:ph type="ftr" sz="quarter" idx="11"/>
          </p:nvPr>
        </p:nvSpPr>
        <p:spPr/>
        <p:txBody>
          <a:bodyPr/>
          <a:lstStyle/>
          <a:p>
            <a:endParaRPr lang="nl-BE" dirty="0"/>
          </a:p>
        </p:txBody>
      </p:sp>
      <p:sp>
        <p:nvSpPr>
          <p:cNvPr id="5" name="Tijdelijke aanduiding voor dianummer 4"/>
          <p:cNvSpPr>
            <a:spLocks noGrp="1"/>
          </p:cNvSpPr>
          <p:nvPr>
            <p:ph type="sldNum" sz="quarter" idx="12"/>
          </p:nvPr>
        </p:nvSpPr>
        <p:spPr/>
        <p:txBody>
          <a:bodyPr/>
          <a:lstStyle/>
          <a:p>
            <a:fld id="{F35D8031-C8E5-48F8-A3B6-81643B27A3AF}" type="slidenum">
              <a:rPr lang="nl-BE" smtClean="0"/>
              <a:pPr/>
              <a:t>‹#›</a:t>
            </a:fld>
            <a:endParaRPr lang="nl-BE"/>
          </a:p>
        </p:txBody>
      </p:sp>
    </p:spTree>
    <p:extLst>
      <p:ext uri="{BB962C8B-B14F-4D97-AF65-F5344CB8AC3E}">
        <p14:creationId xmlns:p14="http://schemas.microsoft.com/office/powerpoint/2010/main" val="4161822411"/>
      </p:ext>
    </p:extLst>
  </p:cSld>
  <p:clrMapOvr>
    <a:masterClrMapping/>
  </p:clrMapOvr>
  <p:transition spd="slow">
    <p:wip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C4DDCD72-59EE-436D-B435-201699A5BB49}" type="datetimeFigureOut">
              <a:rPr lang="nl-BE" smtClean="0"/>
              <a:pPr/>
              <a:t>20/11/2014</a:t>
            </a:fld>
            <a:endParaRPr lang="nl-BE"/>
          </a:p>
        </p:txBody>
      </p:sp>
      <p:sp>
        <p:nvSpPr>
          <p:cNvPr id="3" name="Tijdelijke aanduiding voor voettekst 2"/>
          <p:cNvSpPr>
            <a:spLocks noGrp="1"/>
          </p:cNvSpPr>
          <p:nvPr>
            <p:ph type="ftr" sz="quarter" idx="11"/>
          </p:nvPr>
        </p:nvSpPr>
        <p:spPr/>
        <p:txBody>
          <a:bodyPr/>
          <a:lstStyle/>
          <a:p>
            <a:endParaRPr lang="nl-BE" dirty="0"/>
          </a:p>
        </p:txBody>
      </p:sp>
      <p:sp>
        <p:nvSpPr>
          <p:cNvPr id="4" name="Tijdelijke aanduiding voor dianummer 3"/>
          <p:cNvSpPr>
            <a:spLocks noGrp="1"/>
          </p:cNvSpPr>
          <p:nvPr>
            <p:ph type="sldNum" sz="quarter" idx="12"/>
          </p:nvPr>
        </p:nvSpPr>
        <p:spPr/>
        <p:txBody>
          <a:bodyPr/>
          <a:lstStyle/>
          <a:p>
            <a:fld id="{F35D8031-C8E5-48F8-A3B6-81643B27A3AF}" type="slidenum">
              <a:rPr lang="nl-BE" smtClean="0"/>
              <a:pPr/>
              <a:t>‹#›</a:t>
            </a:fld>
            <a:endParaRPr lang="nl-BE"/>
          </a:p>
        </p:txBody>
      </p:sp>
    </p:spTree>
    <p:extLst>
      <p:ext uri="{BB962C8B-B14F-4D97-AF65-F5344CB8AC3E}">
        <p14:creationId xmlns:p14="http://schemas.microsoft.com/office/powerpoint/2010/main" val="1689059206"/>
      </p:ext>
    </p:extLst>
  </p:cSld>
  <p:clrMapOvr>
    <a:masterClrMapping/>
  </p:clrMapOvr>
  <p:transition spd="slow">
    <p:wip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40000" y="540000"/>
            <a:ext cx="3008313" cy="895100"/>
          </a:xfrm>
        </p:spPr>
        <p:txBody>
          <a:bodyPr anchor="t" anchorCtr="0"/>
          <a:lstStyle>
            <a:lvl1pPr algn="l">
              <a:defRPr sz="2000" b="1"/>
            </a:lvl1pPr>
          </a:lstStyle>
          <a:p>
            <a:r>
              <a:rPr lang="nl-NL" dirty="0" smtClean="0"/>
              <a:t>Klik en typ de titel</a:t>
            </a:r>
            <a:endParaRPr lang="nl-BE" dirty="0"/>
          </a:p>
        </p:txBody>
      </p:sp>
      <p:sp>
        <p:nvSpPr>
          <p:cNvPr id="3" name="Tijdelijke aanduiding voor inhoud 2"/>
          <p:cNvSpPr>
            <a:spLocks noGrp="1"/>
          </p:cNvSpPr>
          <p:nvPr>
            <p:ph idx="1" hasCustomPrompt="1"/>
          </p:nvPr>
        </p:nvSpPr>
        <p:spPr>
          <a:xfrm>
            <a:off x="3761909" y="540000"/>
            <a:ext cx="5105139" cy="5256000"/>
          </a:xfrm>
        </p:spPr>
        <p:txBody>
          <a:bodyPr/>
          <a:lstStyle>
            <a:lvl1pPr>
              <a:defRPr sz="2400"/>
            </a:lvl1pPr>
            <a:lvl2pPr>
              <a:defRPr sz="2400"/>
            </a:lvl2pPr>
            <a:lvl3pPr>
              <a:defRPr sz="2000"/>
            </a:lvl3pPr>
            <a:lvl4pPr>
              <a:defRPr sz="1600"/>
            </a:lvl4pPr>
            <a:lvl5pPr marL="1435100" indent="-228600">
              <a:buFont typeface="Arial" pitchFamily="34" charset="0"/>
              <a:buChar char="-"/>
              <a:tabLst/>
              <a:defRPr sz="1600">
                <a:solidFill>
                  <a:srgbClr val="00407A"/>
                </a:solidFill>
              </a:defRPr>
            </a:lvl5pPr>
            <a:lvl6pPr>
              <a:defRPr sz="2000"/>
            </a:lvl6pPr>
            <a:lvl7pPr>
              <a:defRPr sz="2000"/>
            </a:lvl7pPr>
            <a:lvl8pPr>
              <a:defRPr sz="2000"/>
            </a:lvl8pPr>
            <a:lvl9pPr>
              <a:defRPr sz="2000"/>
            </a:lvl9pPr>
          </a:lstStyle>
          <a:p>
            <a:pPr lvl="0"/>
            <a:r>
              <a:rPr lang="nl-NL" dirty="0" smtClean="0"/>
              <a:t>Klik en typ de tekst</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4" name="Tijdelijke aanduiding voor tekst 3"/>
          <p:cNvSpPr>
            <a:spLocks noGrp="1"/>
          </p:cNvSpPr>
          <p:nvPr>
            <p:ph type="body" sz="half" idx="2" hasCustomPrompt="1"/>
          </p:nvPr>
        </p:nvSpPr>
        <p:spPr>
          <a:xfrm>
            <a:off x="539552" y="1435101"/>
            <a:ext cx="3008313" cy="4356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smtClean="0"/>
              <a:t>Klik en typ de tekst</a:t>
            </a:r>
          </a:p>
        </p:txBody>
      </p:sp>
      <p:sp>
        <p:nvSpPr>
          <p:cNvPr id="5" name="Tijdelijke aanduiding voor datum 4"/>
          <p:cNvSpPr>
            <a:spLocks noGrp="1"/>
          </p:cNvSpPr>
          <p:nvPr>
            <p:ph type="dt" sz="half" idx="10"/>
          </p:nvPr>
        </p:nvSpPr>
        <p:spPr/>
        <p:txBody>
          <a:bodyPr/>
          <a:lstStyle/>
          <a:p>
            <a:fld id="{C4DDCD72-59EE-436D-B435-201699A5BB49}" type="datetimeFigureOut">
              <a:rPr lang="nl-BE" smtClean="0"/>
              <a:pPr/>
              <a:t>20/11/2014</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F35D8031-C8E5-48F8-A3B6-81643B27A3AF}" type="slidenum">
              <a:rPr lang="nl-BE" smtClean="0"/>
              <a:pPr/>
              <a:t>‹#›</a:t>
            </a:fld>
            <a:endParaRPr lang="nl-BE"/>
          </a:p>
        </p:txBody>
      </p:sp>
    </p:spTree>
    <p:extLst>
      <p:ext uri="{BB962C8B-B14F-4D97-AF65-F5344CB8AC3E}">
        <p14:creationId xmlns:p14="http://schemas.microsoft.com/office/powerpoint/2010/main" val="2206352839"/>
      </p:ext>
    </p:extLst>
  </p:cSld>
  <p:clrMapOvr>
    <a:masterClrMapping/>
  </p:clrMapOvr>
  <p:transition spd="slow">
    <p:wip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40000" y="4788000"/>
            <a:ext cx="8334000" cy="540000"/>
          </a:xfrm>
        </p:spPr>
        <p:txBody>
          <a:bodyPr anchor="t" anchorCtr="0">
            <a:noAutofit/>
          </a:bodyPr>
          <a:lstStyle>
            <a:lvl1pPr algn="l">
              <a:defRPr sz="2000" b="1"/>
            </a:lvl1pPr>
          </a:lstStyle>
          <a:p>
            <a:r>
              <a:rPr lang="nl-NL" dirty="0" smtClean="0"/>
              <a:t>Klik en typ de tekst</a:t>
            </a:r>
            <a:endParaRPr lang="nl-BE" dirty="0"/>
          </a:p>
        </p:txBody>
      </p:sp>
      <p:sp>
        <p:nvSpPr>
          <p:cNvPr id="3" name="Tijdelijke aanduiding voor afbeelding 2"/>
          <p:cNvSpPr>
            <a:spLocks noGrp="1"/>
          </p:cNvSpPr>
          <p:nvPr>
            <p:ph type="pic" idx="1"/>
          </p:nvPr>
        </p:nvSpPr>
        <p:spPr>
          <a:xfrm>
            <a:off x="540000" y="540000"/>
            <a:ext cx="83340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BE" dirty="0"/>
          </a:p>
        </p:txBody>
      </p:sp>
      <p:sp>
        <p:nvSpPr>
          <p:cNvPr id="4" name="Tijdelijke aanduiding voor tekst 3"/>
          <p:cNvSpPr>
            <a:spLocks noGrp="1"/>
          </p:cNvSpPr>
          <p:nvPr>
            <p:ph type="body" sz="half" idx="2" hasCustomPrompt="1"/>
          </p:nvPr>
        </p:nvSpPr>
        <p:spPr>
          <a:xfrm>
            <a:off x="540000" y="5445224"/>
            <a:ext cx="8334000" cy="360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smtClean="0"/>
              <a:t>Klik en typ de tekst</a:t>
            </a:r>
          </a:p>
        </p:txBody>
      </p:sp>
      <p:sp>
        <p:nvSpPr>
          <p:cNvPr id="5" name="Tijdelijke aanduiding voor datum 4"/>
          <p:cNvSpPr>
            <a:spLocks noGrp="1"/>
          </p:cNvSpPr>
          <p:nvPr>
            <p:ph type="dt" sz="half" idx="10"/>
          </p:nvPr>
        </p:nvSpPr>
        <p:spPr>
          <a:xfrm>
            <a:off x="540000" y="6048000"/>
            <a:ext cx="936000" cy="288000"/>
          </a:xfrm>
        </p:spPr>
        <p:txBody>
          <a:bodyPr/>
          <a:lstStyle/>
          <a:p>
            <a:fld id="{C4DDCD72-59EE-436D-B435-201699A5BB49}" type="datetimeFigureOut">
              <a:rPr lang="nl-BE" smtClean="0"/>
              <a:pPr/>
              <a:t>20/11/2014</a:t>
            </a:fld>
            <a:endParaRPr lang="nl-BE" dirty="0"/>
          </a:p>
        </p:txBody>
      </p:sp>
      <p:sp>
        <p:nvSpPr>
          <p:cNvPr id="7" name="Tijdelijke aanduiding voor dianummer 6"/>
          <p:cNvSpPr>
            <a:spLocks noGrp="1"/>
          </p:cNvSpPr>
          <p:nvPr>
            <p:ph type="sldNum" sz="quarter" idx="12"/>
          </p:nvPr>
        </p:nvSpPr>
        <p:spPr/>
        <p:txBody>
          <a:bodyPr/>
          <a:lstStyle/>
          <a:p>
            <a:fld id="{F35D8031-C8E5-48F8-A3B6-81643B27A3AF}" type="slidenum">
              <a:rPr lang="nl-BE" smtClean="0"/>
              <a:pPr/>
              <a:t>‹#›</a:t>
            </a:fld>
            <a:endParaRPr lang="nl-BE" dirty="0"/>
          </a:p>
        </p:txBody>
      </p:sp>
      <p:sp>
        <p:nvSpPr>
          <p:cNvPr id="8" name="Tijdelijke aanduiding voor voettekst 3"/>
          <p:cNvSpPr>
            <a:spLocks noGrp="1"/>
          </p:cNvSpPr>
          <p:nvPr>
            <p:ph type="ftr" sz="quarter" idx="11"/>
          </p:nvPr>
        </p:nvSpPr>
        <p:spPr>
          <a:xfrm>
            <a:off x="1566000" y="6048000"/>
            <a:ext cx="1980000" cy="288000"/>
          </a:xfrm>
        </p:spPr>
        <p:txBody>
          <a:bodyPr/>
          <a:lstStyle/>
          <a:p>
            <a:endParaRPr lang="nl-BE" dirty="0"/>
          </a:p>
        </p:txBody>
      </p:sp>
    </p:spTree>
    <p:extLst>
      <p:ext uri="{BB962C8B-B14F-4D97-AF65-F5344CB8AC3E}">
        <p14:creationId xmlns:p14="http://schemas.microsoft.com/office/powerpoint/2010/main" val="4024263284"/>
      </p:ext>
    </p:extLst>
  </p:cSld>
  <p:clrMapOvr>
    <a:masterClrMapping/>
  </p:clrMapOvr>
  <p:transition spd="slow">
    <p:wip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1.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6.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540000" y="180000"/>
            <a:ext cx="8334000" cy="900000"/>
          </a:xfrm>
          <a:prstGeom prst="rect">
            <a:avLst/>
          </a:prstGeom>
        </p:spPr>
        <p:txBody>
          <a:bodyPr vert="horz" lIns="0" tIns="0" rIns="0" bIns="0" rtlCol="0" anchor="b" anchorCtr="0">
            <a:normAutofit/>
          </a:bodyPr>
          <a:lstStyle/>
          <a:p>
            <a:r>
              <a:rPr lang="nl-NL" dirty="0" smtClean="0"/>
              <a:t>Klik en typ de titel</a:t>
            </a:r>
            <a:endParaRPr lang="nl-BE" dirty="0"/>
          </a:p>
        </p:txBody>
      </p:sp>
      <p:sp>
        <p:nvSpPr>
          <p:cNvPr id="3" name="Tijdelijke aanduiding voor tekst 2"/>
          <p:cNvSpPr>
            <a:spLocks noGrp="1"/>
          </p:cNvSpPr>
          <p:nvPr>
            <p:ph type="body" idx="1"/>
          </p:nvPr>
        </p:nvSpPr>
        <p:spPr>
          <a:xfrm>
            <a:off x="540000" y="1349999"/>
            <a:ext cx="8334000" cy="4428000"/>
          </a:xfrm>
          <a:prstGeom prst="rect">
            <a:avLst/>
          </a:prstGeom>
        </p:spPr>
        <p:txBody>
          <a:bodyPr vert="horz" lIns="0" tIns="0" rIns="0" bIns="0" rtlCol="0">
            <a:noAutofit/>
          </a:bodyPr>
          <a:lstStyle/>
          <a:p>
            <a:pPr lvl="0"/>
            <a:r>
              <a:rPr lang="nl-NL" dirty="0" smtClean="0"/>
              <a:t>Klik en typ de tekst</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4" name="Tijdelijke aanduiding voor datum 3"/>
          <p:cNvSpPr>
            <a:spLocks noGrp="1"/>
          </p:cNvSpPr>
          <p:nvPr>
            <p:ph type="dt" sz="half" idx="2"/>
          </p:nvPr>
        </p:nvSpPr>
        <p:spPr>
          <a:xfrm>
            <a:off x="539552" y="6048000"/>
            <a:ext cx="936000" cy="288000"/>
          </a:xfrm>
          <a:prstGeom prst="rect">
            <a:avLst/>
          </a:prstGeom>
        </p:spPr>
        <p:txBody>
          <a:bodyPr vert="horz" lIns="0" tIns="0" rIns="0" bIns="0" rtlCol="0" anchor="t" anchorCtr="0"/>
          <a:lstStyle>
            <a:lvl1pPr algn="l">
              <a:defRPr sz="1000">
                <a:solidFill>
                  <a:srgbClr val="00407A"/>
                </a:solidFill>
                <a:latin typeface="Arial" pitchFamily="34" charset="0"/>
                <a:cs typeface="Arial" pitchFamily="34" charset="0"/>
              </a:defRPr>
            </a:lvl1pPr>
          </a:lstStyle>
          <a:p>
            <a:fld id="{C4DDCD72-59EE-436D-B435-201699A5BB49}" type="datetimeFigureOut">
              <a:rPr lang="nl-BE" smtClean="0"/>
              <a:pPr/>
              <a:t>20/11/2014</a:t>
            </a:fld>
            <a:endParaRPr lang="nl-BE" dirty="0"/>
          </a:p>
        </p:txBody>
      </p:sp>
      <p:sp>
        <p:nvSpPr>
          <p:cNvPr id="5" name="Tijdelijke aanduiding voor voettekst 4"/>
          <p:cNvSpPr>
            <a:spLocks noGrp="1"/>
          </p:cNvSpPr>
          <p:nvPr>
            <p:ph type="ftr" sz="quarter" idx="3"/>
          </p:nvPr>
        </p:nvSpPr>
        <p:spPr>
          <a:xfrm>
            <a:off x="1566000" y="6048000"/>
            <a:ext cx="1980000" cy="288000"/>
          </a:xfrm>
          <a:prstGeom prst="rect">
            <a:avLst/>
          </a:prstGeom>
        </p:spPr>
        <p:txBody>
          <a:bodyPr vert="horz" lIns="0" tIns="0" rIns="0" bIns="0" rtlCol="0" anchor="t" anchorCtr="0"/>
          <a:lstStyle>
            <a:lvl1pPr algn="ctr">
              <a:defRPr sz="1000">
                <a:solidFill>
                  <a:srgbClr val="00407A"/>
                </a:solidFill>
                <a:latin typeface="Arial" pitchFamily="34" charset="0"/>
                <a:cs typeface="Arial" pitchFamily="34" charset="0"/>
              </a:defRPr>
            </a:lvl1pPr>
          </a:lstStyle>
          <a:p>
            <a:endParaRPr lang="nl-BE" dirty="0"/>
          </a:p>
        </p:txBody>
      </p:sp>
      <p:sp>
        <p:nvSpPr>
          <p:cNvPr id="6" name="Tijdelijke aanduiding voor dianummer 5"/>
          <p:cNvSpPr>
            <a:spLocks noGrp="1"/>
          </p:cNvSpPr>
          <p:nvPr>
            <p:ph type="sldNum" sz="quarter" idx="4"/>
          </p:nvPr>
        </p:nvSpPr>
        <p:spPr>
          <a:xfrm>
            <a:off x="3636000" y="6048000"/>
            <a:ext cx="936000" cy="288000"/>
          </a:xfrm>
          <a:prstGeom prst="rect">
            <a:avLst/>
          </a:prstGeom>
        </p:spPr>
        <p:txBody>
          <a:bodyPr vert="horz" lIns="0" tIns="0" rIns="0" bIns="0" rtlCol="0" anchor="t" anchorCtr="0"/>
          <a:lstStyle>
            <a:lvl1pPr algn="r">
              <a:defRPr sz="1000">
                <a:solidFill>
                  <a:srgbClr val="00407A"/>
                </a:solidFill>
                <a:latin typeface="Arial" pitchFamily="34" charset="0"/>
                <a:cs typeface="Arial" pitchFamily="34" charset="0"/>
              </a:defRPr>
            </a:lvl1pPr>
          </a:lstStyle>
          <a:p>
            <a:fld id="{F35D8031-C8E5-48F8-A3B6-81643B27A3AF}" type="slidenum">
              <a:rPr lang="nl-BE" smtClean="0"/>
              <a:pPr/>
              <a:t>‹#›</a:t>
            </a:fld>
            <a:endParaRPr lang="nl-BE" dirty="0"/>
          </a:p>
        </p:txBody>
      </p:sp>
      <p:sp>
        <p:nvSpPr>
          <p:cNvPr id="7" name="Rechthoek 6"/>
          <p:cNvSpPr/>
          <p:nvPr/>
        </p:nvSpPr>
        <p:spPr>
          <a:xfrm>
            <a:off x="0" y="6408000"/>
            <a:ext cx="9144000" cy="486000"/>
          </a:xfrm>
          <a:prstGeom prst="rect">
            <a:avLst/>
          </a:prstGeom>
          <a:gradFill flip="none" rotWithShape="1">
            <a:gsLst>
              <a:gs pos="100000">
                <a:srgbClr val="116E8A"/>
              </a:gs>
              <a:gs pos="100000">
                <a:srgbClr val="116E8A"/>
              </a:gs>
              <a:gs pos="100000">
                <a:srgbClr val="116E8A"/>
              </a:gs>
              <a:gs pos="100000">
                <a:srgbClr val="116E8A"/>
              </a:gs>
              <a:gs pos="100000">
                <a:srgbClr val="116E8A"/>
              </a:gs>
              <a:gs pos="100000">
                <a:srgbClr val="177E9D"/>
              </a:gs>
              <a:gs pos="100000">
                <a:srgbClr val="116E8A"/>
              </a:gs>
              <a:gs pos="100000">
                <a:schemeClr val="accent1">
                  <a:tint val="44500"/>
                  <a:satMod val="160000"/>
                </a:schemeClr>
              </a:gs>
              <a:gs pos="0">
                <a:srgbClr val="1D8DB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pic>
        <p:nvPicPr>
          <p:cNvPr id="9" name="Afbeelding 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362000" y="6012000"/>
            <a:ext cx="1512458" cy="540000"/>
          </a:xfrm>
          <a:prstGeom prst="rect">
            <a:avLst/>
          </a:prstGeom>
        </p:spPr>
      </p:pic>
    </p:spTree>
    <p:extLst>
      <p:ext uri="{BB962C8B-B14F-4D97-AF65-F5344CB8AC3E}">
        <p14:creationId xmlns:p14="http://schemas.microsoft.com/office/powerpoint/2010/main" val="606215082"/>
      </p:ext>
    </p:extLst>
  </p:cSld>
  <p:clrMap bg1="lt1" tx1="dk1" bg2="lt2" tx2="dk2" accent1="accent1" accent2="accent2" accent3="accent3" accent4="accent4" accent5="accent5" accent6="accent6" hlink="hlink" folHlink="folHlink"/>
  <p:sldLayoutIdLst>
    <p:sldLayoutId id="2147483688" r:id="rId1"/>
    <p:sldLayoutId id="2147483709" r:id="rId2"/>
    <p:sldLayoutId id="2147483698" r:id="rId3"/>
    <p:sldLayoutId id="2147483692" r:id="rId4"/>
    <p:sldLayoutId id="2147483693" r:id="rId5"/>
    <p:sldLayoutId id="2147483694" r:id="rId6"/>
    <p:sldLayoutId id="2147483695" r:id="rId7"/>
    <p:sldLayoutId id="2147483696" r:id="rId8"/>
    <p:sldLayoutId id="2147483697" r:id="rId9"/>
  </p:sldLayoutIdLst>
  <p:transition spd="slow">
    <p:wipe/>
  </p:transition>
  <p:timing>
    <p:tnLst>
      <p:par>
        <p:cTn id="1" dur="indefinite" restart="never" nodeType="tmRoot"/>
      </p:par>
    </p:tnLst>
  </p:timing>
  <p:txStyles>
    <p:titleStyle>
      <a:lvl1pPr algn="l" defTabSz="914400" rtl="0" eaLnBrk="1" latinLnBrk="0" hangingPunct="1">
        <a:spcBef>
          <a:spcPct val="0"/>
        </a:spcBef>
        <a:buNone/>
        <a:defRPr sz="3600" kern="1200" baseline="0">
          <a:solidFill>
            <a:srgbClr val="52BDEC"/>
          </a:solidFill>
          <a:latin typeface="Arial" pitchFamily="34" charset="0"/>
          <a:ea typeface="+mj-ea"/>
          <a:cs typeface="Arial" pitchFamily="34" charset="0"/>
        </a:defRPr>
      </a:lvl1pPr>
    </p:titleStyle>
    <p:bodyStyle>
      <a:lvl1pPr marL="360000" indent="-360000" algn="l" defTabSz="914400" rtl="0" eaLnBrk="1" latinLnBrk="0" hangingPunct="1">
        <a:spcBef>
          <a:spcPts val="580"/>
        </a:spcBef>
        <a:buSzPct val="110000"/>
        <a:buFont typeface="Arial" pitchFamily="34" charset="0"/>
        <a:buChar char="•"/>
        <a:defRPr sz="2400" kern="1200">
          <a:solidFill>
            <a:srgbClr val="00407A"/>
          </a:solidFill>
          <a:latin typeface="Arial" pitchFamily="34" charset="0"/>
          <a:ea typeface="+mn-ea"/>
          <a:cs typeface="Arial" pitchFamily="34" charset="0"/>
        </a:defRPr>
      </a:lvl1pPr>
      <a:lvl2pPr marL="720000" indent="-360363" algn="l" defTabSz="914400" rtl="0" eaLnBrk="1" latinLnBrk="0" hangingPunct="1">
        <a:spcBef>
          <a:spcPts val="580"/>
        </a:spcBef>
        <a:buSzPct val="75000"/>
        <a:buFont typeface="Courier New" pitchFamily="49" charset="0"/>
        <a:buChar char="o"/>
        <a:defRPr sz="2400" kern="1200">
          <a:solidFill>
            <a:srgbClr val="00407A"/>
          </a:solidFill>
          <a:latin typeface="Arial" pitchFamily="34" charset="0"/>
          <a:ea typeface="+mn-ea"/>
          <a:cs typeface="Arial" pitchFamily="34" charset="0"/>
        </a:defRPr>
      </a:lvl2pPr>
      <a:lvl3pPr marL="990000" indent="-270000" algn="l" defTabSz="914400" rtl="0" eaLnBrk="1" latinLnBrk="0" hangingPunct="1">
        <a:spcBef>
          <a:spcPct val="20000"/>
        </a:spcBef>
        <a:buFont typeface="Arial" pitchFamily="34" charset="0"/>
        <a:buChar char="•"/>
        <a:defRPr sz="2000" kern="1200">
          <a:solidFill>
            <a:srgbClr val="00407A"/>
          </a:solidFill>
          <a:latin typeface="Arial" pitchFamily="34" charset="0"/>
          <a:ea typeface="+mn-ea"/>
          <a:cs typeface="Arial" pitchFamily="34" charset="0"/>
        </a:defRPr>
      </a:lvl3pPr>
      <a:lvl4pPr marL="1168400" indent="-180000" algn="l" defTabSz="914400" rtl="0" eaLnBrk="1" latinLnBrk="0" hangingPunct="1">
        <a:spcBef>
          <a:spcPts val="380"/>
        </a:spcBef>
        <a:buSzPct val="80000"/>
        <a:buFont typeface="Arial" pitchFamily="34" charset="0"/>
        <a:buChar char="•"/>
        <a:defRPr sz="1600" kern="1200">
          <a:solidFill>
            <a:srgbClr val="00407A"/>
          </a:solidFill>
          <a:latin typeface="Arial" pitchFamily="34" charset="0"/>
          <a:ea typeface="+mn-ea"/>
          <a:cs typeface="Arial" pitchFamily="34" charset="0"/>
        </a:defRPr>
      </a:lvl4pPr>
      <a:lvl5pPr marL="1338263" indent="-179388" algn="l" defTabSz="914400" rtl="0" eaLnBrk="1" latinLnBrk="0" hangingPunct="1">
        <a:spcBef>
          <a:spcPts val="380"/>
        </a:spcBef>
        <a:buFont typeface="Arial" pitchFamily="34" charset="0"/>
        <a:buChar char="-"/>
        <a:defRPr lang="nl-BE" sz="1600" kern="1200" dirty="0">
          <a:solidFill>
            <a:srgbClr val="00407A"/>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Afbeelding 9"/>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0" y="3744000"/>
            <a:ext cx="3240000" cy="2668236"/>
          </a:xfrm>
          <a:prstGeom prst="rect">
            <a:avLst/>
          </a:prstGeom>
        </p:spPr>
      </p:pic>
      <p:sp>
        <p:nvSpPr>
          <p:cNvPr id="2" name="Tijdelijke aanduiding voor titel 1"/>
          <p:cNvSpPr>
            <a:spLocks noGrp="1"/>
          </p:cNvSpPr>
          <p:nvPr>
            <p:ph type="title"/>
          </p:nvPr>
        </p:nvSpPr>
        <p:spPr>
          <a:xfrm>
            <a:off x="540000" y="180000"/>
            <a:ext cx="8334000" cy="900000"/>
          </a:xfrm>
          <a:prstGeom prst="rect">
            <a:avLst/>
          </a:prstGeom>
        </p:spPr>
        <p:txBody>
          <a:bodyPr vert="horz" lIns="0" tIns="0" rIns="0" bIns="0" rtlCol="0" anchor="b" anchorCtr="0">
            <a:normAutofit/>
          </a:bodyPr>
          <a:lstStyle/>
          <a:p>
            <a:r>
              <a:rPr lang="nl-NL" dirty="0" smtClean="0"/>
              <a:t>Klik en typ de titel</a:t>
            </a:r>
            <a:endParaRPr lang="nl-BE" dirty="0"/>
          </a:p>
        </p:txBody>
      </p:sp>
      <p:sp>
        <p:nvSpPr>
          <p:cNvPr id="3" name="Tijdelijke aanduiding voor tekst 2"/>
          <p:cNvSpPr>
            <a:spLocks noGrp="1"/>
          </p:cNvSpPr>
          <p:nvPr>
            <p:ph type="body" idx="1"/>
          </p:nvPr>
        </p:nvSpPr>
        <p:spPr>
          <a:xfrm>
            <a:off x="540000" y="1349999"/>
            <a:ext cx="8334000" cy="4428000"/>
          </a:xfrm>
          <a:prstGeom prst="rect">
            <a:avLst/>
          </a:prstGeom>
        </p:spPr>
        <p:txBody>
          <a:bodyPr vert="horz" lIns="0" tIns="0" rIns="0" bIns="0" rtlCol="0">
            <a:noAutofit/>
          </a:bodyPr>
          <a:lstStyle/>
          <a:p>
            <a:pPr lvl="0"/>
            <a:r>
              <a:rPr lang="nl-NL" dirty="0" smtClean="0"/>
              <a:t>Klik en typ de tekst</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4" name="Tijdelijke aanduiding voor datum 3"/>
          <p:cNvSpPr>
            <a:spLocks noGrp="1"/>
          </p:cNvSpPr>
          <p:nvPr>
            <p:ph type="dt" sz="half" idx="2"/>
          </p:nvPr>
        </p:nvSpPr>
        <p:spPr>
          <a:xfrm>
            <a:off x="539552" y="6048000"/>
            <a:ext cx="936000" cy="288000"/>
          </a:xfrm>
          <a:prstGeom prst="rect">
            <a:avLst/>
          </a:prstGeom>
        </p:spPr>
        <p:txBody>
          <a:bodyPr vert="horz" lIns="0" tIns="0" rIns="0" bIns="0" rtlCol="0" anchor="t" anchorCtr="0"/>
          <a:lstStyle>
            <a:lvl1pPr algn="l">
              <a:defRPr sz="1000">
                <a:solidFill>
                  <a:srgbClr val="00407A"/>
                </a:solidFill>
                <a:latin typeface="Arial" pitchFamily="34" charset="0"/>
                <a:cs typeface="Arial" pitchFamily="34" charset="0"/>
              </a:defRPr>
            </a:lvl1pPr>
          </a:lstStyle>
          <a:p>
            <a:fld id="{C4DDCD72-59EE-436D-B435-201699A5BB49}" type="datetimeFigureOut">
              <a:rPr lang="nl-BE" smtClean="0"/>
              <a:pPr/>
              <a:t>20/11/2014</a:t>
            </a:fld>
            <a:endParaRPr lang="nl-BE" dirty="0"/>
          </a:p>
        </p:txBody>
      </p:sp>
      <p:sp>
        <p:nvSpPr>
          <p:cNvPr id="5" name="Tijdelijke aanduiding voor voettekst 4"/>
          <p:cNvSpPr>
            <a:spLocks noGrp="1"/>
          </p:cNvSpPr>
          <p:nvPr>
            <p:ph type="ftr" sz="quarter" idx="3"/>
          </p:nvPr>
        </p:nvSpPr>
        <p:spPr>
          <a:xfrm>
            <a:off x="1566000" y="6048000"/>
            <a:ext cx="1980000" cy="288000"/>
          </a:xfrm>
          <a:prstGeom prst="rect">
            <a:avLst/>
          </a:prstGeom>
        </p:spPr>
        <p:txBody>
          <a:bodyPr vert="horz" lIns="0" tIns="0" rIns="0" bIns="0" rtlCol="0" anchor="t" anchorCtr="0"/>
          <a:lstStyle>
            <a:lvl1pPr algn="ctr">
              <a:defRPr sz="1000">
                <a:solidFill>
                  <a:srgbClr val="00407A"/>
                </a:solidFill>
                <a:latin typeface="Arial" pitchFamily="34" charset="0"/>
                <a:cs typeface="Arial" pitchFamily="34" charset="0"/>
              </a:defRPr>
            </a:lvl1pPr>
          </a:lstStyle>
          <a:p>
            <a:endParaRPr lang="nl-BE" dirty="0"/>
          </a:p>
        </p:txBody>
      </p:sp>
      <p:sp>
        <p:nvSpPr>
          <p:cNvPr id="6" name="Tijdelijke aanduiding voor dianummer 5"/>
          <p:cNvSpPr>
            <a:spLocks noGrp="1"/>
          </p:cNvSpPr>
          <p:nvPr>
            <p:ph type="sldNum" sz="quarter" idx="4"/>
          </p:nvPr>
        </p:nvSpPr>
        <p:spPr>
          <a:xfrm>
            <a:off x="3636000" y="6048000"/>
            <a:ext cx="936000" cy="288000"/>
          </a:xfrm>
          <a:prstGeom prst="rect">
            <a:avLst/>
          </a:prstGeom>
        </p:spPr>
        <p:txBody>
          <a:bodyPr vert="horz" lIns="0" tIns="0" rIns="0" bIns="0" rtlCol="0" anchor="t" anchorCtr="0"/>
          <a:lstStyle>
            <a:lvl1pPr algn="r">
              <a:defRPr sz="1000">
                <a:solidFill>
                  <a:srgbClr val="00407A"/>
                </a:solidFill>
                <a:latin typeface="Arial" pitchFamily="34" charset="0"/>
                <a:cs typeface="Arial" pitchFamily="34" charset="0"/>
              </a:defRPr>
            </a:lvl1pPr>
          </a:lstStyle>
          <a:p>
            <a:fld id="{F35D8031-C8E5-48F8-A3B6-81643B27A3AF}" type="slidenum">
              <a:rPr lang="nl-BE" smtClean="0"/>
              <a:pPr/>
              <a:t>‹#›</a:t>
            </a:fld>
            <a:endParaRPr lang="nl-BE" dirty="0"/>
          </a:p>
        </p:txBody>
      </p:sp>
      <p:sp>
        <p:nvSpPr>
          <p:cNvPr id="7" name="Rechthoek 6"/>
          <p:cNvSpPr/>
          <p:nvPr/>
        </p:nvSpPr>
        <p:spPr>
          <a:xfrm>
            <a:off x="0" y="6408000"/>
            <a:ext cx="9144000" cy="486000"/>
          </a:xfrm>
          <a:prstGeom prst="rect">
            <a:avLst/>
          </a:prstGeom>
          <a:gradFill flip="none" rotWithShape="1">
            <a:gsLst>
              <a:gs pos="100000">
                <a:srgbClr val="116E8A"/>
              </a:gs>
              <a:gs pos="100000">
                <a:srgbClr val="116E8A"/>
              </a:gs>
              <a:gs pos="100000">
                <a:srgbClr val="116E8A"/>
              </a:gs>
              <a:gs pos="100000">
                <a:srgbClr val="116E8A"/>
              </a:gs>
              <a:gs pos="100000">
                <a:srgbClr val="116E8A"/>
              </a:gs>
              <a:gs pos="100000">
                <a:srgbClr val="177E9D"/>
              </a:gs>
              <a:gs pos="100000">
                <a:srgbClr val="116E8A"/>
              </a:gs>
              <a:gs pos="100000">
                <a:schemeClr val="accent1">
                  <a:tint val="44500"/>
                  <a:satMod val="160000"/>
                </a:schemeClr>
              </a:gs>
              <a:gs pos="0">
                <a:srgbClr val="1D8DB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pic>
        <p:nvPicPr>
          <p:cNvPr id="9" name="Afbeelding 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362000" y="6012000"/>
            <a:ext cx="1512458" cy="540000"/>
          </a:xfrm>
          <a:prstGeom prst="rect">
            <a:avLst/>
          </a:prstGeom>
        </p:spPr>
      </p:pic>
    </p:spTree>
    <p:extLst>
      <p:ext uri="{BB962C8B-B14F-4D97-AF65-F5344CB8AC3E}">
        <p14:creationId xmlns:p14="http://schemas.microsoft.com/office/powerpoint/2010/main" val="3208455040"/>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Lst>
  <p:transition spd="slow">
    <p:wipe/>
  </p:transition>
  <p:timing>
    <p:tnLst>
      <p:par>
        <p:cTn id="1" dur="indefinite" restart="never" nodeType="tmRoot"/>
      </p:par>
    </p:tnLst>
  </p:timing>
  <p:txStyles>
    <p:titleStyle>
      <a:lvl1pPr algn="l" defTabSz="914400" rtl="0" eaLnBrk="1" latinLnBrk="0" hangingPunct="1">
        <a:spcBef>
          <a:spcPct val="0"/>
        </a:spcBef>
        <a:buNone/>
        <a:defRPr sz="3600" kern="1200" baseline="0">
          <a:solidFill>
            <a:srgbClr val="52BDEC"/>
          </a:solidFill>
          <a:latin typeface="Arial" pitchFamily="34" charset="0"/>
          <a:ea typeface="+mj-ea"/>
          <a:cs typeface="Arial" pitchFamily="34" charset="0"/>
        </a:defRPr>
      </a:lvl1pPr>
    </p:titleStyle>
    <p:bodyStyle>
      <a:lvl1pPr marL="360000" indent="-360000" algn="l" defTabSz="914400" rtl="0" eaLnBrk="1" latinLnBrk="0" hangingPunct="1">
        <a:spcBef>
          <a:spcPts val="580"/>
        </a:spcBef>
        <a:buSzPct val="110000"/>
        <a:buFont typeface="Arial" pitchFamily="34" charset="0"/>
        <a:buChar char="•"/>
        <a:defRPr sz="2400" kern="1200">
          <a:solidFill>
            <a:srgbClr val="00407A"/>
          </a:solidFill>
          <a:latin typeface="Arial" pitchFamily="34" charset="0"/>
          <a:ea typeface="+mn-ea"/>
          <a:cs typeface="Arial" pitchFamily="34" charset="0"/>
        </a:defRPr>
      </a:lvl1pPr>
      <a:lvl2pPr marL="720000" indent="-360363" algn="l" defTabSz="914400" rtl="0" eaLnBrk="1" latinLnBrk="0" hangingPunct="1">
        <a:spcBef>
          <a:spcPts val="580"/>
        </a:spcBef>
        <a:buSzPct val="75000"/>
        <a:buFont typeface="Courier New" pitchFamily="49" charset="0"/>
        <a:buChar char="o"/>
        <a:defRPr sz="2400" kern="1200">
          <a:solidFill>
            <a:srgbClr val="00407A"/>
          </a:solidFill>
          <a:latin typeface="Arial" pitchFamily="34" charset="0"/>
          <a:ea typeface="+mn-ea"/>
          <a:cs typeface="Arial" pitchFamily="34" charset="0"/>
        </a:defRPr>
      </a:lvl2pPr>
      <a:lvl3pPr marL="990000" indent="-270000" algn="l" defTabSz="914400" rtl="0" eaLnBrk="1" latinLnBrk="0" hangingPunct="1">
        <a:spcBef>
          <a:spcPct val="20000"/>
        </a:spcBef>
        <a:buFont typeface="Arial" pitchFamily="34" charset="0"/>
        <a:buChar char="•"/>
        <a:defRPr sz="2000" kern="1200">
          <a:solidFill>
            <a:srgbClr val="00407A"/>
          </a:solidFill>
          <a:latin typeface="Arial" pitchFamily="34" charset="0"/>
          <a:ea typeface="+mn-ea"/>
          <a:cs typeface="Arial" pitchFamily="34" charset="0"/>
        </a:defRPr>
      </a:lvl3pPr>
      <a:lvl4pPr marL="1168400" indent="-180000" algn="l" defTabSz="914400" rtl="0" eaLnBrk="1" latinLnBrk="0" hangingPunct="1">
        <a:spcBef>
          <a:spcPts val="380"/>
        </a:spcBef>
        <a:buSzPct val="80000"/>
        <a:buFont typeface="Arial" pitchFamily="34" charset="0"/>
        <a:buChar char="•"/>
        <a:defRPr sz="1600" kern="1200">
          <a:solidFill>
            <a:srgbClr val="00407A"/>
          </a:solidFill>
          <a:latin typeface="Arial" pitchFamily="34" charset="0"/>
          <a:ea typeface="+mn-ea"/>
          <a:cs typeface="Arial" pitchFamily="34" charset="0"/>
        </a:defRPr>
      </a:lvl4pPr>
      <a:lvl5pPr marL="1338263" indent="-179388" algn="l" defTabSz="914400" rtl="0" eaLnBrk="1" latinLnBrk="0" hangingPunct="1">
        <a:spcBef>
          <a:spcPts val="380"/>
        </a:spcBef>
        <a:buFont typeface="Arial" pitchFamily="34" charset="0"/>
        <a:buChar char="-"/>
        <a:defRPr lang="nl-BE" sz="1600" kern="1200" dirty="0">
          <a:solidFill>
            <a:srgbClr val="00407A"/>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8" Type="http://schemas.openxmlformats.org/officeDocument/2006/relationships/image" Target="../media/image21.gif"/><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7.jpe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7.jpeg"/><Relationship Id="rId7" Type="http://schemas.openxmlformats.org/officeDocument/2006/relationships/image" Target="../media/image12.png"/><Relationship Id="rId2" Type="http://schemas.openxmlformats.org/officeDocument/2006/relationships/hyperlink" Target="http://vswmc-main.spaceapplications.com/vswmc-server" TargetMode="Externa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7.jpeg"/><Relationship Id="rId7" Type="http://schemas.openxmlformats.org/officeDocument/2006/relationships/image" Target="../media/image12.pn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7.jpe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8" Type="http://schemas.openxmlformats.org/officeDocument/2006/relationships/image" Target="../media/image25.jpeg"/><Relationship Id="rId13" Type="http://schemas.openxmlformats.org/officeDocument/2006/relationships/image" Target="../media/image30.jpe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29.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28.jpeg"/><Relationship Id="rId5" Type="http://schemas.openxmlformats.org/officeDocument/2006/relationships/image" Target="../media/image11.png"/><Relationship Id="rId10" Type="http://schemas.openxmlformats.org/officeDocument/2006/relationships/image" Target="../media/image27.jpeg"/><Relationship Id="rId4" Type="http://schemas.openxmlformats.org/officeDocument/2006/relationships/image" Target="../media/image9.png"/><Relationship Id="rId9" Type="http://schemas.openxmlformats.org/officeDocument/2006/relationships/image" Target="../media/image26.jpe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7.jpe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7.jpe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10.png"/><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096000" y="2493096"/>
            <a:ext cx="5940496" cy="1800000"/>
          </a:xfrm>
        </p:spPr>
        <p:txBody>
          <a:bodyPr/>
          <a:lstStyle/>
          <a:p>
            <a:r>
              <a:rPr lang="en-US" sz="2400" dirty="0"/>
              <a:t>AO/1-6738/11/NL/AT</a:t>
            </a:r>
            <a:r>
              <a:rPr lang="en-US" sz="3200" dirty="0"/>
              <a:t/>
            </a:r>
            <a:br>
              <a:rPr lang="en-US" sz="3200" dirty="0"/>
            </a:br>
            <a:r>
              <a:rPr lang="en-US" sz="3200" dirty="0"/>
              <a:t/>
            </a:r>
            <a:br>
              <a:rPr lang="en-US" sz="3200" dirty="0"/>
            </a:br>
            <a:r>
              <a:rPr lang="en-US" b="1" dirty="0" smtClean="0">
                <a:solidFill>
                  <a:srgbClr val="FFFF00"/>
                </a:solidFill>
              </a:rPr>
              <a:t>Virtual </a:t>
            </a:r>
            <a:r>
              <a:rPr lang="en-US" b="1" dirty="0">
                <a:solidFill>
                  <a:srgbClr val="FFFF00"/>
                </a:solidFill>
              </a:rPr>
              <a:t>Space Weather Modelling </a:t>
            </a:r>
            <a:r>
              <a:rPr lang="en-US" b="1" dirty="0" smtClean="0">
                <a:solidFill>
                  <a:srgbClr val="FFFF00"/>
                </a:solidFill>
              </a:rPr>
              <a:t>Centre – Phase 1</a:t>
            </a:r>
            <a:endParaRPr lang="nl-BE" i="1" dirty="0"/>
          </a:p>
        </p:txBody>
      </p:sp>
      <p:sp>
        <p:nvSpPr>
          <p:cNvPr id="3" name="Ondertitel 2"/>
          <p:cNvSpPr>
            <a:spLocks noGrp="1"/>
          </p:cNvSpPr>
          <p:nvPr>
            <p:ph type="subTitle" idx="1"/>
          </p:nvPr>
        </p:nvSpPr>
        <p:spPr>
          <a:xfrm>
            <a:off x="3096000" y="4653136"/>
            <a:ext cx="5580000" cy="1080000"/>
          </a:xfrm>
        </p:spPr>
        <p:txBody>
          <a:bodyPr/>
          <a:lstStyle/>
          <a:p>
            <a:endParaRPr lang="en-US" sz="1800" dirty="0" smtClean="0"/>
          </a:p>
          <a:p>
            <a:r>
              <a:rPr lang="en-US" b="1" dirty="0" smtClean="0"/>
              <a:t>Prof. Dr</a:t>
            </a:r>
            <a:r>
              <a:rPr lang="en-US" b="1" dirty="0"/>
              <a:t>. Stefaan </a:t>
            </a:r>
            <a:r>
              <a:rPr lang="en-US" b="1" dirty="0" err="1" smtClean="0"/>
              <a:t>Poedts</a:t>
            </a:r>
            <a:endParaRPr lang="en-US" b="1" dirty="0" smtClean="0"/>
          </a:p>
          <a:p>
            <a:r>
              <a:rPr lang="en-US" sz="1800" i="1" dirty="0" err="1" smtClean="0"/>
              <a:t>CmPA</a:t>
            </a:r>
            <a:r>
              <a:rPr lang="en-US" sz="1800" i="1" dirty="0" smtClean="0"/>
              <a:t> / Dept. of Mathematics, KU Leuven</a:t>
            </a:r>
          </a:p>
          <a:p>
            <a:endParaRPr lang="en-US" sz="1800" dirty="0"/>
          </a:p>
          <a:p>
            <a:endParaRPr lang="en-US" sz="1800" dirty="0"/>
          </a:p>
          <a:p>
            <a:r>
              <a:rPr lang="de-DE" sz="1800" dirty="0"/>
              <a:t>ESWW11, </a:t>
            </a:r>
            <a:r>
              <a:rPr lang="de-DE" sz="1800" dirty="0" err="1"/>
              <a:t>Liège</a:t>
            </a:r>
            <a:r>
              <a:rPr lang="de-DE" sz="1800" dirty="0"/>
              <a:t>, </a:t>
            </a:r>
            <a:r>
              <a:rPr lang="de-DE" sz="1800" dirty="0" err="1"/>
              <a:t>Belgium</a:t>
            </a:r>
            <a:r>
              <a:rPr lang="de-DE" sz="1800" dirty="0"/>
              <a:t>, </a:t>
            </a:r>
            <a:r>
              <a:rPr lang="de-DE" sz="1800" dirty="0" smtClean="0"/>
              <a:t>20 November </a:t>
            </a:r>
            <a:r>
              <a:rPr lang="de-DE" sz="1800" dirty="0"/>
              <a:t>2014</a:t>
            </a:r>
          </a:p>
        </p:txBody>
      </p:sp>
      <p:pic>
        <p:nvPicPr>
          <p:cNvPr id="4" name="Picture 3" descr="cpacolorlogo.jpg"/>
          <p:cNvPicPr>
            <a:picLocks noChangeAspect="1"/>
          </p:cNvPicPr>
          <p:nvPr/>
        </p:nvPicPr>
        <p:blipFill>
          <a:blip r:embed="rId2" cstate="print"/>
          <a:stretch>
            <a:fillRect/>
          </a:stretch>
        </p:blipFill>
        <p:spPr>
          <a:xfrm>
            <a:off x="7903832" y="280568"/>
            <a:ext cx="772168" cy="772168"/>
          </a:xfrm>
          <a:prstGeom prst="rect">
            <a:avLst/>
          </a:prstGeom>
        </p:spPr>
      </p:pic>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3847" y="280568"/>
            <a:ext cx="779969" cy="772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69521" y="280570"/>
            <a:ext cx="835201" cy="772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38040" y="280569"/>
            <a:ext cx="555516" cy="772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19231" y="280569"/>
            <a:ext cx="1635880" cy="772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32844" y="280568"/>
            <a:ext cx="1051851" cy="772168"/>
          </a:xfrm>
          <a:prstGeom prst="rect">
            <a:avLst/>
          </a:prstGeom>
        </p:spPr>
      </p:pic>
      <p:pic>
        <p:nvPicPr>
          <p:cNvPr id="4098" name="Picture 2" descr="https://encrypted-tbn3.gstatic.com/images?q=tbn:ANd9GcTYpiKEBGy9tkxrm7J5hEAeWEcoFa5bjTnOxcVy_5rgFp_r2V4Q0Q"/>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 y="5003827"/>
            <a:ext cx="2771800" cy="1377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9410716"/>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b="1" dirty="0" err="1" smtClean="0"/>
              <a:t>Verification</a:t>
            </a:r>
            <a:r>
              <a:rPr lang="nl-BE" b="1" dirty="0" smtClean="0"/>
              <a:t> </a:t>
            </a:r>
            <a:r>
              <a:rPr lang="nl-BE" b="1" dirty="0" err="1" smtClean="0"/>
              <a:t>and</a:t>
            </a:r>
            <a:r>
              <a:rPr lang="nl-BE" b="1" dirty="0" smtClean="0"/>
              <a:t> </a:t>
            </a:r>
            <a:r>
              <a:rPr lang="nl-BE" b="1" dirty="0" err="1" smtClean="0"/>
              <a:t>validation</a:t>
            </a:r>
            <a:endParaRPr lang="nl-BE" b="1" dirty="0"/>
          </a:p>
        </p:txBody>
      </p:sp>
      <p:sp>
        <p:nvSpPr>
          <p:cNvPr id="3" name="Tijdelijke aanduiding voor inhoud 2"/>
          <p:cNvSpPr>
            <a:spLocks noGrp="1"/>
          </p:cNvSpPr>
          <p:nvPr>
            <p:ph idx="1"/>
          </p:nvPr>
        </p:nvSpPr>
        <p:spPr/>
        <p:txBody>
          <a:bodyPr/>
          <a:lstStyle/>
          <a:p>
            <a:r>
              <a:rPr lang="en-US" sz="2800" dirty="0"/>
              <a:t>VSWMC prototype </a:t>
            </a:r>
            <a:r>
              <a:rPr lang="en-US" sz="2800" dirty="0" smtClean="0"/>
              <a:t>software was </a:t>
            </a:r>
            <a:r>
              <a:rPr lang="en-US" sz="2800" dirty="0">
                <a:solidFill>
                  <a:srgbClr val="FF0000"/>
                </a:solidFill>
              </a:rPr>
              <a:t>verified and validated</a:t>
            </a:r>
            <a:r>
              <a:rPr lang="en-US" sz="2800" dirty="0"/>
              <a:t>, </a:t>
            </a:r>
            <a:r>
              <a:rPr lang="en-US" dirty="0"/>
              <a:t>i.e. it was carefully checked that the VSWMC software system meets the specifications and fulfils its intended </a:t>
            </a:r>
            <a:r>
              <a:rPr lang="en-US" dirty="0" smtClean="0"/>
              <a:t>purpose</a:t>
            </a:r>
            <a:endParaRPr lang="en-US" dirty="0"/>
          </a:p>
          <a:p>
            <a:r>
              <a:rPr lang="en-US" sz="2800" dirty="0"/>
              <a:t>I</a:t>
            </a:r>
            <a:r>
              <a:rPr lang="en-US" sz="2800" dirty="0" smtClean="0"/>
              <a:t>nstalled </a:t>
            </a:r>
            <a:r>
              <a:rPr lang="en-US" sz="2800" dirty="0"/>
              <a:t>models yield </a:t>
            </a:r>
            <a:r>
              <a:rPr lang="en-US" sz="2800" dirty="0" smtClean="0"/>
              <a:t>correct </a:t>
            </a:r>
            <a:r>
              <a:rPr lang="en-US" sz="2800" dirty="0"/>
              <a:t>simulation </a:t>
            </a:r>
            <a:r>
              <a:rPr lang="en-US" sz="2800" dirty="0" smtClean="0"/>
              <a:t>results</a:t>
            </a:r>
          </a:p>
          <a:p>
            <a:r>
              <a:rPr lang="en-US" sz="2800" b="1" dirty="0" smtClean="0">
                <a:solidFill>
                  <a:srgbClr val="FF0000"/>
                </a:solidFill>
              </a:rPr>
              <a:t>Acceptance test</a:t>
            </a:r>
            <a:r>
              <a:rPr lang="en-US" sz="2800" dirty="0" smtClean="0"/>
              <a:t>, incl. 64 </a:t>
            </a:r>
            <a:r>
              <a:rPr lang="en-US" sz="2800" dirty="0"/>
              <a:t>tests, viz. </a:t>
            </a:r>
          </a:p>
          <a:p>
            <a:pPr lvl="2"/>
            <a:r>
              <a:rPr lang="en-US" dirty="0" smtClean="0"/>
              <a:t>4 </a:t>
            </a:r>
            <a:r>
              <a:rPr lang="en-US" dirty="0"/>
              <a:t>tests for validating the GUI (login, finding the federations, etc.); </a:t>
            </a:r>
          </a:p>
          <a:p>
            <a:pPr lvl="2"/>
            <a:r>
              <a:rPr lang="en-US" dirty="0" smtClean="0"/>
              <a:t>39 </a:t>
            </a:r>
            <a:r>
              <a:rPr lang="en-US" dirty="0"/>
              <a:t>tests for validating all aspects of the models (‘federations</a:t>
            </a:r>
            <a:r>
              <a:rPr lang="en-US" dirty="0" smtClean="0"/>
              <a:t>’), i.e. the selection of the model, verifying and modifying the input parameters, launching the model, checking the progress, and validating the output files;</a:t>
            </a:r>
            <a:endParaRPr lang="en-US" dirty="0"/>
          </a:p>
          <a:p>
            <a:pPr lvl="2"/>
            <a:r>
              <a:rPr lang="en-US" dirty="0" smtClean="0"/>
              <a:t>21 </a:t>
            </a:r>
            <a:r>
              <a:rPr lang="en-US" dirty="0"/>
              <a:t>tests for validating the model </a:t>
            </a:r>
            <a:r>
              <a:rPr lang="en-US" dirty="0" smtClean="0"/>
              <a:t>couplings</a:t>
            </a:r>
            <a:endParaRPr lang="nl-BE" dirty="0" smtClean="0"/>
          </a:p>
        </p:txBody>
      </p:sp>
      <p:pic>
        <p:nvPicPr>
          <p:cNvPr id="4" name="Picture 3" descr="cpacolorlogo.jpg"/>
          <p:cNvPicPr>
            <a:picLocks noChangeAspect="1"/>
          </p:cNvPicPr>
          <p:nvPr/>
        </p:nvPicPr>
        <p:blipFill>
          <a:blip r:embed="rId2" cstate="print"/>
          <a:stretch>
            <a:fillRect/>
          </a:stretch>
        </p:blipFill>
        <p:spPr>
          <a:xfrm>
            <a:off x="6804247" y="6012919"/>
            <a:ext cx="540000" cy="540000"/>
          </a:xfrm>
          <a:prstGeom prst="rect">
            <a:avLst/>
          </a:prstGeom>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82828" y="6012920"/>
            <a:ext cx="388489"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5660" y="6014306"/>
            <a:ext cx="584082"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5976" y="6012540"/>
            <a:ext cx="1144827" cy="540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78403" y="6012920"/>
            <a:ext cx="735589" cy="539999"/>
          </a:xfrm>
          <a:prstGeom prst="rect">
            <a:avLst/>
          </a:prstGeom>
        </p:spPr>
      </p:pic>
      <p:pic>
        <p:nvPicPr>
          <p:cNvPr id="9"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89558" y="6012540"/>
            <a:ext cx="549652" cy="544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83625" y="6001121"/>
            <a:ext cx="388489"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6773" y="6000741"/>
            <a:ext cx="1144827" cy="540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90355" y="6000741"/>
            <a:ext cx="549652" cy="544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01600" y="6012920"/>
            <a:ext cx="735589" cy="539999"/>
          </a:xfrm>
          <a:prstGeom prst="rect">
            <a:avLst/>
          </a:prstGeom>
        </p:spPr>
      </p:pic>
      <p:pic>
        <p:nvPicPr>
          <p:cNvPr id="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06822" y="6001121"/>
            <a:ext cx="388489"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79970" y="6000741"/>
            <a:ext cx="1144827" cy="540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13552" y="6000741"/>
            <a:ext cx="549652" cy="544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398469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2000"/>
                                        <p:tgtEl>
                                          <p:spTgt spid="3">
                                            <p:txEl>
                                              <p:pRg st="2" end="2"/>
                                            </p:txEl>
                                          </p:spTgt>
                                        </p:tgtEl>
                                      </p:cBhvr>
                                    </p:animEffect>
                                    <p:anim calcmode="lin" valueType="num">
                                      <p:cBhvr>
                                        <p:cTn id="8"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2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2000"/>
                                        <p:tgtEl>
                                          <p:spTgt spid="3">
                                            <p:txEl>
                                              <p:pRg st="3" end="3"/>
                                            </p:txEl>
                                          </p:spTgt>
                                        </p:tgtEl>
                                      </p:cBhvr>
                                    </p:animEffect>
                                    <p:anim calcmode="lin" valueType="num">
                                      <p:cBhvr>
                                        <p:cTn id="13"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2000" fill="hold"/>
                                        <p:tgtEl>
                                          <p:spTgt spid="3">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anim calcmode="lin" valueType="num">
                                      <p:cBhvr>
                                        <p:cTn id="18"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2000" fill="hold"/>
                                        <p:tgtEl>
                                          <p:spTgt spid="3">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2000"/>
                                        <p:tgtEl>
                                          <p:spTgt spid="3">
                                            <p:txEl>
                                              <p:pRg st="5" end="5"/>
                                            </p:txEl>
                                          </p:spTgt>
                                        </p:tgtEl>
                                      </p:cBhvr>
                                    </p:animEffect>
                                    <p:anim calcmode="lin" valueType="num">
                                      <p:cBhvr>
                                        <p:cTn id="23"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4" dur="2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marL="0" indent="0"/>
            <a:r>
              <a:rPr lang="en-US" b="1" dirty="0" smtClean="0"/>
              <a:t>High-Level Architecture</a:t>
            </a:r>
            <a:r>
              <a:rPr lang="en-US" dirty="0" smtClean="0"/>
              <a:t> </a:t>
            </a:r>
            <a:r>
              <a:rPr lang="en-US" dirty="0"/>
              <a:t>(</a:t>
            </a:r>
            <a:r>
              <a:rPr lang="en-US" b="1" dirty="0"/>
              <a:t>HLA</a:t>
            </a:r>
            <a:r>
              <a:rPr lang="en-US" dirty="0"/>
              <a:t>)</a:t>
            </a:r>
            <a:endParaRPr lang="en-US" b="1" dirty="0"/>
          </a:p>
        </p:txBody>
      </p:sp>
      <p:sp>
        <p:nvSpPr>
          <p:cNvPr id="3" name="Tijdelijke aanduiding voor inhoud 2"/>
          <p:cNvSpPr>
            <a:spLocks noGrp="1"/>
          </p:cNvSpPr>
          <p:nvPr>
            <p:ph idx="1"/>
          </p:nvPr>
        </p:nvSpPr>
        <p:spPr>
          <a:xfrm>
            <a:off x="467544" y="1412776"/>
            <a:ext cx="8319266" cy="4678362"/>
          </a:xfrm>
        </p:spPr>
        <p:txBody>
          <a:bodyPr/>
          <a:lstStyle/>
          <a:p>
            <a:pPr lvl="0"/>
            <a:r>
              <a:rPr lang="en-US" b="1" dirty="0" smtClean="0"/>
              <a:t>high-level </a:t>
            </a:r>
            <a:r>
              <a:rPr lang="en-US" b="1" dirty="0"/>
              <a:t>architecture (HLA) </a:t>
            </a:r>
            <a:r>
              <a:rPr lang="en-US" dirty="0"/>
              <a:t>is a general purpose architecture for </a:t>
            </a:r>
            <a:r>
              <a:rPr lang="en-US" i="1" dirty="0">
                <a:solidFill>
                  <a:srgbClr val="FF0000"/>
                </a:solidFill>
              </a:rPr>
              <a:t>distributed computer simulation systems (across heterogeneous hardware and software </a:t>
            </a:r>
            <a:r>
              <a:rPr lang="en-US" i="1" dirty="0" smtClean="0">
                <a:solidFill>
                  <a:srgbClr val="FF0000"/>
                </a:solidFill>
              </a:rPr>
              <a:t>platforms)</a:t>
            </a:r>
            <a:r>
              <a:rPr lang="pl-PL" i="1" dirty="0" smtClean="0">
                <a:solidFill>
                  <a:srgbClr val="FF0000"/>
                </a:solidFill>
              </a:rPr>
              <a:t> </a:t>
            </a:r>
            <a:r>
              <a:rPr lang="pl-PL" dirty="0" smtClean="0">
                <a:solidFill>
                  <a:schemeClr val="accent2">
                    <a:lumMod val="75000"/>
                  </a:schemeClr>
                </a:solidFill>
              </a:rPr>
              <a:t>using</a:t>
            </a:r>
            <a:r>
              <a:rPr lang="pl-PL" i="1" dirty="0" smtClean="0">
                <a:solidFill>
                  <a:schemeClr val="accent2">
                    <a:lumMod val="75000"/>
                  </a:schemeClr>
                </a:solidFill>
              </a:rPr>
              <a:t> </a:t>
            </a:r>
            <a:r>
              <a:rPr lang="en-US" dirty="0" smtClean="0"/>
              <a:t>interoperability </a:t>
            </a:r>
            <a:r>
              <a:rPr lang="en-US" dirty="0"/>
              <a:t>standard (</a:t>
            </a:r>
            <a:r>
              <a:rPr lang="en-US" dirty="0">
                <a:solidFill>
                  <a:srgbClr val="FF0000"/>
                </a:solidFill>
              </a:rPr>
              <a:t>IEEE 1516-2000</a:t>
            </a:r>
            <a:r>
              <a:rPr lang="en-US" dirty="0"/>
              <a:t>) for distributed simulation </a:t>
            </a:r>
            <a:endParaRPr lang="en-US" i="1" dirty="0" smtClean="0">
              <a:solidFill>
                <a:srgbClr val="FF0000"/>
              </a:solidFill>
            </a:endParaRPr>
          </a:p>
          <a:p>
            <a:pPr lvl="0"/>
            <a:r>
              <a:rPr lang="en-US" dirty="0" smtClean="0"/>
              <a:t>HLA enables computer </a:t>
            </a:r>
            <a:r>
              <a:rPr lang="en-US" dirty="0"/>
              <a:t>simulations </a:t>
            </a:r>
            <a:r>
              <a:rPr lang="en-US" i="1" dirty="0" smtClean="0">
                <a:solidFill>
                  <a:srgbClr val="FF0000"/>
                </a:solidFill>
              </a:rPr>
              <a:t>to interact </a:t>
            </a:r>
            <a:r>
              <a:rPr lang="en-US" dirty="0" smtClean="0"/>
              <a:t>(to </a:t>
            </a:r>
            <a:r>
              <a:rPr lang="en-US" dirty="0"/>
              <a:t>communicate </a:t>
            </a:r>
            <a:r>
              <a:rPr lang="en-US" dirty="0" smtClean="0"/>
              <a:t>data </a:t>
            </a:r>
            <a:r>
              <a:rPr lang="en-US" dirty="0"/>
              <a:t>and to synchronize actions) with other computer simulations </a:t>
            </a:r>
            <a:r>
              <a:rPr lang="en-US" i="1" dirty="0">
                <a:solidFill>
                  <a:srgbClr val="FF0000"/>
                </a:solidFill>
              </a:rPr>
              <a:t>regardless of the computing platforms: </a:t>
            </a:r>
            <a:r>
              <a:rPr lang="en-US" i="1" dirty="0" smtClean="0">
                <a:solidFill>
                  <a:srgbClr val="FF0000"/>
                </a:solidFill>
              </a:rPr>
              <a:t>reuse </a:t>
            </a:r>
            <a:r>
              <a:rPr lang="en-US" i="1" dirty="0">
                <a:solidFill>
                  <a:srgbClr val="FF0000"/>
                </a:solidFill>
              </a:rPr>
              <a:t>without significant code change or development </a:t>
            </a:r>
            <a:r>
              <a:rPr lang="en-US" i="1" dirty="0" smtClean="0">
                <a:solidFill>
                  <a:srgbClr val="FF0000"/>
                </a:solidFill>
              </a:rPr>
              <a:t>cost</a:t>
            </a:r>
          </a:p>
          <a:p>
            <a:pPr lvl="0"/>
            <a:r>
              <a:rPr lang="en-US" dirty="0" smtClean="0"/>
              <a:t>interaction </a:t>
            </a:r>
            <a:r>
              <a:rPr lang="en-US" dirty="0"/>
              <a:t>between simulations is </a:t>
            </a:r>
            <a:r>
              <a:rPr lang="en-US" i="1" dirty="0">
                <a:solidFill>
                  <a:srgbClr val="FF0000"/>
                </a:solidFill>
              </a:rPr>
              <a:t>managed by a Run-Time Infrastructure </a:t>
            </a:r>
            <a:r>
              <a:rPr lang="en-US" dirty="0"/>
              <a:t>(</a:t>
            </a:r>
            <a:r>
              <a:rPr lang="en-US" dirty="0" smtClean="0"/>
              <a:t>RTI)</a:t>
            </a:r>
          </a:p>
          <a:p>
            <a:pPr marL="0" lvl="0" indent="0">
              <a:buNone/>
            </a:pPr>
            <a:endParaRPr lang="en-GB" sz="2000" dirty="0"/>
          </a:p>
        </p:txBody>
      </p:sp>
      <p:sp>
        <p:nvSpPr>
          <p:cNvPr id="5" name="Slide Number Placeholder 4"/>
          <p:cNvSpPr>
            <a:spLocks noGrp="1"/>
          </p:cNvSpPr>
          <p:nvPr>
            <p:ph type="sldNum" sz="quarter" idx="12"/>
          </p:nvPr>
        </p:nvSpPr>
        <p:spPr/>
        <p:txBody>
          <a:bodyPr/>
          <a:lstStyle/>
          <a:p>
            <a:fld id="{78CD8E6A-08C9-49B9-A7D5-27A98AD8C28F}" type="slidenum">
              <a:rPr lang="nl-NL" smtClean="0"/>
              <a:pPr/>
              <a:t>11</a:t>
            </a:fld>
            <a:endParaRPr lang="nl-NL"/>
          </a:p>
        </p:txBody>
      </p:sp>
      <p:pic>
        <p:nvPicPr>
          <p:cNvPr id="7" name="Picture 6" descr="cpacolorlogo.jpg"/>
          <p:cNvPicPr>
            <a:picLocks noChangeAspect="1"/>
          </p:cNvPicPr>
          <p:nvPr/>
        </p:nvPicPr>
        <p:blipFill>
          <a:blip r:embed="rId2" cstate="print"/>
          <a:stretch>
            <a:fillRect/>
          </a:stretch>
        </p:blipFill>
        <p:spPr>
          <a:xfrm>
            <a:off x="6804247" y="6012919"/>
            <a:ext cx="540000" cy="540000"/>
          </a:xfrm>
          <a:prstGeom prst="rect">
            <a:avLst/>
          </a:prstGeom>
        </p:spPr>
      </p:pic>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82828" y="6012920"/>
            <a:ext cx="388489"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5660" y="6014306"/>
            <a:ext cx="584082"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5976" y="6012540"/>
            <a:ext cx="1144827" cy="540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78403" y="6012920"/>
            <a:ext cx="735589" cy="539999"/>
          </a:xfrm>
          <a:prstGeom prst="rect">
            <a:avLst/>
          </a:prstGeom>
        </p:spPr>
      </p:pic>
      <p:pic>
        <p:nvPicPr>
          <p:cNvPr id="12" name="Picture 1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89558" y="6012540"/>
            <a:ext cx="549652" cy="544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08775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4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4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4000"/>
                            </p:stCondLst>
                            <p:childTnLst>
                              <p:par>
                                <p:cTn id="10" presetID="2" presetClass="entr" presetSubtype="4"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4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4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8000"/>
                            </p:stCondLst>
                            <p:childTnLst>
                              <p:par>
                                <p:cTn id="15" presetID="2" presetClass="entr" presetSubtype="4"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4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4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marL="0" indent="0"/>
            <a:r>
              <a:rPr lang="pl-PL" b="1" dirty="0" smtClean="0"/>
              <a:t>VSWMC</a:t>
            </a:r>
            <a:r>
              <a:rPr lang="en-US" dirty="0" smtClean="0"/>
              <a:t> components</a:t>
            </a:r>
            <a:endParaRPr lang="en-US" b="1" dirty="0"/>
          </a:p>
        </p:txBody>
      </p:sp>
      <p:sp>
        <p:nvSpPr>
          <p:cNvPr id="3" name="Tijdelijke aanduiding voor inhoud 2"/>
          <p:cNvSpPr>
            <a:spLocks noGrp="1"/>
          </p:cNvSpPr>
          <p:nvPr>
            <p:ph idx="1"/>
          </p:nvPr>
        </p:nvSpPr>
        <p:spPr>
          <a:xfrm>
            <a:off x="467544" y="1412776"/>
            <a:ext cx="8319266" cy="4678362"/>
          </a:xfrm>
        </p:spPr>
        <p:txBody>
          <a:bodyPr/>
          <a:lstStyle/>
          <a:p>
            <a:pPr marL="0" lvl="0" indent="0">
              <a:buNone/>
            </a:pPr>
            <a:endParaRPr lang="en-US" b="1" dirty="0"/>
          </a:p>
          <a:p>
            <a:pPr marL="0" lvl="0" indent="0">
              <a:buNone/>
            </a:pPr>
            <a:r>
              <a:rPr lang="pl-PL" dirty="0" smtClean="0"/>
              <a:t>The VSWMC</a:t>
            </a:r>
            <a:r>
              <a:rPr lang="en-US" dirty="0" smtClean="0"/>
              <a:t> </a:t>
            </a:r>
            <a:r>
              <a:rPr lang="en-US" dirty="0"/>
              <a:t>high-level architecture consists of the following </a:t>
            </a:r>
            <a:r>
              <a:rPr lang="en-US" b="1" dirty="0"/>
              <a:t>components:</a:t>
            </a:r>
          </a:p>
          <a:p>
            <a:pPr lvl="0"/>
            <a:endParaRPr lang="en-US" sz="2000" b="1" dirty="0"/>
          </a:p>
          <a:p>
            <a:pPr lvl="0"/>
            <a:r>
              <a:rPr lang="en-US" sz="2000" b="1" dirty="0" smtClean="0">
                <a:solidFill>
                  <a:srgbClr val="FF0000"/>
                </a:solidFill>
              </a:rPr>
              <a:t>Interface </a:t>
            </a:r>
            <a:r>
              <a:rPr lang="en-US" sz="2000" b="1" dirty="0">
                <a:solidFill>
                  <a:srgbClr val="FF0000"/>
                </a:solidFill>
              </a:rPr>
              <a:t>specification</a:t>
            </a:r>
            <a:r>
              <a:rPr lang="en-US" sz="2000" dirty="0"/>
              <a:t>,</a:t>
            </a:r>
            <a:r>
              <a:rPr lang="en-US" sz="2000" b="1" dirty="0"/>
              <a:t> </a:t>
            </a:r>
            <a:r>
              <a:rPr lang="en-US" sz="2000" dirty="0"/>
              <a:t>that defines how </a:t>
            </a:r>
            <a:r>
              <a:rPr lang="pl-PL" sz="2000" dirty="0" smtClean="0"/>
              <a:t>VSWMC </a:t>
            </a:r>
            <a:r>
              <a:rPr lang="en-US" sz="2000" dirty="0" smtClean="0"/>
              <a:t>compliant </a:t>
            </a:r>
            <a:r>
              <a:rPr lang="en-US" sz="2000" dirty="0"/>
              <a:t>simulators interact with the Run-Time Infrastructure (RTI). </a:t>
            </a:r>
            <a:endParaRPr lang="pl-PL" sz="2000" dirty="0" smtClean="0"/>
          </a:p>
          <a:p>
            <a:pPr lvl="0"/>
            <a:r>
              <a:rPr lang="en-US" sz="2000" b="1" dirty="0" smtClean="0">
                <a:solidFill>
                  <a:srgbClr val="FF0000"/>
                </a:solidFill>
              </a:rPr>
              <a:t>Object </a:t>
            </a:r>
            <a:r>
              <a:rPr lang="en-US" sz="2000" b="1" dirty="0">
                <a:solidFill>
                  <a:srgbClr val="FF0000"/>
                </a:solidFill>
              </a:rPr>
              <a:t>model template (OMT)</a:t>
            </a:r>
            <a:r>
              <a:rPr lang="en-US" sz="2000" dirty="0">
                <a:solidFill>
                  <a:schemeClr val="tx1"/>
                </a:solidFill>
              </a:rPr>
              <a:t>,</a:t>
            </a:r>
            <a:r>
              <a:rPr lang="en-US" sz="2000" b="1" dirty="0">
                <a:solidFill>
                  <a:srgbClr val="FF0000"/>
                </a:solidFill>
              </a:rPr>
              <a:t> </a:t>
            </a:r>
            <a:r>
              <a:rPr lang="en-US" sz="2000" dirty="0"/>
              <a:t>that specifies what information is communicated between simulations, and how it is documented.</a:t>
            </a:r>
          </a:p>
          <a:p>
            <a:pPr lvl="0"/>
            <a:r>
              <a:rPr lang="en-US" sz="2000" b="1" dirty="0" smtClean="0">
                <a:solidFill>
                  <a:srgbClr val="FF0000"/>
                </a:solidFill>
              </a:rPr>
              <a:t>Rules</a:t>
            </a:r>
            <a:r>
              <a:rPr lang="en-US" sz="2000" dirty="0"/>
              <a:t>,</a:t>
            </a:r>
            <a:r>
              <a:rPr lang="en-US" sz="2000" b="1" dirty="0"/>
              <a:t> </a:t>
            </a:r>
            <a:r>
              <a:rPr lang="en-US" sz="2000" dirty="0"/>
              <a:t>that simulations must obey in order to be compliant to the standard.</a:t>
            </a:r>
          </a:p>
        </p:txBody>
      </p:sp>
      <p:sp>
        <p:nvSpPr>
          <p:cNvPr id="5" name="Slide Number Placeholder 4"/>
          <p:cNvSpPr>
            <a:spLocks noGrp="1"/>
          </p:cNvSpPr>
          <p:nvPr>
            <p:ph type="sldNum" sz="quarter" idx="12"/>
          </p:nvPr>
        </p:nvSpPr>
        <p:spPr/>
        <p:txBody>
          <a:bodyPr/>
          <a:lstStyle/>
          <a:p>
            <a:fld id="{78CD8E6A-08C9-49B9-A7D5-27A98AD8C28F}" type="slidenum">
              <a:rPr lang="nl-NL" smtClean="0"/>
              <a:pPr/>
              <a:t>12</a:t>
            </a:fld>
            <a:endParaRPr lang="nl-NL"/>
          </a:p>
        </p:txBody>
      </p:sp>
      <p:pic>
        <p:nvPicPr>
          <p:cNvPr id="7" name="Picture 6" descr="cpacolorlogo.jpg"/>
          <p:cNvPicPr>
            <a:picLocks noChangeAspect="1"/>
          </p:cNvPicPr>
          <p:nvPr/>
        </p:nvPicPr>
        <p:blipFill>
          <a:blip r:embed="rId2" cstate="print"/>
          <a:stretch>
            <a:fillRect/>
          </a:stretch>
        </p:blipFill>
        <p:spPr>
          <a:xfrm>
            <a:off x="6804247" y="6012919"/>
            <a:ext cx="540000" cy="540000"/>
          </a:xfrm>
          <a:prstGeom prst="rect">
            <a:avLst/>
          </a:prstGeom>
        </p:spPr>
      </p:pic>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82828" y="6012920"/>
            <a:ext cx="388489"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5660" y="6014306"/>
            <a:ext cx="584082"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5976" y="6012540"/>
            <a:ext cx="1144827" cy="540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78403" y="6012920"/>
            <a:ext cx="735589" cy="539999"/>
          </a:xfrm>
          <a:prstGeom prst="rect">
            <a:avLst/>
          </a:prstGeom>
        </p:spPr>
      </p:pic>
      <p:pic>
        <p:nvPicPr>
          <p:cNvPr id="12" name="Picture 1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89558" y="6012540"/>
            <a:ext cx="549652" cy="544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descr="cpacolorlogo.jpg"/>
          <p:cNvPicPr>
            <a:picLocks noChangeAspect="1"/>
          </p:cNvPicPr>
          <p:nvPr/>
        </p:nvPicPr>
        <p:blipFill>
          <a:blip r:embed="rId2" cstate="print"/>
          <a:stretch>
            <a:fillRect/>
          </a:stretch>
        </p:blipFill>
        <p:spPr>
          <a:xfrm>
            <a:off x="6804247" y="6012919"/>
            <a:ext cx="540000" cy="540000"/>
          </a:xfrm>
          <a:prstGeom prst="rect">
            <a:avLst/>
          </a:prstGeom>
        </p:spPr>
      </p:pic>
      <p:pic>
        <p:nvPicPr>
          <p:cNvPr id="1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5660" y="6014306"/>
            <a:ext cx="584082"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01600" y="6012920"/>
            <a:ext cx="735589" cy="539999"/>
          </a:xfrm>
          <a:prstGeom prst="rect">
            <a:avLst/>
          </a:prstGeom>
        </p:spPr>
      </p:pic>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06822" y="6001121"/>
            <a:ext cx="388489"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79970" y="6000741"/>
            <a:ext cx="1144827" cy="540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13552" y="6000741"/>
            <a:ext cx="549652" cy="544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8612777"/>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40000" y="180000"/>
            <a:ext cx="8496496" cy="900000"/>
          </a:xfrm>
        </p:spPr>
        <p:txBody>
          <a:bodyPr>
            <a:normAutofit/>
          </a:bodyPr>
          <a:lstStyle/>
          <a:p>
            <a:r>
              <a:rPr lang="en-US" b="1" dirty="0" smtClean="0"/>
              <a:t>Typical </a:t>
            </a:r>
            <a:r>
              <a:rPr lang="en-US" b="1" dirty="0"/>
              <a:t>setup of the </a:t>
            </a:r>
            <a:r>
              <a:rPr lang="en-US" b="1" dirty="0" smtClean="0"/>
              <a:t>VSWMC </a:t>
            </a:r>
            <a:r>
              <a:rPr lang="en-US" b="1" dirty="0"/>
              <a:t>prototype</a:t>
            </a:r>
          </a:p>
        </p:txBody>
      </p:sp>
      <p:sp>
        <p:nvSpPr>
          <p:cNvPr id="5" name="Slide Number Placeholder 4"/>
          <p:cNvSpPr>
            <a:spLocks noGrp="1"/>
          </p:cNvSpPr>
          <p:nvPr>
            <p:ph type="sldNum" sz="quarter" idx="12"/>
          </p:nvPr>
        </p:nvSpPr>
        <p:spPr/>
        <p:txBody>
          <a:bodyPr/>
          <a:lstStyle/>
          <a:p>
            <a:fld id="{78CD8E6A-08C9-49B9-A7D5-27A98AD8C28F}" type="slidenum">
              <a:rPr lang="nl-NL" smtClean="0"/>
              <a:pPr/>
              <a:t>13</a:t>
            </a:fld>
            <a:endParaRPr lang="nl-NL"/>
          </a:p>
        </p:txBody>
      </p:sp>
      <p:pic>
        <p:nvPicPr>
          <p:cNvPr id="7" name="Picture 6" descr="cpacolorlogo.jpg"/>
          <p:cNvPicPr>
            <a:picLocks noChangeAspect="1"/>
          </p:cNvPicPr>
          <p:nvPr/>
        </p:nvPicPr>
        <p:blipFill>
          <a:blip r:embed="rId2" cstate="print"/>
          <a:stretch>
            <a:fillRect/>
          </a:stretch>
        </p:blipFill>
        <p:spPr>
          <a:xfrm>
            <a:off x="6804247" y="6012919"/>
            <a:ext cx="540000" cy="540000"/>
          </a:xfrm>
          <a:prstGeom prst="rect">
            <a:avLst/>
          </a:prstGeom>
        </p:spPr>
      </p:pic>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82828" y="6012920"/>
            <a:ext cx="388489"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5660" y="6014306"/>
            <a:ext cx="584082"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5976" y="6012540"/>
            <a:ext cx="1144827" cy="540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78403" y="6012920"/>
            <a:ext cx="735589" cy="539999"/>
          </a:xfrm>
          <a:prstGeom prst="rect">
            <a:avLst/>
          </a:prstGeom>
        </p:spPr>
      </p:pic>
      <p:pic>
        <p:nvPicPr>
          <p:cNvPr id="12" name="Picture 1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89558" y="6012540"/>
            <a:ext cx="549652" cy="544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90674" y="1166813"/>
            <a:ext cx="6365701" cy="48302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Left Arrow Callout 2"/>
          <p:cNvSpPr/>
          <p:nvPr/>
        </p:nvSpPr>
        <p:spPr>
          <a:xfrm>
            <a:off x="5940152" y="4725144"/>
            <a:ext cx="2880320" cy="1008112"/>
          </a:xfrm>
          <a:prstGeom prst="leftArrowCallout">
            <a:avLst/>
          </a:prstGeom>
          <a:solidFill>
            <a:srgbClr val="116E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HLA gateway</a:t>
            </a:r>
            <a:endParaRPr lang="en-US" dirty="0"/>
          </a:p>
        </p:txBody>
      </p:sp>
      <p:sp>
        <p:nvSpPr>
          <p:cNvPr id="4" name="Right Arrow Callout 3"/>
          <p:cNvSpPr/>
          <p:nvPr/>
        </p:nvSpPr>
        <p:spPr>
          <a:xfrm>
            <a:off x="8348" y="3140968"/>
            <a:ext cx="2043372" cy="1008112"/>
          </a:xfrm>
          <a:prstGeom prst="rightArrowCallout">
            <a:avLst/>
          </a:prstGeom>
          <a:solidFill>
            <a:srgbClr val="116E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Local models</a:t>
            </a:r>
          </a:p>
          <a:p>
            <a:pPr algn="ctr"/>
            <a:r>
              <a:rPr lang="en-US" dirty="0" smtClean="0"/>
              <a:t>(ODI)</a:t>
            </a:r>
            <a:endParaRPr lang="en-US" dirty="0"/>
          </a:p>
        </p:txBody>
      </p:sp>
      <p:sp>
        <p:nvSpPr>
          <p:cNvPr id="6" name="Left Arrow Callout 5"/>
          <p:cNvSpPr/>
          <p:nvPr/>
        </p:nvSpPr>
        <p:spPr>
          <a:xfrm>
            <a:off x="2699792" y="1166813"/>
            <a:ext cx="2786365" cy="966043"/>
          </a:xfrm>
          <a:prstGeom prst="leftArrowCallout">
            <a:avLst/>
          </a:prstGeom>
          <a:solidFill>
            <a:srgbClr val="116E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Remote model</a:t>
            </a:r>
            <a:endParaRPr lang="en-US" dirty="0"/>
          </a:p>
        </p:txBody>
      </p:sp>
      <p:sp>
        <p:nvSpPr>
          <p:cNvPr id="13" name="Down Arrow Callout 12"/>
          <p:cNvSpPr/>
          <p:nvPr/>
        </p:nvSpPr>
        <p:spPr>
          <a:xfrm>
            <a:off x="5724128" y="1340768"/>
            <a:ext cx="1966740" cy="1224136"/>
          </a:xfrm>
          <a:prstGeom prst="downArrowCallout">
            <a:avLst/>
          </a:prstGeom>
          <a:solidFill>
            <a:srgbClr val="116E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Main server</a:t>
            </a:r>
            <a:endParaRPr lang="en-US" dirty="0"/>
          </a:p>
        </p:txBody>
      </p:sp>
    </p:spTree>
    <p:extLst>
      <p:ext uri="{BB962C8B-B14F-4D97-AF65-F5344CB8AC3E}">
        <p14:creationId xmlns:p14="http://schemas.microsoft.com/office/powerpoint/2010/main" val="55204772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15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500"/>
                                        <p:tgtEl>
                                          <p:spTgt spid="13"/>
                                        </p:tgtEl>
                                      </p:cBhvr>
                                    </p:animEffect>
                                    <p:anim calcmode="lin" valueType="num">
                                      <p:cBhvr>
                                        <p:cTn id="8" dur="1500" fill="hold"/>
                                        <p:tgtEl>
                                          <p:spTgt spid="13"/>
                                        </p:tgtEl>
                                        <p:attrNameLst>
                                          <p:attrName>ppt_x</p:attrName>
                                        </p:attrNameLst>
                                      </p:cBhvr>
                                      <p:tavLst>
                                        <p:tav tm="0">
                                          <p:val>
                                            <p:strVal val="#ppt_x"/>
                                          </p:val>
                                        </p:tav>
                                        <p:tav tm="100000">
                                          <p:val>
                                            <p:strVal val="#ppt_x"/>
                                          </p:val>
                                        </p:tav>
                                      </p:tavLst>
                                    </p:anim>
                                    <p:anim calcmode="lin" valueType="num">
                                      <p:cBhvr>
                                        <p:cTn id="9" dur="15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3000"/>
                            </p:stCondLst>
                            <p:childTnLst>
                              <p:par>
                                <p:cTn id="11" presetID="2" presetClass="entr" presetSubtype="8" fill="hold" grpId="0" nodeType="afterEffect">
                                  <p:stCondLst>
                                    <p:cond delay="200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500" fill="hold"/>
                                        <p:tgtEl>
                                          <p:spTgt spid="4"/>
                                        </p:tgtEl>
                                        <p:attrNameLst>
                                          <p:attrName>ppt_x</p:attrName>
                                        </p:attrNameLst>
                                      </p:cBhvr>
                                      <p:tavLst>
                                        <p:tav tm="0">
                                          <p:val>
                                            <p:strVal val="0-#ppt_w/2"/>
                                          </p:val>
                                        </p:tav>
                                        <p:tav tm="100000">
                                          <p:val>
                                            <p:strVal val="#ppt_x"/>
                                          </p:val>
                                        </p:tav>
                                      </p:tavLst>
                                    </p:anim>
                                    <p:anim calcmode="lin" valueType="num">
                                      <p:cBhvr additive="base">
                                        <p:cTn id="14" dur="1500" fill="hold"/>
                                        <p:tgtEl>
                                          <p:spTgt spid="4"/>
                                        </p:tgtEl>
                                        <p:attrNameLst>
                                          <p:attrName>ppt_y</p:attrName>
                                        </p:attrNameLst>
                                      </p:cBhvr>
                                      <p:tavLst>
                                        <p:tav tm="0">
                                          <p:val>
                                            <p:strVal val="#ppt_y"/>
                                          </p:val>
                                        </p:tav>
                                        <p:tav tm="100000">
                                          <p:val>
                                            <p:strVal val="#ppt_y"/>
                                          </p:val>
                                        </p:tav>
                                      </p:tavLst>
                                    </p:anim>
                                  </p:childTnLst>
                                </p:cTn>
                              </p:par>
                            </p:childTnLst>
                          </p:cTn>
                        </p:par>
                        <p:par>
                          <p:cTn id="15" fill="hold">
                            <p:stCondLst>
                              <p:cond delay="6500"/>
                            </p:stCondLst>
                            <p:childTnLst>
                              <p:par>
                                <p:cTn id="16" presetID="2" presetClass="entr" presetSubtype="3" fill="hold" grpId="0" nodeType="afterEffect">
                                  <p:stCondLst>
                                    <p:cond delay="200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2000" fill="hold"/>
                                        <p:tgtEl>
                                          <p:spTgt spid="6"/>
                                        </p:tgtEl>
                                        <p:attrNameLst>
                                          <p:attrName>ppt_x</p:attrName>
                                        </p:attrNameLst>
                                      </p:cBhvr>
                                      <p:tavLst>
                                        <p:tav tm="0">
                                          <p:val>
                                            <p:strVal val="1+#ppt_w/2"/>
                                          </p:val>
                                        </p:tav>
                                        <p:tav tm="100000">
                                          <p:val>
                                            <p:strVal val="#ppt_x"/>
                                          </p:val>
                                        </p:tav>
                                      </p:tavLst>
                                    </p:anim>
                                    <p:anim calcmode="lin" valueType="num">
                                      <p:cBhvr additive="base">
                                        <p:cTn id="19" dur="2000" fill="hold"/>
                                        <p:tgtEl>
                                          <p:spTgt spid="6"/>
                                        </p:tgtEl>
                                        <p:attrNameLst>
                                          <p:attrName>ppt_y</p:attrName>
                                        </p:attrNameLst>
                                      </p:cBhvr>
                                      <p:tavLst>
                                        <p:tav tm="0">
                                          <p:val>
                                            <p:strVal val="0-#ppt_h/2"/>
                                          </p:val>
                                        </p:tav>
                                        <p:tav tm="100000">
                                          <p:val>
                                            <p:strVal val="#ppt_y"/>
                                          </p:val>
                                        </p:tav>
                                      </p:tavLst>
                                    </p:anim>
                                  </p:childTnLst>
                                </p:cTn>
                              </p:par>
                            </p:childTnLst>
                          </p:cTn>
                        </p:par>
                        <p:par>
                          <p:cTn id="20" fill="hold">
                            <p:stCondLst>
                              <p:cond delay="10500"/>
                            </p:stCondLst>
                            <p:childTnLst>
                              <p:par>
                                <p:cTn id="21" presetID="2" presetClass="entr" presetSubtype="2" fill="hold" grpId="0" nodeType="afterEffect">
                                  <p:stCondLst>
                                    <p:cond delay="200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2000" fill="hold"/>
                                        <p:tgtEl>
                                          <p:spTgt spid="3"/>
                                        </p:tgtEl>
                                        <p:attrNameLst>
                                          <p:attrName>ppt_x</p:attrName>
                                        </p:attrNameLst>
                                      </p:cBhvr>
                                      <p:tavLst>
                                        <p:tav tm="0">
                                          <p:val>
                                            <p:strVal val="1+#ppt_w/2"/>
                                          </p:val>
                                        </p:tav>
                                        <p:tav tm="100000">
                                          <p:val>
                                            <p:strVal val="#ppt_x"/>
                                          </p:val>
                                        </p:tav>
                                      </p:tavLst>
                                    </p:anim>
                                    <p:anim calcmode="lin" valueType="num">
                                      <p:cBhvr additive="base">
                                        <p:cTn id="24" dur="2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b="1" dirty="0"/>
              <a:t>Objects and Interactions</a:t>
            </a:r>
          </a:p>
        </p:txBody>
      </p:sp>
      <p:sp>
        <p:nvSpPr>
          <p:cNvPr id="3" name="Tijdelijke aanduiding voor inhoud 2"/>
          <p:cNvSpPr>
            <a:spLocks noGrp="1"/>
          </p:cNvSpPr>
          <p:nvPr>
            <p:ph idx="1"/>
          </p:nvPr>
        </p:nvSpPr>
        <p:spPr>
          <a:xfrm>
            <a:off x="467544" y="1412776"/>
            <a:ext cx="8319266" cy="4678362"/>
          </a:xfrm>
        </p:spPr>
        <p:txBody>
          <a:bodyPr/>
          <a:lstStyle/>
          <a:p>
            <a:pPr marL="0" lvl="0" indent="0">
              <a:buNone/>
            </a:pPr>
            <a:endParaRPr lang="en-US" sz="2000" dirty="0"/>
          </a:p>
          <a:p>
            <a:r>
              <a:rPr lang="en-US" dirty="0" smtClean="0"/>
              <a:t>Much of the interactions between federates involve objects and interactions which work in a </a:t>
            </a:r>
            <a:r>
              <a:rPr lang="en-US" b="1" dirty="0" smtClean="0">
                <a:solidFill>
                  <a:srgbClr val="FF0000"/>
                </a:solidFill>
              </a:rPr>
              <a:t>publish-subscribe model</a:t>
            </a:r>
            <a:r>
              <a:rPr lang="en-US" dirty="0" smtClean="0"/>
              <a:t>:</a:t>
            </a:r>
          </a:p>
          <a:p>
            <a:pPr lvl="1">
              <a:buFont typeface="Wingdings" panose="05000000000000000000" pitchFamily="2" charset="2"/>
              <a:buChar char="Ø"/>
            </a:pPr>
            <a:r>
              <a:rPr lang="en-US" dirty="0" smtClean="0"/>
              <a:t>A federate can </a:t>
            </a:r>
            <a:r>
              <a:rPr lang="en-US" b="1" dirty="0" smtClean="0"/>
              <a:t>register an instance of an object and then change its attributes</a:t>
            </a:r>
            <a:r>
              <a:rPr lang="en-US" dirty="0" smtClean="0"/>
              <a:t>. Other federates that are subscribed to the object </a:t>
            </a:r>
            <a:r>
              <a:rPr lang="en-US" b="1" dirty="0" smtClean="0"/>
              <a:t>receive attribute value updates</a:t>
            </a:r>
            <a:r>
              <a:rPr lang="en-US" dirty="0" smtClean="0"/>
              <a:t>. </a:t>
            </a:r>
          </a:p>
          <a:p>
            <a:r>
              <a:rPr lang="en-US" b="1" dirty="0" smtClean="0"/>
              <a:t>Interactions work in a similar way</a:t>
            </a:r>
            <a:r>
              <a:rPr lang="en-US" dirty="0" smtClean="0"/>
              <a:t>, except that an interaction is only used once with a specified set of parameter values and then discarded.</a:t>
            </a:r>
            <a:endParaRPr lang="en-US" dirty="0"/>
          </a:p>
        </p:txBody>
      </p:sp>
      <p:sp>
        <p:nvSpPr>
          <p:cNvPr id="5" name="Slide Number Placeholder 4"/>
          <p:cNvSpPr>
            <a:spLocks noGrp="1"/>
          </p:cNvSpPr>
          <p:nvPr>
            <p:ph type="sldNum" sz="quarter" idx="12"/>
          </p:nvPr>
        </p:nvSpPr>
        <p:spPr/>
        <p:txBody>
          <a:bodyPr/>
          <a:lstStyle/>
          <a:p>
            <a:fld id="{78CD8E6A-08C9-49B9-A7D5-27A98AD8C28F}" type="slidenum">
              <a:rPr lang="nl-NL" smtClean="0"/>
              <a:pPr/>
              <a:t>14</a:t>
            </a:fld>
            <a:endParaRPr lang="nl-NL"/>
          </a:p>
        </p:txBody>
      </p:sp>
      <p:pic>
        <p:nvPicPr>
          <p:cNvPr id="7" name="Picture 6" descr="cpacolorlogo.jpg"/>
          <p:cNvPicPr>
            <a:picLocks noChangeAspect="1"/>
          </p:cNvPicPr>
          <p:nvPr/>
        </p:nvPicPr>
        <p:blipFill>
          <a:blip r:embed="rId2" cstate="print"/>
          <a:stretch>
            <a:fillRect/>
          </a:stretch>
        </p:blipFill>
        <p:spPr>
          <a:xfrm>
            <a:off x="6804247" y="6012919"/>
            <a:ext cx="540000" cy="540000"/>
          </a:xfrm>
          <a:prstGeom prst="rect">
            <a:avLst/>
          </a:prstGeom>
        </p:spPr>
      </p:pic>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82828" y="6012920"/>
            <a:ext cx="388489"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5660" y="6014306"/>
            <a:ext cx="584082"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5976" y="6012540"/>
            <a:ext cx="1144827" cy="540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78403" y="6012920"/>
            <a:ext cx="735589" cy="539999"/>
          </a:xfrm>
          <a:prstGeom prst="rect">
            <a:avLst/>
          </a:prstGeom>
        </p:spPr>
      </p:pic>
      <p:pic>
        <p:nvPicPr>
          <p:cNvPr id="12" name="Picture 1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89558" y="6012540"/>
            <a:ext cx="549652" cy="544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8364745"/>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b="1" dirty="0" smtClean="0"/>
              <a:t>Time Management</a:t>
            </a:r>
            <a:endParaRPr lang="en-US" b="1" dirty="0"/>
          </a:p>
        </p:txBody>
      </p:sp>
      <p:sp>
        <p:nvSpPr>
          <p:cNvPr id="3" name="Tijdelijke aanduiding voor inhoud 2"/>
          <p:cNvSpPr>
            <a:spLocks noGrp="1"/>
          </p:cNvSpPr>
          <p:nvPr>
            <p:ph idx="1"/>
          </p:nvPr>
        </p:nvSpPr>
        <p:spPr>
          <a:xfrm>
            <a:off x="467544" y="1412776"/>
            <a:ext cx="8319266" cy="4678362"/>
          </a:xfrm>
        </p:spPr>
        <p:txBody>
          <a:bodyPr/>
          <a:lstStyle/>
          <a:p>
            <a:pPr marL="0" lvl="0" indent="0">
              <a:buNone/>
            </a:pPr>
            <a:endParaRPr lang="en-US" sz="2000" dirty="0"/>
          </a:p>
          <a:p>
            <a:r>
              <a:rPr lang="en-US" b="1" dirty="0"/>
              <a:t>Coordinates federate time advancement along the federation time axis</a:t>
            </a:r>
          </a:p>
          <a:p>
            <a:r>
              <a:rPr lang="en-US" dirty="0"/>
              <a:t>Attempts to </a:t>
            </a:r>
            <a:r>
              <a:rPr lang="en-US" b="1" dirty="0"/>
              <a:t>preserve causality and ordering</a:t>
            </a:r>
          </a:p>
          <a:p>
            <a:r>
              <a:rPr lang="en-US" dirty="0"/>
              <a:t>Mechanisms supported:</a:t>
            </a:r>
          </a:p>
          <a:p>
            <a:pPr lvl="1"/>
            <a:r>
              <a:rPr lang="en-US" dirty="0"/>
              <a:t>Conservative synchronization </a:t>
            </a:r>
            <a:endParaRPr lang="pl-PL" dirty="0" smtClean="0"/>
          </a:p>
          <a:p>
            <a:pPr lvl="1"/>
            <a:r>
              <a:rPr lang="en-US" dirty="0" smtClean="0"/>
              <a:t>Optimistic </a:t>
            </a:r>
            <a:r>
              <a:rPr lang="en-US" dirty="0"/>
              <a:t>synchronization (e.g., time warp)</a:t>
            </a:r>
          </a:p>
          <a:p>
            <a:pPr lvl="1"/>
            <a:r>
              <a:rPr lang="en-US" dirty="0"/>
              <a:t>Hybrid methods</a:t>
            </a:r>
          </a:p>
          <a:p>
            <a:pPr lvl="1"/>
            <a:r>
              <a:rPr lang="en-US" dirty="0"/>
              <a:t>Time-stepped</a:t>
            </a:r>
          </a:p>
          <a:p>
            <a:pPr lvl="1"/>
            <a:r>
              <a:rPr lang="en-US" dirty="0"/>
              <a:t>Real-time driven</a:t>
            </a:r>
          </a:p>
        </p:txBody>
      </p:sp>
      <p:sp>
        <p:nvSpPr>
          <p:cNvPr id="5" name="Slide Number Placeholder 4"/>
          <p:cNvSpPr>
            <a:spLocks noGrp="1"/>
          </p:cNvSpPr>
          <p:nvPr>
            <p:ph type="sldNum" sz="quarter" idx="12"/>
          </p:nvPr>
        </p:nvSpPr>
        <p:spPr/>
        <p:txBody>
          <a:bodyPr/>
          <a:lstStyle/>
          <a:p>
            <a:fld id="{78CD8E6A-08C9-49B9-A7D5-27A98AD8C28F}" type="slidenum">
              <a:rPr lang="nl-NL" smtClean="0"/>
              <a:pPr/>
              <a:t>15</a:t>
            </a:fld>
            <a:endParaRPr lang="nl-NL"/>
          </a:p>
        </p:txBody>
      </p:sp>
      <p:pic>
        <p:nvPicPr>
          <p:cNvPr id="7" name="Picture 6" descr="cpacolorlogo.jpg"/>
          <p:cNvPicPr>
            <a:picLocks noChangeAspect="1"/>
          </p:cNvPicPr>
          <p:nvPr/>
        </p:nvPicPr>
        <p:blipFill>
          <a:blip r:embed="rId2" cstate="print"/>
          <a:stretch>
            <a:fillRect/>
          </a:stretch>
        </p:blipFill>
        <p:spPr>
          <a:xfrm>
            <a:off x="6804247" y="6012919"/>
            <a:ext cx="540000" cy="540000"/>
          </a:xfrm>
          <a:prstGeom prst="rect">
            <a:avLst/>
          </a:prstGeom>
        </p:spPr>
      </p:pic>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82828" y="6012920"/>
            <a:ext cx="388489"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5660" y="6014306"/>
            <a:ext cx="584082"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5976" y="6012540"/>
            <a:ext cx="1144827" cy="540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78403" y="6012920"/>
            <a:ext cx="735589" cy="539999"/>
          </a:xfrm>
          <a:prstGeom prst="rect">
            <a:avLst/>
          </a:prstGeom>
        </p:spPr>
      </p:pic>
      <p:pic>
        <p:nvPicPr>
          <p:cNvPr id="12" name="Picture 1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89558" y="6012540"/>
            <a:ext cx="549652" cy="544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9230485"/>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smtClean="0"/>
              <a:t>‘Federations’ (models) included</a:t>
            </a:r>
            <a:endParaRPr lang="nl-BE" dirty="0"/>
          </a:p>
        </p:txBody>
      </p:sp>
      <p:sp>
        <p:nvSpPr>
          <p:cNvPr id="3" name="Tijdelijke aanduiding voor inhoud 2"/>
          <p:cNvSpPr>
            <a:spLocks noGrp="1"/>
          </p:cNvSpPr>
          <p:nvPr>
            <p:ph idx="1"/>
          </p:nvPr>
        </p:nvSpPr>
        <p:spPr>
          <a:xfrm>
            <a:off x="540000" y="1349999"/>
            <a:ext cx="8334000" cy="4167233"/>
          </a:xfrm>
        </p:spPr>
        <p:txBody>
          <a:bodyPr/>
          <a:lstStyle/>
          <a:p>
            <a:pPr>
              <a:lnSpc>
                <a:spcPct val="150000"/>
              </a:lnSpc>
            </a:pPr>
            <a:r>
              <a:rPr lang="en-US" b="1" dirty="0" smtClean="0">
                <a:solidFill>
                  <a:srgbClr val="7030A0"/>
                </a:solidFill>
              </a:rPr>
              <a:t>ODI </a:t>
            </a:r>
            <a:r>
              <a:rPr lang="en-US" dirty="0" smtClean="0">
                <a:solidFill>
                  <a:srgbClr val="7030A0"/>
                </a:solidFill>
              </a:rPr>
              <a:t>(</a:t>
            </a:r>
            <a:r>
              <a:rPr lang="en-US" dirty="0">
                <a:solidFill>
                  <a:srgbClr val="7030A0"/>
                </a:solidFill>
              </a:rPr>
              <a:t>Open Data </a:t>
            </a:r>
            <a:r>
              <a:rPr lang="en-US" dirty="0" smtClean="0">
                <a:solidFill>
                  <a:srgbClr val="7030A0"/>
                </a:solidFill>
              </a:rPr>
              <a:t>Interface): MySQL database system</a:t>
            </a:r>
            <a:endParaRPr lang="en-US" b="1" dirty="0" smtClean="0">
              <a:solidFill>
                <a:srgbClr val="7030A0"/>
              </a:solidFill>
            </a:endParaRPr>
          </a:p>
          <a:p>
            <a:pPr>
              <a:lnSpc>
                <a:spcPct val="150000"/>
              </a:lnSpc>
            </a:pPr>
            <a:r>
              <a:rPr lang="en-US" b="1" dirty="0" smtClean="0"/>
              <a:t>XTRAPOL</a:t>
            </a:r>
            <a:r>
              <a:rPr lang="en-US" dirty="0"/>
              <a:t>*: </a:t>
            </a:r>
            <a:r>
              <a:rPr lang="en-US" i="1" dirty="0" smtClean="0"/>
              <a:t>NLFF Magnetic </a:t>
            </a:r>
            <a:r>
              <a:rPr lang="en-US" i="1" dirty="0"/>
              <a:t>Field Reconstruction </a:t>
            </a:r>
            <a:r>
              <a:rPr lang="en-US" i="1" dirty="0" smtClean="0"/>
              <a:t>tool </a:t>
            </a:r>
          </a:p>
          <a:p>
            <a:pPr>
              <a:lnSpc>
                <a:spcPct val="150000"/>
              </a:lnSpc>
            </a:pPr>
            <a:r>
              <a:rPr lang="en-US" b="1" dirty="0" smtClean="0">
                <a:solidFill>
                  <a:srgbClr val="FF0000"/>
                </a:solidFill>
              </a:rPr>
              <a:t>AMRVAC*</a:t>
            </a:r>
            <a:r>
              <a:rPr lang="en-US" dirty="0" smtClean="0"/>
              <a:t>: </a:t>
            </a:r>
            <a:r>
              <a:rPr lang="en-US" i="1" dirty="0" smtClean="0"/>
              <a:t>2.5D</a:t>
            </a:r>
            <a:r>
              <a:rPr lang="en-US" dirty="0" smtClean="0"/>
              <a:t> </a:t>
            </a:r>
            <a:r>
              <a:rPr lang="en-US" i="1" dirty="0" smtClean="0"/>
              <a:t>solar wind model + superposed CMEs</a:t>
            </a:r>
            <a:endParaRPr lang="en-US" b="1" dirty="0" smtClean="0">
              <a:solidFill>
                <a:srgbClr val="FF0000"/>
              </a:solidFill>
            </a:endParaRPr>
          </a:p>
          <a:p>
            <a:pPr>
              <a:lnSpc>
                <a:spcPct val="150000"/>
              </a:lnSpc>
            </a:pPr>
            <a:r>
              <a:rPr lang="en-US" b="1" dirty="0" smtClean="0">
                <a:solidFill>
                  <a:srgbClr val="FF0000"/>
                </a:solidFill>
              </a:rPr>
              <a:t>iPIC-3D*</a:t>
            </a:r>
            <a:r>
              <a:rPr lang="en-US" dirty="0"/>
              <a:t>: </a:t>
            </a:r>
            <a:r>
              <a:rPr lang="en-US" i="1" dirty="0" smtClean="0"/>
              <a:t>3D</a:t>
            </a:r>
            <a:r>
              <a:rPr lang="en-US" dirty="0" smtClean="0"/>
              <a:t> </a:t>
            </a:r>
            <a:r>
              <a:rPr lang="en-US" i="1" dirty="0" smtClean="0"/>
              <a:t>kinetic (PIC) Earth magnetosphere model</a:t>
            </a:r>
            <a:endParaRPr lang="en-US" dirty="0" smtClean="0"/>
          </a:p>
          <a:p>
            <a:pPr>
              <a:lnSpc>
                <a:spcPct val="150000"/>
              </a:lnSpc>
            </a:pPr>
            <a:r>
              <a:rPr lang="en-US" b="1" dirty="0" smtClean="0">
                <a:solidFill>
                  <a:srgbClr val="FF0000"/>
                </a:solidFill>
              </a:rPr>
              <a:t>COOLFluiD*</a:t>
            </a:r>
            <a:r>
              <a:rPr lang="en-US" dirty="0"/>
              <a:t>: </a:t>
            </a:r>
            <a:r>
              <a:rPr lang="en-US" i="1" dirty="0" smtClean="0"/>
              <a:t>3D</a:t>
            </a:r>
            <a:r>
              <a:rPr lang="en-US" dirty="0" smtClean="0"/>
              <a:t> </a:t>
            </a:r>
            <a:r>
              <a:rPr lang="en-US" i="1" dirty="0" smtClean="0"/>
              <a:t>MHD Earth magnetosphere model</a:t>
            </a:r>
            <a:endParaRPr lang="en-US" b="1" dirty="0" smtClean="0">
              <a:solidFill>
                <a:srgbClr val="FF0000"/>
              </a:solidFill>
            </a:endParaRPr>
          </a:p>
          <a:p>
            <a:pPr>
              <a:lnSpc>
                <a:spcPct val="150000"/>
              </a:lnSpc>
            </a:pPr>
            <a:r>
              <a:rPr lang="en-US" b="1" dirty="0"/>
              <a:t>GUMICS-4</a:t>
            </a:r>
            <a:r>
              <a:rPr lang="en-US" dirty="0"/>
              <a:t>*: </a:t>
            </a:r>
            <a:r>
              <a:rPr lang="en-US" i="1" dirty="0" smtClean="0"/>
              <a:t>3D</a:t>
            </a:r>
            <a:r>
              <a:rPr lang="en-US" dirty="0" smtClean="0"/>
              <a:t> </a:t>
            </a:r>
            <a:r>
              <a:rPr lang="en-US" i="1" dirty="0" smtClean="0"/>
              <a:t>MHD </a:t>
            </a:r>
            <a:r>
              <a:rPr lang="en-US" i="1" dirty="0"/>
              <a:t>Earth </a:t>
            </a:r>
            <a:r>
              <a:rPr lang="en-US" i="1" dirty="0" smtClean="0"/>
              <a:t>magnetosphere/ionosphere </a:t>
            </a:r>
            <a:r>
              <a:rPr lang="en-US" i="1" dirty="0"/>
              <a:t>model</a:t>
            </a:r>
            <a:endParaRPr lang="nl-BE" dirty="0"/>
          </a:p>
          <a:p>
            <a:pPr marL="0" indent="0">
              <a:buNone/>
            </a:pPr>
            <a:r>
              <a:rPr lang="nl-BE" sz="2000" i="1" dirty="0" smtClean="0">
                <a:solidFill>
                  <a:srgbClr val="FF0000"/>
                </a:solidFill>
              </a:rPr>
              <a:t>* Internal consortium models</a:t>
            </a:r>
          </a:p>
          <a:p>
            <a:pPr marL="0" indent="0">
              <a:buNone/>
            </a:pPr>
            <a:r>
              <a:rPr lang="nl-BE" sz="2000" i="1" dirty="0" smtClean="0">
                <a:solidFill>
                  <a:schemeClr val="tx1"/>
                </a:solidFill>
              </a:rPr>
              <a:t>* </a:t>
            </a:r>
            <a:r>
              <a:rPr lang="nl-BE" sz="2000" i="1" dirty="0" err="1" smtClean="0">
                <a:solidFill>
                  <a:schemeClr val="tx1"/>
                </a:solidFill>
              </a:rPr>
              <a:t>Models</a:t>
            </a:r>
            <a:r>
              <a:rPr lang="nl-BE" sz="2000" i="1" dirty="0" smtClean="0">
                <a:solidFill>
                  <a:schemeClr val="tx1"/>
                </a:solidFill>
              </a:rPr>
              <a:t> </a:t>
            </a:r>
            <a:r>
              <a:rPr lang="nl-BE" sz="2000" i="1" dirty="0" err="1" smtClean="0">
                <a:solidFill>
                  <a:schemeClr val="tx1"/>
                </a:solidFill>
              </a:rPr>
              <a:t>from</a:t>
            </a:r>
            <a:r>
              <a:rPr lang="nl-BE" sz="2000" i="1" dirty="0" smtClean="0">
                <a:solidFill>
                  <a:schemeClr val="tx1"/>
                </a:solidFill>
              </a:rPr>
              <a:t> SAT</a:t>
            </a:r>
            <a:endParaRPr lang="nl-BE" sz="2000" i="1" dirty="0">
              <a:solidFill>
                <a:schemeClr val="tx1"/>
              </a:solidFill>
            </a:endParaRPr>
          </a:p>
        </p:txBody>
      </p:sp>
      <p:pic>
        <p:nvPicPr>
          <p:cNvPr id="4" name="Picture 3" descr="cpacolorlogo.jpg"/>
          <p:cNvPicPr>
            <a:picLocks noChangeAspect="1"/>
          </p:cNvPicPr>
          <p:nvPr/>
        </p:nvPicPr>
        <p:blipFill>
          <a:blip r:embed="rId2" cstate="print"/>
          <a:stretch>
            <a:fillRect/>
          </a:stretch>
        </p:blipFill>
        <p:spPr>
          <a:xfrm>
            <a:off x="6804247" y="6012919"/>
            <a:ext cx="540000" cy="540000"/>
          </a:xfrm>
          <a:prstGeom prst="rect">
            <a:avLst/>
          </a:prstGeom>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82828" y="6012920"/>
            <a:ext cx="388489"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5660" y="6014306"/>
            <a:ext cx="584082"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5976" y="6012540"/>
            <a:ext cx="1144827" cy="540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78403" y="6012920"/>
            <a:ext cx="735589" cy="539999"/>
          </a:xfrm>
          <a:prstGeom prst="rect">
            <a:avLst/>
          </a:prstGeom>
        </p:spPr>
      </p:pic>
      <p:pic>
        <p:nvPicPr>
          <p:cNvPr id="9"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89558" y="6012540"/>
            <a:ext cx="549652" cy="544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0345622"/>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b="1" dirty="0" smtClean="0"/>
              <a:t>e.g. simple AMRVAC model</a:t>
            </a:r>
            <a:endParaRPr lang="en-US" b="1" dirty="0"/>
          </a:p>
        </p:txBody>
      </p:sp>
      <p:sp>
        <p:nvSpPr>
          <p:cNvPr id="5" name="Slide Number Placeholder 4"/>
          <p:cNvSpPr>
            <a:spLocks noGrp="1"/>
          </p:cNvSpPr>
          <p:nvPr>
            <p:ph type="sldNum" sz="quarter" idx="12"/>
          </p:nvPr>
        </p:nvSpPr>
        <p:spPr/>
        <p:txBody>
          <a:bodyPr/>
          <a:lstStyle/>
          <a:p>
            <a:fld id="{78CD8E6A-08C9-49B9-A7D5-27A98AD8C28F}" type="slidenum">
              <a:rPr lang="nl-NL" smtClean="0"/>
              <a:pPr/>
              <a:t>17</a:t>
            </a:fld>
            <a:endParaRPr lang="nl-NL"/>
          </a:p>
        </p:txBody>
      </p:sp>
      <p:pic>
        <p:nvPicPr>
          <p:cNvPr id="7" name="Picture 6" descr="cpacolorlogo.jpg"/>
          <p:cNvPicPr>
            <a:picLocks noChangeAspect="1"/>
          </p:cNvPicPr>
          <p:nvPr/>
        </p:nvPicPr>
        <p:blipFill>
          <a:blip r:embed="rId2" cstate="print"/>
          <a:stretch>
            <a:fillRect/>
          </a:stretch>
        </p:blipFill>
        <p:spPr>
          <a:xfrm>
            <a:off x="6804247" y="6012919"/>
            <a:ext cx="540000" cy="540000"/>
          </a:xfrm>
          <a:prstGeom prst="rect">
            <a:avLst/>
          </a:prstGeom>
        </p:spPr>
      </p:pic>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82828" y="6012920"/>
            <a:ext cx="388489"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5660" y="6014306"/>
            <a:ext cx="584082"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5976" y="6012540"/>
            <a:ext cx="1144827" cy="540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78403" y="6012920"/>
            <a:ext cx="735589" cy="539999"/>
          </a:xfrm>
          <a:prstGeom prst="rect">
            <a:avLst/>
          </a:prstGeom>
        </p:spPr>
      </p:pic>
      <p:pic>
        <p:nvPicPr>
          <p:cNvPr id="12" name="Picture 1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89558" y="6012540"/>
            <a:ext cx="549652" cy="544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59832" y="1209005"/>
            <a:ext cx="6106092" cy="5678011"/>
          </a:xfrm>
          <a:prstGeom prst="rect">
            <a:avLst/>
          </a:prstGeom>
        </p:spPr>
      </p:pic>
      <p:sp>
        <p:nvSpPr>
          <p:cNvPr id="3" name="TextBox 2"/>
          <p:cNvSpPr txBox="1"/>
          <p:nvPr/>
        </p:nvSpPr>
        <p:spPr>
          <a:xfrm>
            <a:off x="622209" y="4562641"/>
            <a:ext cx="2304256" cy="1477328"/>
          </a:xfrm>
          <a:prstGeom prst="rect">
            <a:avLst/>
          </a:prstGeom>
          <a:noFill/>
        </p:spPr>
        <p:txBody>
          <a:bodyPr wrap="square" rtlCol="0">
            <a:spAutoFit/>
          </a:bodyPr>
          <a:lstStyle/>
          <a:p>
            <a:r>
              <a:rPr lang="en-US" dirty="0" smtClean="0"/>
              <a:t>Sample AMRVAC 2.5D solar wind model with a superposed simple CME</a:t>
            </a:r>
            <a:endParaRPr lang="en-US" dirty="0"/>
          </a:p>
        </p:txBody>
      </p:sp>
    </p:spTree>
    <p:extLst>
      <p:ext uri="{BB962C8B-B14F-4D97-AF65-F5344CB8AC3E}">
        <p14:creationId xmlns:p14="http://schemas.microsoft.com/office/powerpoint/2010/main" val="936759523"/>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smtClean="0"/>
              <a:t>‘Federations’ (models) included</a:t>
            </a:r>
            <a:endParaRPr lang="nl-BE" dirty="0"/>
          </a:p>
        </p:txBody>
      </p:sp>
      <p:pic>
        <p:nvPicPr>
          <p:cNvPr id="4" name="Picture 3" descr="cpacolorlogo.jpg"/>
          <p:cNvPicPr>
            <a:picLocks noChangeAspect="1"/>
          </p:cNvPicPr>
          <p:nvPr/>
        </p:nvPicPr>
        <p:blipFill>
          <a:blip r:embed="rId2" cstate="print"/>
          <a:stretch>
            <a:fillRect/>
          </a:stretch>
        </p:blipFill>
        <p:spPr>
          <a:xfrm>
            <a:off x="6804247" y="6012919"/>
            <a:ext cx="540000" cy="540000"/>
          </a:xfrm>
          <a:prstGeom prst="rect">
            <a:avLst/>
          </a:prstGeom>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82828" y="6012920"/>
            <a:ext cx="388489"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5660" y="6014306"/>
            <a:ext cx="584082"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5976" y="6012540"/>
            <a:ext cx="1144827" cy="540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78403" y="6012920"/>
            <a:ext cx="735589" cy="539999"/>
          </a:xfrm>
          <a:prstGeom prst="rect">
            <a:avLst/>
          </a:prstGeom>
        </p:spPr>
      </p:pic>
      <p:pic>
        <p:nvPicPr>
          <p:cNvPr id="9"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89558" y="6012540"/>
            <a:ext cx="549652" cy="544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descr="http://www.voyagesphotosmanu.com/Complet/images/map_of_Belgium.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60921" y="1080000"/>
            <a:ext cx="7083080" cy="5787215"/>
          </a:xfrm>
          <a:prstGeom prst="rect">
            <a:avLst/>
          </a:prstGeom>
          <a:noFill/>
          <a:extLst>
            <a:ext uri="{909E8E84-426E-40DD-AFC4-6F175D3DCCD1}">
              <a14:hiddenFill xmlns:a14="http://schemas.microsoft.com/office/drawing/2010/main">
                <a:solidFill>
                  <a:srgbClr val="FFFFFF"/>
                </a:solidFill>
              </a14:hiddenFill>
            </a:ext>
          </a:extLst>
        </p:spPr>
      </p:pic>
      <p:sp>
        <p:nvSpPr>
          <p:cNvPr id="11" name="Right Arrow Callout 10"/>
          <p:cNvSpPr/>
          <p:nvPr/>
        </p:nvSpPr>
        <p:spPr>
          <a:xfrm>
            <a:off x="3275856" y="3284984"/>
            <a:ext cx="2197284" cy="576064"/>
          </a:xfrm>
          <a:prstGeom prst="rightArrowCallout">
            <a:avLst/>
          </a:prstGeom>
          <a:solidFill>
            <a:srgbClr val="116E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COOLFluiD</a:t>
            </a:r>
            <a:endParaRPr lang="en-US" dirty="0"/>
          </a:p>
        </p:txBody>
      </p:sp>
      <p:sp>
        <p:nvSpPr>
          <p:cNvPr id="12" name="Left Arrow Callout 11"/>
          <p:cNvSpPr/>
          <p:nvPr/>
        </p:nvSpPr>
        <p:spPr>
          <a:xfrm>
            <a:off x="6113015" y="3140968"/>
            <a:ext cx="2462464" cy="1008112"/>
          </a:xfrm>
          <a:prstGeom prst="leftArrowCallout">
            <a:avLst/>
          </a:prstGeom>
          <a:solidFill>
            <a:srgbClr val="116E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AMRVAC</a:t>
            </a:r>
          </a:p>
          <a:p>
            <a:pPr algn="ctr"/>
            <a:r>
              <a:rPr lang="en-US" dirty="0" smtClean="0"/>
              <a:t>GUMICS-4</a:t>
            </a:r>
          </a:p>
          <a:p>
            <a:pPr algn="ctr"/>
            <a:r>
              <a:rPr lang="en-US" dirty="0" smtClean="0"/>
              <a:t>iPIC3D</a:t>
            </a:r>
            <a:endParaRPr lang="en-US" dirty="0"/>
          </a:p>
        </p:txBody>
      </p:sp>
      <p:sp>
        <p:nvSpPr>
          <p:cNvPr id="13" name="Down Arrow Callout 12"/>
          <p:cNvSpPr/>
          <p:nvPr/>
        </p:nvSpPr>
        <p:spPr>
          <a:xfrm>
            <a:off x="5220072" y="2204864"/>
            <a:ext cx="1209672" cy="1264687"/>
          </a:xfrm>
          <a:prstGeom prst="downArrowCallout">
            <a:avLst/>
          </a:prstGeom>
          <a:solidFill>
            <a:srgbClr val="116E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Server</a:t>
            </a:r>
          </a:p>
          <a:p>
            <a:pPr algn="ctr"/>
            <a:r>
              <a:rPr lang="en-US" dirty="0" smtClean="0"/>
              <a:t>ODI</a:t>
            </a:r>
            <a:endParaRPr lang="en-US" dirty="0"/>
          </a:p>
        </p:txBody>
      </p:sp>
      <p:sp>
        <p:nvSpPr>
          <p:cNvPr id="14" name="Down Arrow Callout 13"/>
          <p:cNvSpPr/>
          <p:nvPr/>
        </p:nvSpPr>
        <p:spPr>
          <a:xfrm>
            <a:off x="2650365" y="5589240"/>
            <a:ext cx="1512168" cy="903123"/>
          </a:xfrm>
          <a:prstGeom prst="downArrowCallout">
            <a:avLst/>
          </a:prstGeom>
          <a:solidFill>
            <a:srgbClr val="116E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XTRAPOL</a:t>
            </a:r>
            <a:endParaRPr lang="en-US" dirty="0"/>
          </a:p>
        </p:txBody>
      </p:sp>
      <p:sp>
        <p:nvSpPr>
          <p:cNvPr id="15" name="Right Arrow Callout 14"/>
          <p:cNvSpPr/>
          <p:nvPr/>
        </p:nvSpPr>
        <p:spPr>
          <a:xfrm>
            <a:off x="5392860" y="3851115"/>
            <a:ext cx="864096" cy="332776"/>
          </a:xfrm>
          <a:prstGeom prst="rightArrowCallout">
            <a:avLst/>
          </a:prstGeom>
          <a:solidFill>
            <a:srgbClr val="116E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WE</a:t>
            </a:r>
            <a:endParaRPr lang="en-US" dirty="0"/>
          </a:p>
        </p:txBody>
      </p:sp>
    </p:spTree>
    <p:extLst>
      <p:ext uri="{BB962C8B-B14F-4D97-AF65-F5344CB8AC3E}">
        <p14:creationId xmlns:p14="http://schemas.microsoft.com/office/powerpoint/2010/main" val="127940482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500" fill="hold"/>
                                        <p:tgtEl>
                                          <p:spTgt spid="12"/>
                                        </p:tgtEl>
                                        <p:attrNameLst>
                                          <p:attrName>ppt_x</p:attrName>
                                        </p:attrNameLst>
                                      </p:cBhvr>
                                      <p:tavLst>
                                        <p:tav tm="0">
                                          <p:val>
                                            <p:strVal val="1+#ppt_w/2"/>
                                          </p:val>
                                        </p:tav>
                                        <p:tav tm="100000">
                                          <p:val>
                                            <p:strVal val="#ppt_x"/>
                                          </p:val>
                                        </p:tav>
                                      </p:tavLst>
                                    </p:anim>
                                    <p:anim calcmode="lin" valueType="num">
                                      <p:cBhvr additive="base">
                                        <p:cTn id="15"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0-#ppt_w/2"/>
                                          </p:val>
                                        </p:tav>
                                        <p:tav tm="100000">
                                          <p:val>
                                            <p:strVal val="#ppt_x"/>
                                          </p:val>
                                        </p:tav>
                                      </p:tavLst>
                                    </p:anim>
                                    <p:anim calcmode="lin" valueType="num">
                                      <p:cBhvr additive="base">
                                        <p:cTn id="21"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1"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7"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b="1" dirty="0" err="1" smtClean="0"/>
              <a:t>Comparison</a:t>
            </a:r>
            <a:r>
              <a:rPr lang="nl-BE" b="1" dirty="0" smtClean="0"/>
              <a:t> </a:t>
            </a:r>
            <a:r>
              <a:rPr lang="nl-BE" b="1" dirty="0" err="1" smtClean="0"/>
              <a:t>with</a:t>
            </a:r>
            <a:r>
              <a:rPr lang="nl-BE" b="1" dirty="0" smtClean="0"/>
              <a:t> CCMC &amp; SWMF</a:t>
            </a:r>
            <a:endParaRPr lang="nl-BE" b="1" dirty="0"/>
          </a:p>
        </p:txBody>
      </p:sp>
      <p:sp>
        <p:nvSpPr>
          <p:cNvPr id="3" name="Tijdelijke aanduiding voor inhoud 2"/>
          <p:cNvSpPr>
            <a:spLocks noGrp="1"/>
          </p:cNvSpPr>
          <p:nvPr>
            <p:ph idx="1"/>
          </p:nvPr>
        </p:nvSpPr>
        <p:spPr/>
        <p:txBody>
          <a:bodyPr/>
          <a:lstStyle/>
          <a:p>
            <a:pPr marL="0" indent="0">
              <a:buNone/>
            </a:pPr>
            <a:endParaRPr lang="en-US" sz="2800" b="1" dirty="0" smtClean="0"/>
          </a:p>
          <a:p>
            <a:pPr marL="0" indent="0">
              <a:buNone/>
            </a:pPr>
            <a:r>
              <a:rPr lang="en-US" sz="3200" b="1" dirty="0" smtClean="0"/>
              <a:t>Differences:</a:t>
            </a:r>
            <a:endParaRPr lang="en-US" sz="3200" dirty="0" smtClean="0"/>
          </a:p>
          <a:p>
            <a:pPr lvl="1"/>
            <a:r>
              <a:rPr lang="en-US" sz="2800" i="1" dirty="0" smtClean="0"/>
              <a:t>VSWMC </a:t>
            </a:r>
            <a:r>
              <a:rPr lang="en-US" sz="2800" b="1" i="1" dirty="0" smtClean="0"/>
              <a:t>only started recently</a:t>
            </a:r>
            <a:r>
              <a:rPr lang="en-US" sz="2800" i="1" dirty="0" smtClean="0"/>
              <a:t>: </a:t>
            </a:r>
            <a:r>
              <a:rPr lang="en-US" sz="2800" i="1" dirty="0"/>
              <a:t>only prototype version available at the moment</a:t>
            </a:r>
          </a:p>
          <a:p>
            <a:pPr lvl="1"/>
            <a:r>
              <a:rPr lang="en-US" sz="2800" i="1" dirty="0" smtClean="0"/>
              <a:t>VSWMC is </a:t>
            </a:r>
            <a:r>
              <a:rPr lang="en-US" sz="2800" b="1" i="1" dirty="0" smtClean="0">
                <a:solidFill>
                  <a:srgbClr val="FF0000"/>
                </a:solidFill>
              </a:rPr>
              <a:t>distributed</a:t>
            </a:r>
            <a:r>
              <a:rPr lang="en-US" sz="2800" i="1" dirty="0" smtClean="0">
                <a:solidFill>
                  <a:srgbClr val="FF0000"/>
                </a:solidFill>
              </a:rPr>
              <a:t> </a:t>
            </a:r>
            <a:r>
              <a:rPr lang="en-US" sz="2800" i="1" dirty="0" smtClean="0">
                <a:sym typeface="Symbol" panose="05050102010706020507" pitchFamily="18" charset="2"/>
              </a:rPr>
              <a:t></a:t>
            </a:r>
            <a:r>
              <a:rPr lang="en-US" sz="2800" i="1" dirty="0" smtClean="0"/>
              <a:t> </a:t>
            </a:r>
            <a:r>
              <a:rPr lang="en-US" sz="2800" i="1" dirty="0"/>
              <a:t>models can run remotely, but still be coupled over internet</a:t>
            </a:r>
          </a:p>
          <a:p>
            <a:pPr lvl="1"/>
            <a:r>
              <a:rPr lang="en-US" sz="2800" i="1" dirty="0" smtClean="0"/>
              <a:t>VSWMC is </a:t>
            </a:r>
            <a:r>
              <a:rPr lang="en-US" sz="2800" b="1" i="1" dirty="0" smtClean="0">
                <a:solidFill>
                  <a:srgbClr val="FF0000"/>
                </a:solidFill>
              </a:rPr>
              <a:t>interactive</a:t>
            </a:r>
            <a:r>
              <a:rPr lang="en-US" sz="2800" i="1" dirty="0"/>
              <a:t>: modelers will be able to install/adjust their own model and couple it to another model in </a:t>
            </a:r>
            <a:r>
              <a:rPr lang="en-US" sz="2800" i="1" dirty="0" smtClean="0"/>
              <a:t>the repository </a:t>
            </a:r>
            <a:r>
              <a:rPr lang="en-US" sz="2800" i="1" dirty="0"/>
              <a:t>(in </a:t>
            </a:r>
            <a:r>
              <a:rPr lang="en-US" sz="2800" i="1" dirty="0" smtClean="0"/>
              <a:t>Phase </a:t>
            </a:r>
            <a:r>
              <a:rPr lang="en-US" sz="2800" i="1" dirty="0"/>
              <a:t>2)</a:t>
            </a:r>
            <a:endParaRPr lang="en-US" i="1" dirty="0"/>
          </a:p>
        </p:txBody>
      </p:sp>
      <p:pic>
        <p:nvPicPr>
          <p:cNvPr id="4" name="Picture 3" descr="cpacolorlogo.jpg"/>
          <p:cNvPicPr>
            <a:picLocks noChangeAspect="1"/>
          </p:cNvPicPr>
          <p:nvPr/>
        </p:nvPicPr>
        <p:blipFill>
          <a:blip r:embed="rId3" cstate="print"/>
          <a:stretch>
            <a:fillRect/>
          </a:stretch>
        </p:blipFill>
        <p:spPr>
          <a:xfrm>
            <a:off x="6804247" y="6012919"/>
            <a:ext cx="540000" cy="540000"/>
          </a:xfrm>
          <a:prstGeom prst="rect">
            <a:avLst/>
          </a:prstGeom>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82828" y="6012920"/>
            <a:ext cx="388489"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5660" y="6014306"/>
            <a:ext cx="584082"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55976" y="6012540"/>
            <a:ext cx="1144827" cy="540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78403" y="6012920"/>
            <a:ext cx="735589" cy="539999"/>
          </a:xfrm>
          <a:prstGeom prst="rect">
            <a:avLst/>
          </a:prstGeom>
        </p:spPr>
      </p:pic>
      <p:pic>
        <p:nvPicPr>
          <p:cNvPr id="9"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89558" y="6012540"/>
            <a:ext cx="549652" cy="544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0950132"/>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b="1" dirty="0" smtClean="0"/>
              <a:t>Contents</a:t>
            </a:r>
            <a:endParaRPr lang="nl-BE" b="1" dirty="0"/>
          </a:p>
        </p:txBody>
      </p:sp>
      <p:sp>
        <p:nvSpPr>
          <p:cNvPr id="3" name="Tijdelijke aanduiding voor inhoud 2"/>
          <p:cNvSpPr>
            <a:spLocks noGrp="1"/>
          </p:cNvSpPr>
          <p:nvPr>
            <p:ph idx="1"/>
          </p:nvPr>
        </p:nvSpPr>
        <p:spPr/>
        <p:txBody>
          <a:bodyPr/>
          <a:lstStyle/>
          <a:p>
            <a:r>
              <a:rPr lang="nl-BE" sz="2800" b="1" dirty="0" smtClean="0"/>
              <a:t>General project </a:t>
            </a:r>
            <a:r>
              <a:rPr lang="nl-BE" sz="2800" b="1" dirty="0" err="1" smtClean="0"/>
              <a:t>overview</a:t>
            </a:r>
            <a:endParaRPr lang="nl-BE" sz="2800" b="1" dirty="0" smtClean="0"/>
          </a:p>
          <a:p>
            <a:pPr marL="360000" lvl="1" indent="0">
              <a:buNone/>
            </a:pPr>
            <a:r>
              <a:rPr lang="nl-BE" i="1" dirty="0" smtClean="0"/>
              <a:t>Consortium </a:t>
            </a:r>
            <a:r>
              <a:rPr lang="nl-BE" i="1" dirty="0" err="1" smtClean="0"/>
              <a:t>overview</a:t>
            </a:r>
            <a:r>
              <a:rPr lang="nl-BE" i="1" dirty="0" smtClean="0"/>
              <a:t>, SAT, Prime GOALS, Planning </a:t>
            </a:r>
            <a:r>
              <a:rPr lang="nl-BE" i="1" dirty="0" err="1" smtClean="0"/>
              <a:t>and</a:t>
            </a:r>
            <a:r>
              <a:rPr lang="nl-BE" i="1" dirty="0" smtClean="0"/>
              <a:t> time line</a:t>
            </a:r>
          </a:p>
          <a:p>
            <a:endParaRPr lang="nl-BE" sz="2800" b="1" dirty="0" smtClean="0"/>
          </a:p>
          <a:p>
            <a:r>
              <a:rPr lang="nl-BE" sz="2800" b="1" dirty="0" smtClean="0"/>
              <a:t>The </a:t>
            </a:r>
            <a:r>
              <a:rPr lang="nl-BE" sz="2800" b="1" dirty="0"/>
              <a:t>VSWMC prototype</a:t>
            </a:r>
          </a:p>
          <a:p>
            <a:pPr marL="360000" lvl="1" indent="0">
              <a:buNone/>
            </a:pPr>
            <a:r>
              <a:rPr lang="nl-BE" i="1" dirty="0" err="1"/>
              <a:t>D</a:t>
            </a:r>
            <a:r>
              <a:rPr lang="nl-BE" i="1" dirty="0" err="1" smtClean="0"/>
              <a:t>escription</a:t>
            </a:r>
            <a:r>
              <a:rPr lang="nl-BE" i="1" dirty="0" smtClean="0"/>
              <a:t> </a:t>
            </a:r>
            <a:r>
              <a:rPr lang="nl-BE" i="1" dirty="0" smtClean="0"/>
              <a:t>(+ demo?)</a:t>
            </a:r>
            <a:endParaRPr lang="nl-BE" sz="2800" dirty="0" smtClean="0"/>
          </a:p>
          <a:p>
            <a:endParaRPr lang="nl-BE" sz="2800" b="1" dirty="0" smtClean="0"/>
          </a:p>
          <a:p>
            <a:r>
              <a:rPr lang="nl-BE" sz="2800" b="1" dirty="0" err="1" smtClean="0"/>
              <a:t>Future</a:t>
            </a:r>
            <a:r>
              <a:rPr lang="nl-BE" sz="2800" b="1" dirty="0" smtClean="0"/>
              <a:t> </a:t>
            </a:r>
            <a:r>
              <a:rPr lang="nl-BE" sz="2800" b="1" dirty="0"/>
              <a:t>Development / </a:t>
            </a:r>
            <a:r>
              <a:rPr lang="nl-BE" sz="2800" b="1" dirty="0" err="1" smtClean="0"/>
              <a:t>roadmap</a:t>
            </a:r>
            <a:endParaRPr lang="nl-BE" sz="2800" dirty="0" smtClean="0"/>
          </a:p>
        </p:txBody>
      </p:sp>
      <p:pic>
        <p:nvPicPr>
          <p:cNvPr id="4" name="Picture 3" descr="cpacolorlogo.jpg"/>
          <p:cNvPicPr>
            <a:picLocks noChangeAspect="1"/>
          </p:cNvPicPr>
          <p:nvPr/>
        </p:nvPicPr>
        <p:blipFill>
          <a:blip r:embed="rId2" cstate="print"/>
          <a:stretch>
            <a:fillRect/>
          </a:stretch>
        </p:blipFill>
        <p:spPr>
          <a:xfrm>
            <a:off x="6804247" y="6012919"/>
            <a:ext cx="540000" cy="540000"/>
          </a:xfrm>
          <a:prstGeom prst="rect">
            <a:avLst/>
          </a:prstGeom>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82828" y="6012920"/>
            <a:ext cx="388489"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5660" y="6014306"/>
            <a:ext cx="584082"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5976" y="6012540"/>
            <a:ext cx="1144827" cy="540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78403" y="6012920"/>
            <a:ext cx="735589" cy="539999"/>
          </a:xfrm>
          <a:prstGeom prst="rect">
            <a:avLst/>
          </a:prstGeom>
        </p:spPr>
      </p:pic>
      <p:pic>
        <p:nvPicPr>
          <p:cNvPr id="9"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89558" y="6012540"/>
            <a:ext cx="549652" cy="544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nvPicPr>
        <p:blipFill rotWithShape="1">
          <a:blip r:embed="rId8"/>
          <a:srcRect l="16950" t="41086" r="27412" b="13263"/>
          <a:stretch/>
        </p:blipFill>
        <p:spPr>
          <a:xfrm>
            <a:off x="5189557" y="44624"/>
            <a:ext cx="3900432" cy="1800200"/>
          </a:xfrm>
          <a:prstGeom prst="rect">
            <a:avLst/>
          </a:prstGeom>
        </p:spPr>
      </p:pic>
    </p:spTree>
    <p:extLst>
      <p:ext uri="{BB962C8B-B14F-4D97-AF65-F5344CB8AC3E}">
        <p14:creationId xmlns:p14="http://schemas.microsoft.com/office/powerpoint/2010/main" val="314095013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b="1" dirty="0" smtClean="0"/>
              <a:t>Implemented couplings</a:t>
            </a:r>
            <a:endParaRPr lang="en-US" b="1" dirty="0"/>
          </a:p>
        </p:txBody>
      </p:sp>
      <p:sp>
        <p:nvSpPr>
          <p:cNvPr id="3" name="Tijdelijke aanduiding voor inhoud 2"/>
          <p:cNvSpPr>
            <a:spLocks noGrp="1"/>
          </p:cNvSpPr>
          <p:nvPr>
            <p:ph idx="1"/>
          </p:nvPr>
        </p:nvSpPr>
        <p:spPr>
          <a:xfrm>
            <a:off x="467544" y="1412776"/>
            <a:ext cx="8319266" cy="4678362"/>
          </a:xfrm>
        </p:spPr>
        <p:txBody>
          <a:bodyPr/>
          <a:lstStyle/>
          <a:p>
            <a:endParaRPr lang="en-US" b="1" dirty="0" smtClean="0"/>
          </a:p>
          <a:p>
            <a:r>
              <a:rPr lang="en-US" b="1" dirty="0" smtClean="0"/>
              <a:t>ACE</a:t>
            </a:r>
            <a:r>
              <a:rPr lang="en-US" dirty="0" smtClean="0"/>
              <a:t> – </a:t>
            </a:r>
            <a:r>
              <a:rPr lang="en-US" b="1" dirty="0" smtClean="0"/>
              <a:t>COOLFluiD</a:t>
            </a:r>
            <a:r>
              <a:rPr lang="en-US" dirty="0" smtClean="0"/>
              <a:t> (magnetosphere)</a:t>
            </a:r>
          </a:p>
          <a:p>
            <a:r>
              <a:rPr lang="en-US" b="1" dirty="0"/>
              <a:t>ODI</a:t>
            </a:r>
            <a:r>
              <a:rPr lang="en-US" dirty="0"/>
              <a:t> – </a:t>
            </a:r>
            <a:r>
              <a:rPr lang="en-US" b="1" dirty="0" smtClean="0"/>
              <a:t>Gumics4</a:t>
            </a:r>
          </a:p>
          <a:p>
            <a:r>
              <a:rPr lang="en-US" b="1" dirty="0" smtClean="0"/>
              <a:t>(AMRVAC</a:t>
            </a:r>
            <a:r>
              <a:rPr lang="en-US" dirty="0" smtClean="0"/>
              <a:t> (Solar wind + CMEs) – </a:t>
            </a:r>
            <a:r>
              <a:rPr lang="en-US" b="1" dirty="0" smtClean="0"/>
              <a:t>Gumics4)</a:t>
            </a:r>
          </a:p>
          <a:p>
            <a:endParaRPr lang="en-US" dirty="0"/>
          </a:p>
          <a:p>
            <a:r>
              <a:rPr lang="en-US" b="1" dirty="0" smtClean="0">
                <a:solidFill>
                  <a:srgbClr val="FF0000"/>
                </a:solidFill>
              </a:rPr>
              <a:t>COOLFluiD</a:t>
            </a:r>
            <a:r>
              <a:rPr lang="en-US" dirty="0" smtClean="0">
                <a:solidFill>
                  <a:srgbClr val="FF0000"/>
                </a:solidFill>
              </a:rPr>
              <a:t> – </a:t>
            </a:r>
            <a:r>
              <a:rPr lang="en-US" b="1" dirty="0" smtClean="0">
                <a:solidFill>
                  <a:srgbClr val="FF0000"/>
                </a:solidFill>
              </a:rPr>
              <a:t>iPIC3D</a:t>
            </a:r>
            <a:r>
              <a:rPr lang="en-US" b="1" dirty="0" smtClean="0"/>
              <a:t/>
            </a:r>
            <a:br>
              <a:rPr lang="en-US" b="1" dirty="0" smtClean="0"/>
            </a:br>
            <a:r>
              <a:rPr lang="en-US" b="1" dirty="0" smtClean="0"/>
              <a:t>	</a:t>
            </a:r>
            <a:r>
              <a:rPr lang="en-US" dirty="0" smtClean="0"/>
              <a:t>(continuum magnetosphere – kinetic magnetosphere)</a:t>
            </a:r>
          </a:p>
          <a:p>
            <a:endParaRPr lang="en-US" dirty="0"/>
          </a:p>
          <a:p>
            <a:pPr>
              <a:buFont typeface="Wingdings" panose="05000000000000000000" pitchFamily="2" charset="2"/>
              <a:buChar char="Ø"/>
            </a:pPr>
            <a:r>
              <a:rPr lang="en-US" dirty="0" smtClean="0">
                <a:hlinkClick r:id="rId2"/>
              </a:rPr>
              <a:t>Short DEMO</a:t>
            </a:r>
            <a:endParaRPr lang="en-US" dirty="0"/>
          </a:p>
          <a:p>
            <a:endParaRPr lang="en-US" b="1" dirty="0"/>
          </a:p>
          <a:p>
            <a:endParaRPr lang="en-US" dirty="0" smtClean="0"/>
          </a:p>
        </p:txBody>
      </p:sp>
      <p:sp>
        <p:nvSpPr>
          <p:cNvPr id="5" name="Slide Number Placeholder 4"/>
          <p:cNvSpPr>
            <a:spLocks noGrp="1"/>
          </p:cNvSpPr>
          <p:nvPr>
            <p:ph type="sldNum" sz="quarter" idx="12"/>
          </p:nvPr>
        </p:nvSpPr>
        <p:spPr/>
        <p:txBody>
          <a:bodyPr/>
          <a:lstStyle/>
          <a:p>
            <a:fld id="{78CD8E6A-08C9-49B9-A7D5-27A98AD8C28F}" type="slidenum">
              <a:rPr lang="nl-NL" smtClean="0"/>
              <a:pPr/>
              <a:t>20</a:t>
            </a:fld>
            <a:endParaRPr lang="nl-NL"/>
          </a:p>
        </p:txBody>
      </p:sp>
      <p:pic>
        <p:nvPicPr>
          <p:cNvPr id="7" name="Picture 6" descr="cpacolorlogo.jpg"/>
          <p:cNvPicPr>
            <a:picLocks noChangeAspect="1"/>
          </p:cNvPicPr>
          <p:nvPr/>
        </p:nvPicPr>
        <p:blipFill>
          <a:blip r:embed="rId3" cstate="print"/>
          <a:stretch>
            <a:fillRect/>
          </a:stretch>
        </p:blipFill>
        <p:spPr>
          <a:xfrm>
            <a:off x="6804247" y="6012919"/>
            <a:ext cx="540000" cy="540000"/>
          </a:xfrm>
          <a:prstGeom prst="rect">
            <a:avLst/>
          </a:prstGeom>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82828" y="6012920"/>
            <a:ext cx="388489"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5660" y="6014306"/>
            <a:ext cx="584082"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55976" y="6012540"/>
            <a:ext cx="1144827" cy="540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78403" y="6012920"/>
            <a:ext cx="735589" cy="539999"/>
          </a:xfrm>
          <a:prstGeom prst="rect">
            <a:avLst/>
          </a:prstGeom>
        </p:spPr>
      </p:pic>
      <p:pic>
        <p:nvPicPr>
          <p:cNvPr id="12" name="Picture 1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89558" y="6012540"/>
            <a:ext cx="549652" cy="544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4026192"/>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C:\Users\StefaanP\AppData\Local\Microsoft\Windows\Temporary Internet Files\Content.IE5\F1PWDTMD\MP900442177[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9742" y="504056"/>
            <a:ext cx="2354258" cy="2204864"/>
          </a:xfrm>
          <a:prstGeom prst="rect">
            <a:avLst/>
          </a:prstGeom>
          <a:noFill/>
          <a:ln>
            <a:noFill/>
          </a:ln>
        </p:spPr>
      </p:pic>
      <p:sp>
        <p:nvSpPr>
          <p:cNvPr id="2" name="Titel 1"/>
          <p:cNvSpPr>
            <a:spLocks noGrp="1"/>
          </p:cNvSpPr>
          <p:nvPr>
            <p:ph type="title"/>
          </p:nvPr>
        </p:nvSpPr>
        <p:spPr/>
        <p:txBody>
          <a:bodyPr>
            <a:normAutofit/>
          </a:bodyPr>
          <a:lstStyle/>
          <a:p>
            <a:r>
              <a:rPr lang="en-US" b="1" dirty="0" smtClean="0"/>
              <a:t>Vision </a:t>
            </a:r>
            <a:r>
              <a:rPr lang="en-US" b="1" dirty="0"/>
              <a:t>on the future </a:t>
            </a:r>
            <a:r>
              <a:rPr lang="en-US" b="1" dirty="0" smtClean="0"/>
              <a:t>VSWMC</a:t>
            </a:r>
            <a:endParaRPr lang="nl-BE" b="1" dirty="0"/>
          </a:p>
        </p:txBody>
      </p:sp>
      <p:sp>
        <p:nvSpPr>
          <p:cNvPr id="3" name="Tijdelijke aanduiding voor inhoud 2"/>
          <p:cNvSpPr>
            <a:spLocks noGrp="1"/>
          </p:cNvSpPr>
          <p:nvPr>
            <p:ph idx="1"/>
          </p:nvPr>
        </p:nvSpPr>
        <p:spPr/>
        <p:txBody>
          <a:bodyPr/>
          <a:lstStyle/>
          <a:p>
            <a:pPr marL="0" indent="0">
              <a:buNone/>
            </a:pPr>
            <a:r>
              <a:rPr lang="en-US" sz="3200" b="1" dirty="0"/>
              <a:t>The full-fledged VSWMC should</a:t>
            </a:r>
            <a:r>
              <a:rPr lang="en-US" sz="3200" b="1" dirty="0" smtClean="0"/>
              <a:t>:</a:t>
            </a:r>
          </a:p>
          <a:p>
            <a:pPr marL="0" indent="0">
              <a:buNone/>
            </a:pPr>
            <a:endParaRPr lang="en-US" sz="3200" b="1" dirty="0"/>
          </a:p>
          <a:p>
            <a:pPr>
              <a:spcAft>
                <a:spcPts val="1200"/>
              </a:spcAft>
            </a:pPr>
            <a:r>
              <a:rPr lang="en-US" sz="2800" dirty="0" smtClean="0"/>
              <a:t>Continue </a:t>
            </a:r>
            <a:r>
              <a:rPr lang="en-US" sz="2800" dirty="0"/>
              <a:t>to provide a homogeneous environment to run space weather community simulation codes;</a:t>
            </a:r>
          </a:p>
          <a:p>
            <a:pPr>
              <a:spcAft>
                <a:spcPts val="1200"/>
              </a:spcAft>
            </a:pPr>
            <a:r>
              <a:rPr lang="en-US" sz="2800" dirty="0" smtClean="0"/>
              <a:t>Enable </a:t>
            </a:r>
            <a:r>
              <a:rPr lang="en-US" sz="2800" dirty="0"/>
              <a:t>new code couplings and interactions between components;</a:t>
            </a:r>
          </a:p>
          <a:p>
            <a:pPr>
              <a:spcAft>
                <a:spcPts val="1200"/>
              </a:spcAft>
            </a:pPr>
            <a:r>
              <a:rPr lang="en-US" sz="2800" dirty="0" smtClean="0"/>
              <a:t>Facilitate more complex multi-physics </a:t>
            </a:r>
            <a:r>
              <a:rPr lang="en-US" sz="2800" dirty="0"/>
              <a:t>and multi-scale simulations.</a:t>
            </a:r>
          </a:p>
        </p:txBody>
      </p:sp>
      <p:pic>
        <p:nvPicPr>
          <p:cNvPr id="4" name="Picture 3" descr="cpacolorlogo.jpg"/>
          <p:cNvPicPr>
            <a:picLocks noChangeAspect="1"/>
          </p:cNvPicPr>
          <p:nvPr/>
        </p:nvPicPr>
        <p:blipFill>
          <a:blip r:embed="rId3" cstate="print"/>
          <a:stretch>
            <a:fillRect/>
          </a:stretch>
        </p:blipFill>
        <p:spPr>
          <a:xfrm>
            <a:off x="6804247" y="6012919"/>
            <a:ext cx="540000" cy="540000"/>
          </a:xfrm>
          <a:prstGeom prst="rect">
            <a:avLst/>
          </a:prstGeom>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82828" y="6012920"/>
            <a:ext cx="388489"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5660" y="6014306"/>
            <a:ext cx="584082"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55976" y="6012540"/>
            <a:ext cx="1144827" cy="540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78403" y="6012920"/>
            <a:ext cx="735589" cy="539999"/>
          </a:xfrm>
          <a:prstGeom prst="rect">
            <a:avLst/>
          </a:prstGeom>
        </p:spPr>
      </p:pic>
      <p:pic>
        <p:nvPicPr>
          <p:cNvPr id="9"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89558" y="6012540"/>
            <a:ext cx="549652" cy="544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6032638"/>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b="1" dirty="0" smtClean="0"/>
              <a:t>Vision </a:t>
            </a:r>
            <a:r>
              <a:rPr lang="en-US" b="1" dirty="0"/>
              <a:t>on the </a:t>
            </a:r>
            <a:r>
              <a:rPr lang="en-US" b="1" dirty="0" smtClean="0"/>
              <a:t>VSWMC roadmap</a:t>
            </a:r>
            <a:endParaRPr lang="nl-BE" b="1" dirty="0"/>
          </a:p>
        </p:txBody>
      </p:sp>
      <p:sp>
        <p:nvSpPr>
          <p:cNvPr id="3" name="Tijdelijke aanduiding voor inhoud 2"/>
          <p:cNvSpPr>
            <a:spLocks noGrp="1"/>
          </p:cNvSpPr>
          <p:nvPr>
            <p:ph idx="1"/>
          </p:nvPr>
        </p:nvSpPr>
        <p:spPr/>
        <p:txBody>
          <a:bodyPr/>
          <a:lstStyle/>
          <a:p>
            <a:pPr marL="0" indent="0">
              <a:buNone/>
            </a:pPr>
            <a:r>
              <a:rPr lang="en-US" sz="2800" b="1" dirty="0" smtClean="0"/>
              <a:t>Next </a:t>
            </a:r>
            <a:r>
              <a:rPr lang="en-US" sz="2800" b="1" dirty="0"/>
              <a:t>phase(s) of the </a:t>
            </a:r>
            <a:r>
              <a:rPr lang="en-US" sz="2800" b="1" dirty="0" smtClean="0"/>
              <a:t>VSWMC should include:</a:t>
            </a:r>
            <a:endParaRPr lang="en-US" sz="2800" b="1" dirty="0"/>
          </a:p>
          <a:p>
            <a:pPr lvl="2"/>
            <a:r>
              <a:rPr lang="en-US" dirty="0"/>
              <a:t>A </a:t>
            </a:r>
            <a:r>
              <a:rPr lang="en-US" b="1" i="1" dirty="0" smtClean="0"/>
              <a:t>tracking/queueing </a:t>
            </a:r>
            <a:r>
              <a:rPr lang="en-US" b="1" i="1" dirty="0"/>
              <a:t>system </a:t>
            </a:r>
            <a:r>
              <a:rPr lang="en-US" dirty="0"/>
              <a:t>to schedule the simulation runs;</a:t>
            </a:r>
          </a:p>
          <a:p>
            <a:pPr lvl="2"/>
            <a:r>
              <a:rPr lang="en-US" dirty="0" smtClean="0"/>
              <a:t>A </a:t>
            </a:r>
            <a:r>
              <a:rPr lang="en-US" b="1" i="1" dirty="0"/>
              <a:t>credit management </a:t>
            </a:r>
            <a:r>
              <a:rPr lang="en-US" b="1" i="1" dirty="0" smtClean="0"/>
              <a:t>system</a:t>
            </a:r>
            <a:r>
              <a:rPr lang="en-US" dirty="0" smtClean="0"/>
              <a:t>;</a:t>
            </a:r>
            <a:r>
              <a:rPr lang="en-US" b="1" i="1" dirty="0" smtClean="0"/>
              <a:t> </a:t>
            </a:r>
          </a:p>
          <a:p>
            <a:pPr lvl="2"/>
            <a:r>
              <a:rPr lang="en-US" dirty="0" smtClean="0"/>
              <a:t>An </a:t>
            </a:r>
            <a:r>
              <a:rPr lang="en-US" b="1" i="1" dirty="0"/>
              <a:t>extension of the</a:t>
            </a:r>
            <a:r>
              <a:rPr lang="en-US" dirty="0"/>
              <a:t> </a:t>
            </a:r>
            <a:r>
              <a:rPr lang="en-US" b="1" i="1" dirty="0"/>
              <a:t>number of models</a:t>
            </a:r>
            <a:r>
              <a:rPr lang="en-US" dirty="0"/>
              <a:t>;</a:t>
            </a:r>
          </a:p>
          <a:p>
            <a:pPr lvl="2"/>
            <a:r>
              <a:rPr lang="en-US" dirty="0" smtClean="0"/>
              <a:t>An </a:t>
            </a:r>
            <a:r>
              <a:rPr lang="en-US" b="1" i="1" dirty="0"/>
              <a:t>extension of the number of couplings </a:t>
            </a:r>
            <a:r>
              <a:rPr lang="en-US" dirty="0"/>
              <a:t>between models,</a:t>
            </a:r>
          </a:p>
          <a:p>
            <a:pPr lvl="2"/>
            <a:r>
              <a:rPr lang="en-US" b="1" i="1" dirty="0" smtClean="0"/>
              <a:t>Gradually </a:t>
            </a:r>
            <a:r>
              <a:rPr lang="en-US" b="1" i="1" dirty="0"/>
              <a:t>more complex models</a:t>
            </a:r>
            <a:r>
              <a:rPr lang="en-US" dirty="0"/>
              <a:t>, involving coupling of more than two </a:t>
            </a:r>
            <a:r>
              <a:rPr lang="en-US" dirty="0" smtClean="0"/>
              <a:t>models </a:t>
            </a:r>
            <a:r>
              <a:rPr lang="en-US" dirty="0" smtClean="0">
                <a:solidFill>
                  <a:srgbClr val="FF0000"/>
                </a:solidFill>
              </a:rPr>
              <a:t>(</a:t>
            </a:r>
            <a:r>
              <a:rPr lang="en-US" dirty="0" smtClean="0">
                <a:solidFill>
                  <a:srgbClr val="FF0000"/>
                </a:solidFill>
                <a:sym typeface="Symbol" panose="05050102010706020507" pitchFamily="18" charset="2"/>
              </a:rPr>
              <a:t> no problem in </a:t>
            </a:r>
            <a:r>
              <a:rPr lang="en-US" dirty="0" smtClean="0">
                <a:solidFill>
                  <a:srgbClr val="FF0000"/>
                </a:solidFill>
                <a:sym typeface="Symbol" panose="05050102010706020507" pitchFamily="18" charset="2"/>
              </a:rPr>
              <a:t>VSWMC set-up)</a:t>
            </a:r>
            <a:r>
              <a:rPr lang="en-US" dirty="0" smtClean="0"/>
              <a:t>;</a:t>
            </a:r>
            <a:endParaRPr lang="en-US" dirty="0"/>
          </a:p>
          <a:p>
            <a:pPr lvl="2"/>
            <a:r>
              <a:rPr lang="en-US" b="1" i="1" dirty="0" smtClean="0"/>
              <a:t>More </a:t>
            </a:r>
            <a:r>
              <a:rPr lang="en-US" b="1" i="1" dirty="0"/>
              <a:t>coupling tools </a:t>
            </a:r>
            <a:r>
              <a:rPr lang="en-US" dirty="0" smtClean="0"/>
              <a:t>enabling to build more complex models;</a:t>
            </a:r>
            <a:endParaRPr lang="en-US" dirty="0"/>
          </a:p>
          <a:p>
            <a:pPr lvl="2"/>
            <a:r>
              <a:rPr lang="en-US" dirty="0" smtClean="0"/>
              <a:t>A </a:t>
            </a:r>
            <a:r>
              <a:rPr lang="en-US" b="1" i="1" dirty="0" smtClean="0"/>
              <a:t>more </a:t>
            </a:r>
            <a:r>
              <a:rPr lang="en-US" b="1" i="1" dirty="0"/>
              <a:t>developed </a:t>
            </a:r>
            <a:r>
              <a:rPr lang="en-US" b="1" i="1" dirty="0" smtClean="0"/>
              <a:t>GUI</a:t>
            </a:r>
            <a:r>
              <a:rPr lang="en-US" dirty="0" smtClean="0"/>
              <a:t>;</a:t>
            </a:r>
            <a:endParaRPr lang="en-US" dirty="0"/>
          </a:p>
          <a:p>
            <a:pPr lvl="2"/>
            <a:r>
              <a:rPr lang="en-US" b="1" i="1" dirty="0" smtClean="0"/>
              <a:t>Visualization </a:t>
            </a:r>
            <a:r>
              <a:rPr lang="en-US" b="1" i="1" dirty="0"/>
              <a:t>tools</a:t>
            </a:r>
            <a:r>
              <a:rPr lang="en-US" dirty="0"/>
              <a:t>;</a:t>
            </a:r>
          </a:p>
          <a:p>
            <a:pPr lvl="2"/>
            <a:r>
              <a:rPr lang="en-US" b="1" i="1" dirty="0" smtClean="0"/>
              <a:t>More </a:t>
            </a:r>
            <a:r>
              <a:rPr lang="en-US" b="1" i="1" dirty="0"/>
              <a:t>extensive couplings to data </a:t>
            </a:r>
            <a:r>
              <a:rPr lang="en-US" b="1" i="1" dirty="0" smtClean="0"/>
              <a:t>sets</a:t>
            </a:r>
            <a:r>
              <a:rPr lang="en-US" dirty="0" smtClean="0"/>
              <a:t>;</a:t>
            </a:r>
            <a:endParaRPr lang="en-US" dirty="0"/>
          </a:p>
          <a:p>
            <a:pPr lvl="2"/>
            <a:r>
              <a:rPr lang="en-US" b="1" i="1" dirty="0" smtClean="0"/>
              <a:t>Tools </a:t>
            </a:r>
            <a:r>
              <a:rPr lang="en-US" b="1" i="1" dirty="0"/>
              <a:t>to </a:t>
            </a:r>
            <a:r>
              <a:rPr lang="en-US" b="1" i="1" dirty="0" smtClean="0"/>
              <a:t>enable/facilitate </a:t>
            </a:r>
            <a:r>
              <a:rPr lang="en-US" b="1" i="1" dirty="0"/>
              <a:t>comparison of different </a:t>
            </a:r>
            <a:r>
              <a:rPr lang="en-US" b="1" i="1" dirty="0" smtClean="0"/>
              <a:t>couplings &amp; comparison </a:t>
            </a:r>
            <a:r>
              <a:rPr lang="en-US" b="1" i="1" dirty="0"/>
              <a:t>of simulation output with observational </a:t>
            </a:r>
            <a:r>
              <a:rPr lang="en-US" b="1" i="1" dirty="0" smtClean="0"/>
              <a:t>data</a:t>
            </a:r>
            <a:r>
              <a:rPr lang="en-US" dirty="0" smtClean="0"/>
              <a:t>;</a:t>
            </a:r>
            <a:endParaRPr lang="en-US" dirty="0"/>
          </a:p>
          <a:p>
            <a:pPr lvl="2"/>
            <a:r>
              <a:rPr lang="en-US" i="1" dirty="0" smtClean="0"/>
              <a:t>Etcetera</a:t>
            </a:r>
            <a:endParaRPr lang="en-US" i="1" dirty="0"/>
          </a:p>
        </p:txBody>
      </p:sp>
      <p:pic>
        <p:nvPicPr>
          <p:cNvPr id="4" name="Picture 3" descr="cpacolorlogo.jpg"/>
          <p:cNvPicPr>
            <a:picLocks noChangeAspect="1"/>
          </p:cNvPicPr>
          <p:nvPr/>
        </p:nvPicPr>
        <p:blipFill>
          <a:blip r:embed="rId3" cstate="print"/>
          <a:stretch>
            <a:fillRect/>
          </a:stretch>
        </p:blipFill>
        <p:spPr>
          <a:xfrm>
            <a:off x="6804247" y="6012919"/>
            <a:ext cx="540000" cy="540000"/>
          </a:xfrm>
          <a:prstGeom prst="rect">
            <a:avLst/>
          </a:prstGeom>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82828" y="6012920"/>
            <a:ext cx="388489"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5660" y="6014306"/>
            <a:ext cx="584082"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55976" y="6012540"/>
            <a:ext cx="1144827" cy="540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78403" y="6012920"/>
            <a:ext cx="735589" cy="539999"/>
          </a:xfrm>
          <a:prstGeom prst="rect">
            <a:avLst/>
          </a:prstGeom>
        </p:spPr>
      </p:pic>
      <p:pic>
        <p:nvPicPr>
          <p:cNvPr id="9"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89558" y="6012540"/>
            <a:ext cx="549652" cy="544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7797307"/>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b="1" dirty="0" err="1" smtClean="0"/>
              <a:t>Recommendation</a:t>
            </a:r>
            <a:endParaRPr lang="nl-BE" b="1" dirty="0"/>
          </a:p>
        </p:txBody>
      </p:sp>
      <p:sp>
        <p:nvSpPr>
          <p:cNvPr id="3" name="Tijdelijke aanduiding voor inhoud 2"/>
          <p:cNvSpPr>
            <a:spLocks noGrp="1"/>
          </p:cNvSpPr>
          <p:nvPr>
            <p:ph idx="1"/>
          </p:nvPr>
        </p:nvSpPr>
        <p:spPr/>
        <p:txBody>
          <a:bodyPr/>
          <a:lstStyle/>
          <a:p>
            <a:pPr marL="0" indent="0">
              <a:spcAft>
                <a:spcPts val="1200"/>
              </a:spcAft>
              <a:buNone/>
            </a:pPr>
            <a:r>
              <a:rPr lang="en-US" sz="3200" b="1" dirty="0" smtClean="0">
                <a:solidFill>
                  <a:srgbClr val="FF0000"/>
                </a:solidFill>
              </a:rPr>
              <a:t>Make the VSWMC as open as possible!</a:t>
            </a:r>
          </a:p>
          <a:p>
            <a:pPr marL="0" indent="0">
              <a:spcAft>
                <a:spcPts val="1200"/>
              </a:spcAft>
              <a:buNone/>
            </a:pPr>
            <a:r>
              <a:rPr lang="en-US" sz="2800" dirty="0"/>
              <a:t>HLA allows for such an open system</a:t>
            </a:r>
            <a:r>
              <a:rPr lang="en-US" sz="2800" b="1" dirty="0"/>
              <a:t>, in which </a:t>
            </a:r>
            <a:r>
              <a:rPr lang="en-US" sz="2800" b="1" dirty="0" err="1"/>
              <a:t>modellers</a:t>
            </a:r>
            <a:r>
              <a:rPr lang="en-US" sz="2800" b="1" dirty="0"/>
              <a:t> can couple </a:t>
            </a:r>
            <a:r>
              <a:rPr lang="pl-PL" sz="2800" b="1" dirty="0" smtClean="0"/>
              <a:t>VSWMC</a:t>
            </a:r>
            <a:r>
              <a:rPr lang="en-US" sz="2800" b="1" dirty="0" smtClean="0"/>
              <a:t> </a:t>
            </a:r>
            <a:r>
              <a:rPr lang="en-US" sz="2800" b="1" dirty="0"/>
              <a:t>compliant models from </a:t>
            </a:r>
            <a:r>
              <a:rPr lang="en-US" sz="2800" b="1" dirty="0" smtClean="0"/>
              <a:t>anywhere </a:t>
            </a:r>
            <a:r>
              <a:rPr lang="en-US" sz="2800" b="1" dirty="0"/>
              <a:t>in the world(!) with their own MCI to already existing ‘federations’ </a:t>
            </a:r>
            <a:r>
              <a:rPr lang="en-US" sz="2800" dirty="0"/>
              <a:t>(data sources, other models, data analysis tools, visualization tools, etc.)</a:t>
            </a:r>
            <a:r>
              <a:rPr lang="en-US" sz="2800" b="1" dirty="0"/>
              <a:t> in the system. </a:t>
            </a:r>
            <a:endParaRPr lang="en-US" sz="2800" b="1" dirty="0" smtClean="0"/>
          </a:p>
          <a:p>
            <a:pPr marL="0" indent="0">
              <a:spcAft>
                <a:spcPts val="1200"/>
              </a:spcAft>
              <a:buNone/>
            </a:pPr>
            <a:r>
              <a:rPr lang="en-US" sz="2800" b="1" dirty="0" smtClean="0"/>
              <a:t>This is </a:t>
            </a:r>
            <a:r>
              <a:rPr lang="en-US" sz="2800" b="1" dirty="0">
                <a:solidFill>
                  <a:srgbClr val="FF0000"/>
                </a:solidFill>
              </a:rPr>
              <a:t>key to success</a:t>
            </a:r>
            <a:r>
              <a:rPr lang="en-US" sz="2800" dirty="0"/>
              <a:t>,</a:t>
            </a:r>
            <a:r>
              <a:rPr lang="en-US" sz="2800" b="1" dirty="0"/>
              <a:t> </a:t>
            </a:r>
            <a:r>
              <a:rPr lang="en-US" sz="2800" dirty="0"/>
              <a:t>guaranteeing a larger and growing VSWMC user </a:t>
            </a:r>
            <a:r>
              <a:rPr lang="en-US" sz="2800" dirty="0" smtClean="0"/>
              <a:t>community.</a:t>
            </a:r>
          </a:p>
          <a:p>
            <a:pPr marL="360000" lvl="1" indent="0">
              <a:buNone/>
            </a:pPr>
            <a:endParaRPr lang="nl-BE" sz="2800" dirty="0" smtClean="0">
              <a:solidFill>
                <a:srgbClr val="FF0000"/>
              </a:solidFill>
            </a:endParaRPr>
          </a:p>
        </p:txBody>
      </p:sp>
      <p:pic>
        <p:nvPicPr>
          <p:cNvPr id="4" name="Picture 3" descr="cpacolorlogo.jpg"/>
          <p:cNvPicPr>
            <a:picLocks noChangeAspect="1"/>
          </p:cNvPicPr>
          <p:nvPr/>
        </p:nvPicPr>
        <p:blipFill>
          <a:blip r:embed="rId2" cstate="print"/>
          <a:stretch>
            <a:fillRect/>
          </a:stretch>
        </p:blipFill>
        <p:spPr>
          <a:xfrm>
            <a:off x="6804247" y="6012919"/>
            <a:ext cx="540000" cy="540000"/>
          </a:xfrm>
          <a:prstGeom prst="rect">
            <a:avLst/>
          </a:prstGeom>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82828" y="6012920"/>
            <a:ext cx="388489"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5660" y="6014306"/>
            <a:ext cx="584082"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5976" y="6012540"/>
            <a:ext cx="1144827" cy="540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78403" y="6012920"/>
            <a:ext cx="735589" cy="539999"/>
          </a:xfrm>
          <a:prstGeom prst="rect">
            <a:avLst/>
          </a:prstGeom>
        </p:spPr>
      </p:pic>
      <p:pic>
        <p:nvPicPr>
          <p:cNvPr id="9"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89558" y="6012540"/>
            <a:ext cx="549652" cy="544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5928312"/>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b="1" dirty="0" err="1" smtClean="0"/>
              <a:t>Metaphor</a:t>
            </a:r>
            <a:endParaRPr lang="nl-BE" b="1" dirty="0"/>
          </a:p>
        </p:txBody>
      </p:sp>
      <p:sp>
        <p:nvSpPr>
          <p:cNvPr id="3" name="Tijdelijke aanduiding voor inhoud 2"/>
          <p:cNvSpPr>
            <a:spLocks noGrp="1"/>
          </p:cNvSpPr>
          <p:nvPr>
            <p:ph idx="1"/>
          </p:nvPr>
        </p:nvSpPr>
        <p:spPr>
          <a:xfrm>
            <a:off x="562693" y="1349999"/>
            <a:ext cx="8334000" cy="4428000"/>
          </a:xfrm>
        </p:spPr>
        <p:txBody>
          <a:bodyPr/>
          <a:lstStyle/>
          <a:p>
            <a:pPr marL="0" indent="0">
              <a:spcAft>
                <a:spcPts val="1200"/>
              </a:spcAft>
              <a:buNone/>
            </a:pPr>
            <a:r>
              <a:rPr lang="en-US" sz="2800" dirty="0"/>
              <a:t>VSWMC should be </a:t>
            </a:r>
            <a:r>
              <a:rPr lang="en-US" sz="2800" dirty="0" smtClean="0"/>
              <a:t>set </a:t>
            </a:r>
            <a:r>
              <a:rPr lang="en-US" sz="2800" dirty="0"/>
              <a:t>up as a </a:t>
            </a:r>
            <a:r>
              <a:rPr lang="en-US" sz="2800" b="1" dirty="0"/>
              <a:t>‘</a:t>
            </a:r>
            <a:r>
              <a:rPr lang="en-US" sz="2800" b="1" dirty="0" err="1"/>
              <a:t>meccano</a:t>
            </a:r>
            <a:r>
              <a:rPr lang="en-US" sz="2800" b="1" dirty="0"/>
              <a:t> set’</a:t>
            </a:r>
            <a:r>
              <a:rPr lang="en-US" sz="2800" dirty="0"/>
              <a:t>,</a:t>
            </a:r>
            <a:r>
              <a:rPr lang="en-US" sz="2800" b="1" dirty="0"/>
              <a:t> </a:t>
            </a:r>
            <a:r>
              <a:rPr lang="en-US" sz="2800" dirty="0"/>
              <a:t>or perhaps the more modern version of that, </a:t>
            </a:r>
            <a:r>
              <a:rPr lang="en-US" sz="2800" b="1" dirty="0"/>
              <a:t>‘Lego technic</a:t>
            </a:r>
            <a:r>
              <a:rPr lang="en-US" sz="2800" b="1" dirty="0" smtClean="0"/>
              <a:t>’, </a:t>
            </a:r>
            <a:r>
              <a:rPr lang="en-US" dirty="0"/>
              <a:t>i.e. it should be providing the standards, the building blocks and some simple tools to use them and provide a clear ‘user guide’.</a:t>
            </a:r>
            <a:endParaRPr lang="nl-BE" dirty="0">
              <a:solidFill>
                <a:srgbClr val="FF0000"/>
              </a:solidFill>
            </a:endParaRPr>
          </a:p>
          <a:p>
            <a:pPr marL="0" indent="0">
              <a:spcAft>
                <a:spcPts val="1200"/>
              </a:spcAft>
              <a:buNone/>
            </a:pPr>
            <a:endParaRPr lang="nl-BE" sz="2800" dirty="0" smtClean="0">
              <a:solidFill>
                <a:srgbClr val="FF0000"/>
              </a:solidFill>
            </a:endParaRPr>
          </a:p>
        </p:txBody>
      </p:sp>
      <p:pic>
        <p:nvPicPr>
          <p:cNvPr id="4" name="Picture 3" descr="cpacolorlogo.jpg"/>
          <p:cNvPicPr>
            <a:picLocks noChangeAspect="1"/>
          </p:cNvPicPr>
          <p:nvPr/>
        </p:nvPicPr>
        <p:blipFill>
          <a:blip r:embed="rId2" cstate="print"/>
          <a:stretch>
            <a:fillRect/>
          </a:stretch>
        </p:blipFill>
        <p:spPr>
          <a:xfrm>
            <a:off x="6804247" y="6012919"/>
            <a:ext cx="540000" cy="540000"/>
          </a:xfrm>
          <a:prstGeom prst="rect">
            <a:avLst/>
          </a:prstGeom>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82828" y="6012920"/>
            <a:ext cx="388489"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5660" y="6014306"/>
            <a:ext cx="584082"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5976" y="6012540"/>
            <a:ext cx="1144827" cy="540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78403" y="6012920"/>
            <a:ext cx="735589" cy="539999"/>
          </a:xfrm>
          <a:prstGeom prst="rect">
            <a:avLst/>
          </a:prstGeom>
        </p:spPr>
      </p:pic>
      <p:pic>
        <p:nvPicPr>
          <p:cNvPr id="9"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89558" y="6012540"/>
            <a:ext cx="549652" cy="544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descr="http://upload.wikimedia.org/wikipedia/commons/a/a1/20030514_160101-Meccano_set-rt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67944" y="3573016"/>
            <a:ext cx="4604654" cy="3401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299069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2000"/>
                                        <p:tgtEl>
                                          <p:spTgt spid="4098"/>
                                        </p:tgtEl>
                                      </p:cBhvr>
                                    </p:animEffect>
                                    <p:anim calcmode="lin" valueType="num">
                                      <p:cBhvr>
                                        <p:cTn id="8" dur="2000" fill="hold"/>
                                        <p:tgtEl>
                                          <p:spTgt spid="4098"/>
                                        </p:tgtEl>
                                        <p:attrNameLst>
                                          <p:attrName>ppt_x</p:attrName>
                                        </p:attrNameLst>
                                      </p:cBhvr>
                                      <p:tavLst>
                                        <p:tav tm="0">
                                          <p:val>
                                            <p:strVal val="#ppt_x"/>
                                          </p:val>
                                        </p:tav>
                                        <p:tav tm="100000">
                                          <p:val>
                                            <p:strVal val="#ppt_x"/>
                                          </p:val>
                                        </p:tav>
                                      </p:tavLst>
                                    </p:anim>
                                    <p:anim calcmode="lin" valueType="num">
                                      <p:cBhvr>
                                        <p:cTn id="9" dur="2000" fill="hold"/>
                                        <p:tgtEl>
                                          <p:spTgt spid="40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b="1" dirty="0" err="1" smtClean="0"/>
              <a:t>Metaphor</a:t>
            </a:r>
            <a:endParaRPr lang="nl-BE" b="1" dirty="0"/>
          </a:p>
        </p:txBody>
      </p:sp>
      <p:sp>
        <p:nvSpPr>
          <p:cNvPr id="3" name="Tijdelijke aanduiding voor inhoud 2"/>
          <p:cNvSpPr>
            <a:spLocks noGrp="1"/>
          </p:cNvSpPr>
          <p:nvPr>
            <p:ph idx="1"/>
          </p:nvPr>
        </p:nvSpPr>
        <p:spPr>
          <a:xfrm>
            <a:off x="562693" y="1349999"/>
            <a:ext cx="8334000" cy="4428000"/>
          </a:xfrm>
        </p:spPr>
        <p:txBody>
          <a:bodyPr/>
          <a:lstStyle/>
          <a:p>
            <a:pPr marL="0" indent="0">
              <a:spcAft>
                <a:spcPts val="1200"/>
              </a:spcAft>
              <a:buNone/>
            </a:pPr>
            <a:r>
              <a:rPr lang="en-US" b="1" i="1" dirty="0"/>
              <a:t>Provided a sufficient amount of building blocks and easy-to-use tools is available</a:t>
            </a:r>
            <a:r>
              <a:rPr lang="en-US" dirty="0"/>
              <a:t>, the users of the </a:t>
            </a:r>
            <a:r>
              <a:rPr lang="en-US" dirty="0" err="1"/>
              <a:t>meccano</a:t>
            </a:r>
            <a:r>
              <a:rPr lang="en-US" dirty="0"/>
              <a:t> set (or Lego technic), in this case the </a:t>
            </a:r>
            <a:r>
              <a:rPr lang="en-US" dirty="0" err="1"/>
              <a:t>modellers</a:t>
            </a:r>
            <a:r>
              <a:rPr lang="en-US" dirty="0"/>
              <a:t>, will use their imagination and creativity to </a:t>
            </a:r>
            <a:r>
              <a:rPr lang="en-US" b="1" i="1" dirty="0"/>
              <a:t>build an</a:t>
            </a:r>
            <a:r>
              <a:rPr lang="en-US" sz="2800" b="1" i="1" dirty="0"/>
              <a:t> </a:t>
            </a:r>
            <a:r>
              <a:rPr lang="en-US" b="1" i="1" dirty="0"/>
              <a:t>astonishing diversity of the most remarkable models</a:t>
            </a:r>
            <a:r>
              <a:rPr lang="en-US" dirty="0"/>
              <a:t>. </a:t>
            </a:r>
          </a:p>
        </p:txBody>
      </p:sp>
      <p:pic>
        <p:nvPicPr>
          <p:cNvPr id="4" name="Picture 3" descr="cpacolorlogo.jpg"/>
          <p:cNvPicPr>
            <a:picLocks noChangeAspect="1"/>
          </p:cNvPicPr>
          <p:nvPr/>
        </p:nvPicPr>
        <p:blipFill>
          <a:blip r:embed="rId2" cstate="print"/>
          <a:stretch>
            <a:fillRect/>
          </a:stretch>
        </p:blipFill>
        <p:spPr>
          <a:xfrm>
            <a:off x="6804247" y="6012919"/>
            <a:ext cx="540000" cy="540000"/>
          </a:xfrm>
          <a:prstGeom prst="rect">
            <a:avLst/>
          </a:prstGeom>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82828" y="6012920"/>
            <a:ext cx="388489"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5660" y="6014306"/>
            <a:ext cx="584082"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5976" y="6012540"/>
            <a:ext cx="1144827" cy="540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78403" y="6012920"/>
            <a:ext cx="735589" cy="539999"/>
          </a:xfrm>
          <a:prstGeom prst="rect">
            <a:avLst/>
          </a:prstGeom>
        </p:spPr>
      </p:pic>
      <p:pic>
        <p:nvPicPr>
          <p:cNvPr id="9"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89558" y="6012540"/>
            <a:ext cx="549652" cy="544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descr="https://encrypted-tbn1.gstatic.com/images?q=tbn:ANd9GcQAQ0q_M2LygWCfM4q4A2GewhRqYGcgfAdDmyuK0RhpT-S_whT1mw"/>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339" y="3713921"/>
            <a:ext cx="3968192" cy="274077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s://encrypted-tbn3.gstatic.com/images?q=tbn:ANd9GcScGH9HGvn2Y6-mtCcBnFuptdtMYb36-7FAKJSt5peEU_bPHHkW"/>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79034" y="3310615"/>
            <a:ext cx="4404895" cy="354738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i2.ytimg.com/vi/uHgxjsyf7-w/0.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20931" y="3310615"/>
            <a:ext cx="4572000" cy="3429001"/>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s://encrypted-tbn2.gstatic.com/images?q=tbn:ANd9GcRyx6YFOBcIAgRGHwTUg8Z1ce0C0irZuUEsaWdoX-5WL4ozaGcjMZiXddZw"/>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224153" y="4005064"/>
            <a:ext cx="2905392" cy="2176241"/>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http://brickinthecloud.files.wordpress.com/2013/02/robot.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299464" y="3601288"/>
            <a:ext cx="2690847" cy="3138327"/>
          </a:xfrm>
          <a:prstGeom prst="rect">
            <a:avLst/>
          </a:prstGeom>
          <a:noFill/>
          <a:extLst>
            <a:ext uri="{909E8E84-426E-40DD-AFC4-6F175D3DCCD1}">
              <a14:hiddenFill xmlns:a14="http://schemas.microsoft.com/office/drawing/2010/main">
                <a:solidFill>
                  <a:srgbClr val="FFFFFF"/>
                </a:solidFill>
              </a14:hiddenFill>
            </a:ext>
          </a:extLst>
        </p:spPr>
      </p:pic>
      <p:sp>
        <p:nvSpPr>
          <p:cNvPr id="10" name="AutoShape 2" descr="data:image/jpeg;base64,/9j/4AAQSkZJRgABAQAAAQABAAD/2wCEAAkGBxQTERQUExIWFhUWGSAZGRgYGRkbHxsgHh8aHRogGBkfHSogGhwlHR0eIjEhJSorLjouGCAzODMtOCktLisBCgoKDg0OGxAQGjUkHyYtLCwsLC4sLDQ3NDcvLywsLC80LCwsLDQ4NCwsNCw0LCw0LzA0LCw0NCwsLCwsLCwsLP/AABEIAMABBgMBIgACEQEDEQH/xAAcAAEAAgMBAQEAAAAAAAAAAAAABQYDBAcCAQj/xABBEAACAQIEBQIDBQYEBQQDAAABAgMAEQQSITEFBhMiQVFhMnGBBxRCUpEjM2JyobGCwdHwFSRTkuE0Q7LxFnOi/8QAGQEBAAMBAQAAAAAAAAAAAAAAAAEDBAIF/8QAMBEAAgECBAQEBgIDAQAAAAAAAAECAxEEEiExQVFh8CJxwdETIzKBkbHh8RRCoQX/2gAMAwEAAhEDEQA/AO40pSgFKUoBSlKAUpSgFKUoBSlKAUpSgFKUoBSlKAUpSgFKUoBSlKAV8Jr7XPftW4uQsWFjJzOc7hTYkDRF/wATf/EetW0aTqzUUVVqqpQc2T3MPN0UC9jI73tqxCgeTmANz/CP6VA/ZrzJJi8Vjc7llJDIAxKpbtKqDYi+ngbE+apGHEccqGWJn0bPnbuuBbtUjtANtLaWG9Xv7JOXvu8MszZ887D4xY5VzFfc6udTva9acVhYUoJre+5nweLnUlJStZra3VcS/UpSsJtFKUoBSlKAUpSgFKUoBSlKAUpSgFKUoBSlKAUpSgFKUoBSlKAUpSgFKUoBSlKAiuZuL/dcO0uW5FgB7nQfS9cWg4jIcSs0nfKhzXcl75fgJHi2h33ta1dJ+1PEoMNHG3xM+Ya2sEBzE+osbWPrfxVGk4WYYkkcAzSICqBfgMjfs1Ovc1spO1q9bBRjGnd7u55WMcpVLLZWNHAcM+84zDIbnPIRfU3RNZif5jmFz5Su9gVzz7OuFAYqaT8OHRcOh9W+KU28HN/8zXRKzY6pmmly9e0asJTyxvz9O2KUpWI1ilKUApSlAKUpQClKUApSlAKUpQClKUApSlAKUpQClKUApSlAKVilnC6eajF4sHsVYbXtsfbfegJilRp4rlNmH1sQPpetmLHI2zfrQGzStDi3GIsOmeV7X+EDVm/lHn+1c04l9ok8k2WEFIjdWsobKCDqz/n00A0vve1aKOGqVVeK0M1bFU6Ts3r3uZ+MkY/iQRv3K3zXFx0ojeS/jvY5fkfbTFi8V1cWZX0SEGdtdmIIjBH8Mdz+la3LXEIwcUmUglFzPe4jjS7ZSPBYknfW400vWfh2EMvSjIIfFyhpNACEt1GBB/LGBGfc+PHotZHZ7JW92YoPOsy4u/sXzkjAGLBx5hZ5LyvpbukOax9wCF/w1PUFK8ics0m2epGOVJClKVydClKUApSlAKi8bzFhoh3ToTe2VTmYn0yrc3qi84YjE4d3GMDTYSSQlHjYpkDHtRraaDQZwVPggm1bXDXi+6MeGqkmJCiwcqsm4zFs2mgubDtuLVoVFKnnd35er4fgzOtJ1MisvP0XH8k23MksrMsMax5VznrHvK+ogU5/1tuK8cF55gnijZBJI7fhSPXQ2zWDFVUkEglqrmK5ViD/AHvic7SSsAhSJSibfCFTvfQam+oQXGlanEOONHkPDukuGFlyDpoMxPkdrA+LZqrzJ8NO+Jbla4698DqkOKVjlDDOAGKXGYA3tceNj+hrNVW4Ji4YZDAsJjZYkJkZSA4u+gkYlmKm5sb2zjU3qdg4lG2zCuHbgdq/E3KV5RwdiDXqoJFKUoBSlKAUpSgFKUoBSlKAxTYdW3/pWvPhAfiUOPff9fNbtU7mvnmPDowhtIw0LaZQfbUZz7Xt7+K6jByvbhucuaTS4t2S5vkTH/Dl2jkZD+VtR+h/1qocxcyxYfMFMbONC6khF9tPjb2H/iq7xvnPEyIIbtJf4goA0P8A1WXRV9hURHEUHUbukA30AQaZsl9EUWuW1Olelh8DH6pu/wCu+n5PLxOPl9MVle2tr/Zer+x6xk8k5Mk7lVO+Y2Y/zHaNb/hGprPwjCdaWOEBooyM1wtjbS2W+iEkje5IN9KnuF4HCYZi2MnhfEKoZIS1lW9gMqtbqdw+I38+lWfpMzRqbMI1zkoc2Zm7rj1uT8tKmvj0vDT/AD7Ch/57fiq/j369f0VbHpHlhgUIkQ/aSJCxIaJAWdmI1fPdV18t5tVq5X4e33pp5QBaPJFewLM5LykDx8K/o1Fgw2EbqN3TstvBcjeyLeyjS9hbbc1XTxGWaVZYeIJF05btHLHG9lbSySDNk7CdbDVrX8HHOvdWRuhRs7s6pSoODizqO9Sy/nFmB/7QLVv4Xicb7MP9+29ZjQbtK+Br7V9oBSlKAUpSgPE8KupV1DKwsVIuCDuCDuK5XzXygMPMpwjkFtVjDWdPF4zfuXXa9x7jbq9eGiBIJAJGxIrunVqU3eDKq1GNWNpIoUMGJkh6U6xYyFu173iceCQ34reGFm0qn8Q5Dgkky4XFth3vrBikIv4ujAjMfQgsffWusnhjoDkYHfS2Ui/odia5/wA0cGmZheIyRoNMpJcE6uWQ6m5/LfQCrIOFSXzNOq9v6OZqcI+DXo/f+ysYzh/FuHbI7wa5jEerHbwTGwJ23LLb0NZeD/aJAcolhCbaxHp/Qxm8ZPiwympPhXGcVAbQT5gu8Ulzb2se5fpatvEYzA4x/wDm8E0M9v30QN/mSoufkwYVbPBTSzQeZdPYrhjIN5ZpxfX3JXBc5xkzS9dJECAxwlOm6Moa/dcq+Y22bS3vUnytzbLPB1p4lhS9g8h6YJuQQVc5lN7eSDeqPxDkqQJ1cHOuLi9FA6ijUnQHK59hkOu1RfB5MXLh8SZnEaQKWMU+YSEAkDsIzRk2I0ca+xvWNq25qTvsd0OL9Lf617TFeoNcN4PzdEICmHLxvcMCjA+mlnHaDa5Fj581ZeXOe5m7ZxG5vYG4jYj1tcrf2Fv66CTqQlHqK91WIeO4aWyv2HfLKtv0J0/rUxhyEGVTp6XJ/udqEm/SsEeIvuCK1eK8cgw4vLIAfCjVj8lGv12oQSNK5Vxn7WSsoTDQ9Q3+ABnY+SWKmygD0zbVbOXeecPicJJiWJiEJtKrakXtlKgasGuMulze1r0BaCaqPG+eo43CQKJWvYm9lPkhLaubDxp86gPtL5mJjhELXilV2uCQGIy5b21ZNfh08a1DYXAcOWAy4mcSyshUAjviLD/2oiO1h4dhbT9dlOnShBVKmt9kYqs6s6jp09Et33/Jn5l58lxDiCJct7dgb10/aPpYX0y6e9VvjfD5Bh3jMkT4nMhkysCYksysgAvlHUte29qmeC8yQATxYfCKMoDJpnubnO2IIBtZip3/ABeKwcX4qzFjI4N8qlhoGtoLJa9wSbC7b72q2mniPlwWWHEpm/8AG+bJ5qnD+PLoY54Y4ssUMjyqTmAyLmkdrB32zMAdmY6C/wAqluF8ryzo7sFLJZukwcpa5BzkfvScraDa40112+UeA4nK0jIkHUAymQFpRcWN1BAUEW0vpbY1uY/i2Ewxjw8mLkeUFgYMOxGck3US2N09ACyg3N7jbiviMq+FT2XEsoYbNL41XWT/AOHuTlfBcQBbEQZnVQgdXdTbUm4WynuZiL3Pcam8PDFEi4WDNGOmcpQEkKuVf3moDdwtc33I2Nb+GRFSzL0Y1UAILKACNFBGlwBsunzrZ4Zg4xGgjULGqgIoFgAAMoA3FhasFjfc1BwlnYMSuXKRYgkm9tx6WuN/7mtCXlKASLJ91VGBBLQdt7bZktrVtpUgrqcNiH7mV4W10YkgX+evvvSbByfjiSQXHfGbEC2p8Em+vmrA6A7gH51gOBXxdT7GosSQWHxVvhlZTa5SUbXNt99/71LQ4ttMw+o1H6/618xWAZhbMrD0dQf/AOvH6Vg4dgnV2DIFG4IJN777n/SgJKPEgkDydQPb1tvb/Ws1Y1hUG9he1r+beR/QfpWSpIFKUoBUXxvCSv02jlZAjEuq7uLHQe4Nj+tSlKEp2KxyhzSMSOnKMkwvodMwHt4YeV/2LJLEGFmANVbm3ljqHr4ftmXUhTbNbyD4cevmvvLXN6SDp4hhHIv4m7Q1tDvoreo/TyAWwk03dG/xXlqKb4lBI2vuP5XHcP1qC+6wYIZ5cQERX7jI672BVbix0+Kxuda9848xvmMEF7ggOy30ufzfhAF7m4OhttVR5hwsMn3EZOkQQ07REPl0DXXPqxLLbNbNZtdBal3YixapXhxF3w8coytd5kDQnYXIuB1SF8EH631iF5mxKplxcC4mBtCbC5H8QtlOnsPnWwOY/wDm48Vnm+7yXiZCwIRkDEEx20Zs173Oij5VgwPRkeXplohcSAk3js9tNWKg5rjKpG2l9avo14JWqLMv15FNfDzunF5X3uRDcs8KxDLJhLxTXuIJFDx5htmjZxcDayvbXatDnjg2LfFvLhIY3hsqWiylUK7ll0I000001NWHiPL4OskVx/1Itf1G/wDQj3ra5cSeOZoIcYWdUD9ORcyqptlDd2ZL30tYfPW1lSlQazQnbo/49iuFSsnlnG/VezOdcB43iCGCQyOi3zAKZI1A2z/kv/Cas3LnPAjmeSW7RZNoiSqBdi+diVUAWFiN9iavUvEZECSPh5V7iJGwzB1OU21RhdgTfuAvpvW1wfFYSUs0fReR/iKxhWI9HU93zvpWd05JZracy9VI3tfXkVuTmmWWFpMx6TlUVcKrGRMws7MzgDtLAi3gX86Y24NwnEIYzOyyKt3ZpSJiBp3lr3Bt/SrNieUYMpEObDXNyIDkU+fg+EX85QD71zHmTFYsvNDHghh4CCsskkaqWuLZwwUFmOhuoOy2taq1odvU6hy3huH4SJFwghUSABCrqWl9O8m77epqo8scMiixuNzYUpGSMmZWsxBzfCSAwUnta2grm/CsPP8AeMPDhGfEPhwxjy2ChiM/wsMqKGKk5jqQbnusOzDj/Rw+HHEcgmkBDxRjq3Ya3yrciwFyFBAJ3sL1DV2iyFTLGSte6t5a3KLzRiPv+IaMiKIQllzO5Yt65EHaQbX/AE1vpUbhMJKI8irBILt0XKXWQ+h3a9rpqAAQLXvpe+I8j4LGgzYV1RzqGjsU9btGCNTfc+tQR5Plw/dipwIIRnHTO4S5J7gAnqRY6n61EnKUkuCLKeSFKUk/E9LdLavbfaxU+XsXiIcBOYkVYmYLMwCAhgw/eKyhhfawJGuwq0cm8AixTdWZ57xtfsuqkEKQokA0AP4UIO19N8fGOOYk4cmDCTx4c3GfpsXfTUs50UH897bWaqhgpZsymKQpnNrIWAta/ewtmII/l12Nao13Gk4Li9zBKipVFN8rWOzcwt1YejDK6Z26GZGUWvdGGdvK3vZTmuBVf4F9n0WD7pG6jhrpGnnW4Mh3awsSBYaeaycLw8rfdZJndiiBmY27mCpl6a2sq5hfXzf1qW6DTMUJNtC5BO29jfcn9BqaoTLmiVnwzMM06XyLmsO7YeAPPsPUfKpvhgfp94AuSVUC2Vfwhv4rb+9x4vWLBYYjLYAIPB12Hbl/19vfSQoSKUpQClKUApSlAKUpQClKUApSlAKqHN3KUeIkWZZjC4Uq1gCrXKnMy/nFiA2+ttqt9QWK4XNKxzsoW+lidvGlAcY4zgWw812mzNoSw0HoO9tPw62/N8jUry5gjjGH7QKDvYXy2Fz51Oo8+a2uPYJcRxRcEySZARHdbobleoZEuSpCjzbUBhva1n4fyVJhJYRCRLEC5ZnIV0Nhk20cWuDt+GgNTHcCghjK9z3IJLMQLjY2Fhmtp8jaokzaqkCBnc5FAsLkC9l86AE2AsApvaxqXHI82KxSz4sgoGOWO5sgF8pC2sWNxe+1jve1aHGpjmZY1WOJTlFviK2FyzfFrbYG1iNKjZDVu56wc0eAJbE4lpJbf+mhNwL/APUNyAfr43NZcTzgRDnXIhmQgnMMyEEgXPkgfLeq6vKcjTsIoTmsFYsMuUaMMxOg0N/J1qz4bk7CwRFsZIjN/ESsY9Bbd9f/AKoSSWGxq4qKKVQ0aR/ArXRWItksRoVvYX1Hiq/xHl9M+fvgkJvm3Un2YG1/kaj+eOcopsLGYg3SEuUvYFX7ZMoCkEEGx7Wse3bY1rcjcQxZwpKOrhGbqLibqgGY6JLY6ADZgfGlW0a06LvFlNajCqrTRPQcd4hhPjAxEY8nU2/mHcPrepzB874PEL05lyE7pKAUP+LYD3NqricdguFfNhJDrrbI3uL9jL7jLUieBBruY4XckBDY2IP4mUi2n+L1rS69CovHGz5r2M6o1qb8Errk/ct3C8BhoYj0I0jje5JTS5O5LjUn+K9VrjPLAigmlgcyx9MnoSftVc6kkObs2a+zXG2wrf8A+BCE58M/Re1yAWMV7a5o7j32t8vFRa8zJBKrYlChcECXDyM0bWOpMR2IPmxOvkVQqWd/L16cS91ci+Zp14HOuE8aKSQNfSJw4EJyEWPcpGzpYkZSBba9X7E8/wCFVkyxtK8hAIY5StyBZVaysfRQbn3qC+0Dl8cTmjlwMsZewJjyEBiD8Ujj4WtYdwGm510o02CxkBK4jDvlBYs1ldLWuAjKcptY+ToRoLa0uLi7PRlqakrrU75wvmbD4nKUcFSAQWNtTsuv4rX09qyT8u4d754lNzfMBla/qGB00riXB8FOmG++RwlIANc4Up3G2guDvbVdr/OrNwDnB00z9Kw0Vznjb5MbZPrb5moJOgYzhvSjXpAsFULa1zYC1zbU7eBW3wKFGFlYG2rai9/OYbi/9qgo+fYEZExI6Ze2V1uyNe1rEDS5Om96tMGKRhmR1I8kEePX0I96EkmBStNcWQbWJFr3rYimDbVJBkpXzMK+0ApSlAKUpQClKUApSlAKUpQClKUBzz7SWMOKwmIW4ZdQR/Af8w5B9q6HVD+1yG+Hif8AK5Umx0zL59PhqzQ41mw8LLqXjVv1UH/OouTlaV+BJySAbmq/iuG4VQS0aKt73Y/MAb7G/wAPvWnxHG4hHEceHeRylxMxTKSPDWIsfmAPSuV8RkxM0jRcRkeFtSrOO2+bQIBYKtgNQSNN96EHTp+bcPHiEw5BUEWViLAkWAVBud7eNrWNVnmTmD71E0MUfTZiAc6xyMgut863IRiCNrkAg+1VWfg04mV+0i6McQZLr2gAE31UCwsLana9WmLAx4xsTFFGA1wGkQZS1rE55AvbvbcnyNRQFX4vyhPi42jwgRURwSguM8gBF7gZVsraN63B9atUvBcfIiYUYaOFQgUsHDRKBp2aXJ09L6ke9XjgmFMMKo2QEDZL5R8idW+ZA+VSSqT7CgKVwjkrDYGLqzyCeRFBMs9giBb6qmoQC++p961eceONHHH0QriS5MytotgSMoB1JOm52N6tfM+Mw8eGkGIymNhlZSM17/w211/tXN8BN1YmKx5cOlxHn1dmvmJNtANSNL611keXNwIzK+XiZuA814mQ/d8TAVSVWCyFlzEZWJJC7EAevpTinLzMq/d2SSNFsEc2e+5If4WZib62+tRPEGkWaNxIfRVAFl8N87hra+lSPDuKxw9+IvEWAtK/wNtopGi/Kw+tKdSUJZouzInCM1lktCGXh8qShRmilsSokulyPyuPi/wmpXhHO2Iw4MUsSOtyHRgNfHxDfQD4s230EVzdxVcRIgU3jjBs19GvYkj02FjU9w6Ph0UUIlSWfETRC6IzMQ2gJ+IBTcnuOmni+upYtzqJ11mVrW9Sh4WMKOWg7Sve/p2ja+8cMxkU0F3wX3i3Use0lRZco1RQBYbLew9BVS4r9nvEMO2eJ0xMTkHqx6ZVUaloicqi35c3wi1tqvPKfLMqw3aFFbORJ1FuXUW0QeBa49CQSLgg1KHhawB2wz/d2I3F2QWIJ/Zk5dbWvb5VxU+A5eC68+7/ALOqfxlHx2fl37HOsZijhIcG8eKTELiAWChDlQr6BzcAWIv2kFToPH2LixlcucRLAXUCwDZPGhFwQD7qSLnWrNxPiWHLxniWChluDkniBBsDYnKbMpB8g/KtT/8ACsPiQWwGMF9+jNdrf4tJF+ZD1zKhOKzNac1sdRrQk8t9eXEtfCOaY44EE0ySzlSQkP4gL2ygm+w3PmobE89CWWFM7IjDvjhGc3YBVVpBroxPdGCLruLWNG5n5bxWHw8nWiMahgc6oZupptmUHpxjUksFJNtG0yw7YNyy4yGZZhAoJdWsYwL2zIxuAL+CaosW3P0VHisxAsRcef7W/wA62ICUAVdh6VyvgnOQeUpHOkcTJ+6xVkbPfXLMBkIINrNlO225s0vHMRAQZIXSO2jPd1JsNpFLEa6ak7XvagLVi+PRxFRIGAP4wpKjUDuPjf8ApUhhcWki5o3DD1Bv/wDVVvBcfhlAzdtx5IKn5ONKkcPAqD9mAoJvpp/amp1pbqTNKjjjmUfDmPgbf1rejlDbH6VJye6UpQClKUApSlAKUqP49izFh5HXcDf09T9BQEXjuPwyTnDI6s6HuXZr62yhrBlsGuRfavGJx8WFj/bSKNGZV/EQgLEIu75VHgVyDkjis2J4jO8auxYAdRiFWNc1y8ts2c6WVA2pJ1sCauPEeccMmIYSRJJLAp6RIGa5Gqhz8JYgfqKJN7ENpbls4Bxk4qMSiGSJDYr1BlJBAO3+x71k4jGk8bIY0dDcFpVugOwIU2L6+hA96qp+0TCkjqu0V/DXW2muq3zEepNvlUzwbifUkXLeSN/gcHOFPswJBB+dxp42gkguF8kxR2XEvdc5dEQsit/Pc5tjbLfwNTerNDiMsExgiUiAMFgjyg5gCQpINgW0+XqfGtj4urHJ15BEYnuj+nnUG1xb9Qap/KmP6PE3SNAiT3DWJN2JdwxJ1JLX/wC4ilybF84Bx5JMKuImCwnZruCoPs+gIN9DULxrnBmLJCViUGxlk1J8fso/xbixbwb2I1rS4lypLPIGmxofXYR5QL3JyrnsD/s7a7eGwsEMRaArJIGKrI4BKmwuBYDS1jpve9zc1faEUne78vczp1JNpqy816EKvBOpZ8SxUSHVpGtI5v2rZgcmx0B8kBRvW7isKChiDRwjLljY3sgA0LeQB6/61qcyTSSxxtazKFbOe1MykFxm/DfSx9ha9qrnE+KTq0gAdoX1BKnYj89r3BuN76Cq5SlLfYuhTik2mr/971/ZhxcswzK7RyNGDkdbgPppmBAI1A8DQ1XcHwSfFzf8w75Ix3MbWRdNIh8OYnQfqdrGZgxS2sFCkC18zt+t7k/M1ucC4BiJYcQ8Mquk5HT1IXtLA2vqfTYDf51wSRmKdZJwkaAKCEVbEWAyju8/MnX1q3cbeLEcXwcSqI0e2YppaQBip0+JsoKi+guD4safNxFsJLGrplscrDKgNkISzWtcrv728+Z3ljCGbieHcPohz7XzWv8Apvf6WowdIxyJhcWcR94cBkC9C5YWUWGRfGupY+fNVfEcclGKnQqvQOXI17k51zWyjcAk6g222qe4xw9WOdzmfbTQHXyNzcZR7ZRrUDiZosO3UlOaRvhUbm1gAoGw8XNh9dKsUc2kVdnDllu5OyI/mbg00rh4ghVVAWL92R5JUntYsxJucu/m1VKWZopArhon8BwVPzU7N8wTXWOC8DxOLZZcSxhiGqxKbE/zf+foFqa4tybFKpVTod0kAdD9Dt861wxVTD2immuX8mOeFp4i8mmnz5/Y5rwjn3FQ2DN1V9JNT9H3/W9bmLbhHEL9aH7rM4sZIzk33uyjK3+Naxcc+zh4rmLPEP4byxf9pOZB9R8q0eWeXiGdsT0jltkAa6tc2JswGoGgB8mu51sLVi3KOV9DmnRxVKVlK66mtx77McTDG0uEmTFxBe1SD1AB+TKSHNvSxPpVd4JzbicG7JFM8VjYwSi667gow7d/AB966xguExxOGhlkiIIzZDZX9cyG4F/atbi+JEoKcRwEWJQXPUh1dB8jZ108ggVj+GpfQ7+ehszuP1r8ald4dzzh2YGaH7nP5mgDNE3rmiDXXfdc/vvVt4fzE6rN1ICsSa/eEYFGQi+fRR0yNbhgPFzeq9ByVw3EEtBjpAGN+k2S5O1iGUE+x19da84LlPiUOJCy5Dh2vnaLuGXXtytqCdrEEfPzXKDi7SVjuMlJXWpM4T7SsL13jZmAJ7WYZVYeqNmIy++m1XaPERxRnFTyIqhbglgFRTbdr2JJ81EQ4bh8eGaPpQpDcsyMqgE+puPi8X/SuYz8exPFUXBYXDIkOoaNMoVVFjCxex6YBGwGtiBe+nJ0dZxXPeGSRYwxlLWuYrOBfVb2OpN9hc1ZopAwuP8AQ/UeKo/J/JceCUOSJJzu5Gi3ABEQ/Cunz3+VZuP80rCwiis87afwpfTuI3I/KPTW3m9RVRqMFrx1KXJ005TenDQutKpvIPGcViDKZu6IfA5AU3B1FgLG/wDS1taVzVpunLKzqlUVSKkti5UpSqywiuaONpgsLJiHBYINAAdSTZR7AkjWuFco8fxcmOGIeRmSeR16TO75g+v7ONjZEDAa+i+bVe/th4tdVwhjbIcsjPdQrWJ7NGzA+dvSq7wSExwGdlyXXsvbKq2szr+VAgyqfQn2NQCX/wCKYTDxPh8EIsOxJ1JyqWuQTc9zGwuNxYiqJJyu7uzNisNYm5PUcn3OqAH9aj+M4xc2YmNw5vGUa/boLONwQBtbf12rUxuM6E2UwOqW1DHKxv8AkbLrb1t+laaDUU5OVn5XKKycmoqN/vYmosPwzDRJ94xbYhoybCDze3aTciwsPI39qiMDxpsk33UyYYXUsI3ZSyMx1ax3BKi/oaiYOFLJhpXjL5kdiEsD2XjGrXHcM2wFtDUlwPg0jEHpXHTsSWCr63c3GnaLNtvudKrgv9mWTf8Aqty6/Znx+SVxBMQUlVxqBct7nfULa3vW1hoBBxZFdQbSAWuR8WYqwtu2oP61Acr8FYPC8QYhHRuoQcx1zDJGO4jf0G4JNX/iHAM2IGNmkKtHltGuXLZToWNr3AOwPjeqmtdCxPTUmuIZIkle+XMD230zEeB6+p+Z9arDYksvcjAu2dIVNmY2Aux/Aun+9q1sVxGXFPmVWtp0x22UHZpLg6nRsvy9q1sdJHhwTK+eVh3Aszlv8AyqB6XBFalRUdHvy77/AGZJVnL6dufff6JJ2TMDKwkcbIoLJH9BoP5m9KieK8USSNlMusguqqRoBvmIvppvfW+lR2Ew+M4kxjw8ZES6G3ai/wA7aAn+H+ldV5a+zrC4UKzDqyDdm2J9l9B70qwSXievJE0W7+FacWzmvC+VppED9GXoahnUa2sfgHxHbRgDvV2k45h8NHGoAj7BkjtqBsAFGtr6XrogFa0/DonkWV4kaRBZXKglb+h8VlsajgHN+BOMxix9PIXTqR37Tsc2YMRYNYG/i2u5qY5HnjixIUtlkjWRGTRiQt7XIFlYgZsuhFiPn0vnrlaPG4dj0w2IjRug9yCrEbXB1B2sbiuDrDO8wMUbNiP3ciAXL20BK+WFrNf0B0sxqSDpeLxhYPO8yKimwzMAijS5P529j9BWPkOH7zjOtFC7wAszYmdWu2+RIQ2w1GupsD8NwDMcgcnyxhpceFZyoWOJrOI13N91zGw2v8O5vpflFhYaAVKk1oiHFPc+0pSoJFRnEOAwTG7R2a98y9pPzI3+tSdKAquN5TIuYJbfwPqPow1H9ary8LxEzYqKNDDIFCdQhspvoSoJAJ32IrpdKA/N44DN94bDRvFLKhKlB1FNxqQOxkNrfmqVgxnFcHvHiUUeCBIv0UFrD6A13DDcMhjkeRIkWSQ3dgoBY+581tkVqWNrWtOz80Z54Ohe9O6+5xCbnuKdRHj8Krag3W8bXBuLo3xWPg6e1T3KPEsJDEI8LMigksY5gEZiSTfOAFZvFhoAABoBXQsZwbDyi0kKNf8AhH9xrVax/wBmOBf4IzEdxkJA+oBBP1NcupSlvG3k/R+5KhVjtK/mvVEHzdzbLH+yEbwg6dRrjPcf+1INPqDfTS1R3KOAWScJMDnkBKixzFba3sLRxn8x1N7DQ1bMJ9nMSQSRGeYiRWU9xIswI/dsWS9juADU/wAu8vw4OMJECTYBpG1d7eWb/LarYYmMKbjFa8yieFlUqKc5acuHoSGEwyxoEUAACwA0pWalYm7m5Kwqvc4czDBotgrSPfKpa23kje1/P+dgbDXHMJh5cXxCV3NyshzMQCFCsQqqD4sNvmTQEjwPhDYgyNiLs0ushYDQH0B0DHYD8IHyqA5zhUIkaYzJHH3Rq98hW2UGV1N8ttEOU+Sb3Bq18y8eihR4l1bcqALMTurn08nzbTSuacDwv/Ep5ZHOeCDvYHeZ7Eqtv+np/wCPSAV+TEHDYhGkwseZBmCgBAw3Vwy3RvUMosbeTtoYjGmaRrl7M3wn9oVFycoJsbC5Og9fWuu8xRQYjAM+JjKixMYWxcMLgdK2/uLWtvoKh+SeCCOONnjIYJa5DqrEkm5Q2ubEC5F9KXJKNHgJZMkP7vOCcraM2xJb8R0ANztl20tXRuT+W5nSEyhGiCWJfMCGAKgxxZQGOxzufG2ms60SiNkFlUqV0sLZha/pW3g5liw8bGUCJcwJLDUk6bbm58VNyLEpDCkQuBrYAsdyALC5/wAtqguLcaRiYhrdgpJHbe9rajW50/texto8S5hmlZo8LEzEEjt1Jtof09B6amozl/lzEY2YjMwWJv2kjAgBiAwVBuxF9T7amrHDIvFvyKlNzdo7c/Y1eOcUKyBICGnZitowzEDwAuxfc7fTzVg5W+y95CJscxAOvSDXdv8A9rg6fyrr71fOWOU8PgkAjQGS1mkI7j62JuVHsKnq7dVRjlh+eJyqTcs0/wAGDBYRIkEcSKiLoFUAAfSs9KVQXilKUArlv2n8ttFIvEcNdWVgZMvhh8Mg/s309TXUq8TRBlKsAysCCDqCDoQR6WoCE5M5jXHYYSCwkXtkT8re38J3H/g1PVyvC8OHCuKYeOISFMU5W5JIZTeyn+JGII0va5vqa6pUJ3Opxs9NhSlKk5FKUoBSlKAUpSgFKUoBSlKAUpSgFUTmGSTC9ZunaNiSrKCxH8VidT6r8/FXusc8KupVhcHcUB+eeL4ATIf27hnOo6XcR5Px2sSbHW/y8+uUOVnws3XSeRiARkyCMMfHUbOwKjew1vbUV07jfIQLiaBruv4HtYjU2BFtvBP1vUQvDMVKckUDKw+Iykoq/UAlj7LUJNuwbsrkPxGJpOmJZ0URMXCopY3IKn3tlJGnr8qw4rmWNbBST+i30+Rbf0AqywfZhJJ/6jF2XfJClh9GY/3FWXhPI2Ew5UojHKLdxBufzNYC5/p7VflpRWurKc1WT0VkUPhmBxeLCNBCoUuyvJLfsAUFSobua5NtvFb+D5Gxk04GKZRFDbKwynOxsWIUfCLgfEfG3r1COMKLKAB6AWr1VMrNlsbpGjwrhMWHXLEgF9z5PzP+W1b1KUJFKUoBSlKAUpSgFKUoD4RX2lKAUpSgFKUoBSlKAUpSgFKUoBSlKAUpSgP/2Q=="/>
          <p:cNvSpPr>
            <a:spLocks noChangeAspect="1" noChangeArrowheads="1"/>
          </p:cNvSpPr>
          <p:nvPr/>
        </p:nvSpPr>
        <p:spPr bwMode="auto">
          <a:xfrm>
            <a:off x="155575" y="-1790700"/>
            <a:ext cx="5095875"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4" descr="data:image/jpeg;base64,/9j/4AAQSkZJRgABAQAAAQABAAD/2wCEAAkGBxQTERQUExIWFhUWGSAZGRgYGRkbHxsgHh8aHRogGBkfHSogGhwlHR0eIjEhJSorLjouGCAzODMtOCktLisBCgoKDg0OGxAQGjUkHyYtLCwsLC4sLDQ3NDcvLywsLC80LCwsLDQ4NCwsNCw0LCw0LzA0LCw0NCwsLCwsLCwsLP/AABEIAMABBgMBIgACEQEDEQH/xAAcAAEAAgMBAQEAAAAAAAAAAAAABQYDBAcCAQj/xABBEAACAQIEBQIDBQYEBQQDAAABAgMAEQQSITEFBhMiQVFhMnGBBxRCUpEjM2JyobGCwdHwFSRTkuE0Q7LxFnOi/8QAGQEBAAMBAQAAAAAAAAAAAAAAAAEDBAIF/8QAMBEAAgECBAQEBgIDAQAAAAAAAAECAxEEEiExQVFh8CJxwdETIzKBkbHh8RRCoQX/2gAMAwEAAhEDEQA/AO40pSgFKUoBSlKAUpSgFKUoBSlKAUpSgFKUoBSlKAUpSgFKUoBSlKAV8Jr7XPftW4uQsWFjJzOc7hTYkDRF/wATf/EetW0aTqzUUVVqqpQc2T3MPN0UC9jI73tqxCgeTmANz/CP6VA/ZrzJJi8Vjc7llJDIAxKpbtKqDYi+ngbE+apGHEccqGWJn0bPnbuuBbtUjtANtLaWG9Xv7JOXvu8MszZ887D4xY5VzFfc6udTva9acVhYUoJre+5nweLnUlJStZra3VcS/UpSsJtFKUoBSlKAUpSgFKUoBSlKAUpSgFKUoBSlKAUpSgFKUoBSlKAUpSgFKUoBSlKAiuZuL/dcO0uW5FgB7nQfS9cWg4jIcSs0nfKhzXcl75fgJHi2h33ta1dJ+1PEoMNHG3xM+Ya2sEBzE+osbWPrfxVGk4WYYkkcAzSICqBfgMjfs1Ovc1spO1q9bBRjGnd7u55WMcpVLLZWNHAcM+84zDIbnPIRfU3RNZif5jmFz5Su9gVzz7OuFAYqaT8OHRcOh9W+KU28HN/8zXRKzY6pmmly9e0asJTyxvz9O2KUpWI1ilKUApSlAKUpQClKUApSlAKUpQClKUApSlAKUpQClKUApSlAKVilnC6eajF4sHsVYbXtsfbfegJilRp4rlNmH1sQPpetmLHI2zfrQGzStDi3GIsOmeV7X+EDVm/lHn+1c04l9ok8k2WEFIjdWsobKCDqz/n00A0vve1aKOGqVVeK0M1bFU6Ts3r3uZ+MkY/iQRv3K3zXFx0ojeS/jvY5fkfbTFi8V1cWZX0SEGdtdmIIjBH8Mdz+la3LXEIwcUmUglFzPe4jjS7ZSPBYknfW400vWfh2EMvSjIIfFyhpNACEt1GBB/LGBGfc+PHotZHZ7JW92YoPOsy4u/sXzkjAGLBx5hZ5LyvpbukOax9wCF/w1PUFK8ics0m2epGOVJClKVydClKUApSlAKi8bzFhoh3ToTe2VTmYn0yrc3qi84YjE4d3GMDTYSSQlHjYpkDHtRraaDQZwVPggm1bXDXi+6MeGqkmJCiwcqsm4zFs2mgubDtuLVoVFKnnd35er4fgzOtJ1MisvP0XH8k23MksrMsMax5VznrHvK+ogU5/1tuK8cF55gnijZBJI7fhSPXQ2zWDFVUkEglqrmK5ViD/AHvic7SSsAhSJSibfCFTvfQam+oQXGlanEOONHkPDukuGFlyDpoMxPkdrA+LZqrzJ8NO+Jbla4698DqkOKVjlDDOAGKXGYA3tceNj+hrNVW4Ji4YZDAsJjZYkJkZSA4u+gkYlmKm5sb2zjU3qdg4lG2zCuHbgdq/E3KV5RwdiDXqoJFKUoBSlKAUpSgFKUoBSlKAxTYdW3/pWvPhAfiUOPff9fNbtU7mvnmPDowhtIw0LaZQfbUZz7Xt7+K6jByvbhucuaTS4t2S5vkTH/Dl2jkZD+VtR+h/1qocxcyxYfMFMbONC6khF9tPjb2H/iq7xvnPEyIIbtJf4goA0P8A1WXRV9hURHEUHUbukA30AQaZsl9EUWuW1Olelh8DH6pu/wCu+n5PLxOPl9MVle2tr/Zer+x6xk8k5Mk7lVO+Y2Y/zHaNb/hGprPwjCdaWOEBooyM1wtjbS2W+iEkje5IN9KnuF4HCYZi2MnhfEKoZIS1lW9gMqtbqdw+I38+lWfpMzRqbMI1zkoc2Zm7rj1uT8tKmvj0vDT/AD7Ch/57fiq/j369f0VbHpHlhgUIkQ/aSJCxIaJAWdmI1fPdV18t5tVq5X4e33pp5QBaPJFewLM5LykDx8K/o1Fgw2EbqN3TstvBcjeyLeyjS9hbbc1XTxGWaVZYeIJF05btHLHG9lbSySDNk7CdbDVrX8HHOvdWRuhRs7s6pSoODizqO9Sy/nFmB/7QLVv4Xicb7MP9+29ZjQbtK+Br7V9oBSlKAUpSgPE8KupV1DKwsVIuCDuCDuK5XzXygMPMpwjkFtVjDWdPF4zfuXXa9x7jbq9eGiBIJAJGxIrunVqU3eDKq1GNWNpIoUMGJkh6U6xYyFu173iceCQ34reGFm0qn8Q5Dgkky4XFth3vrBikIv4ujAjMfQgsffWusnhjoDkYHfS2Ui/odia5/wA0cGmZheIyRoNMpJcE6uWQ6m5/LfQCrIOFSXzNOq9v6OZqcI+DXo/f+ysYzh/FuHbI7wa5jEerHbwTGwJ23LLb0NZeD/aJAcolhCbaxHp/Qxm8ZPiwympPhXGcVAbQT5gu8Ulzb2se5fpatvEYzA4x/wDm8E0M9v30QN/mSoufkwYVbPBTSzQeZdPYrhjIN5ZpxfX3JXBc5xkzS9dJECAxwlOm6Moa/dcq+Y22bS3vUnytzbLPB1p4lhS9g8h6YJuQQVc5lN7eSDeqPxDkqQJ1cHOuLi9FA6ijUnQHK59hkOu1RfB5MXLh8SZnEaQKWMU+YSEAkDsIzRk2I0ca+xvWNq25qTvsd0OL9Lf617TFeoNcN4PzdEICmHLxvcMCjA+mlnHaDa5Fj581ZeXOe5m7ZxG5vYG4jYj1tcrf2Fv66CTqQlHqK91WIeO4aWyv2HfLKtv0J0/rUxhyEGVTp6XJ/udqEm/SsEeIvuCK1eK8cgw4vLIAfCjVj8lGv12oQSNK5Vxn7WSsoTDQ9Q3+ABnY+SWKmygD0zbVbOXeecPicJJiWJiEJtKrakXtlKgasGuMulze1r0BaCaqPG+eo43CQKJWvYm9lPkhLaubDxp86gPtL5mJjhELXilV2uCQGIy5b21ZNfh08a1DYXAcOWAy4mcSyshUAjviLD/2oiO1h4dhbT9dlOnShBVKmt9kYqs6s6jp09Et33/Jn5l58lxDiCJct7dgb10/aPpYX0y6e9VvjfD5Bh3jMkT4nMhkysCYksysgAvlHUte29qmeC8yQATxYfCKMoDJpnubnO2IIBtZip3/ABeKwcX4qzFjI4N8qlhoGtoLJa9wSbC7b72q2mniPlwWWHEpm/8AG+bJ5qnD+PLoY54Y4ssUMjyqTmAyLmkdrB32zMAdmY6C/wAqluF8ryzo7sFLJZukwcpa5BzkfvScraDa40112+UeA4nK0jIkHUAymQFpRcWN1BAUEW0vpbY1uY/i2Ewxjw8mLkeUFgYMOxGck3US2N09ACyg3N7jbiviMq+FT2XEsoYbNL41XWT/AOHuTlfBcQBbEQZnVQgdXdTbUm4WynuZiL3Pcam8PDFEi4WDNGOmcpQEkKuVf3moDdwtc33I2Nb+GRFSzL0Y1UAILKACNFBGlwBsunzrZ4Zg4xGgjULGqgIoFgAAMoA3FhasFjfc1BwlnYMSuXKRYgkm9tx6WuN/7mtCXlKASLJ91VGBBLQdt7bZktrVtpUgrqcNiH7mV4W10YkgX+evvvSbByfjiSQXHfGbEC2p8Em+vmrA6A7gH51gOBXxdT7GosSQWHxVvhlZTa5SUbXNt99/71LQ4ttMw+o1H6/618xWAZhbMrD0dQf/AOvH6Vg4dgnV2DIFG4IJN777n/SgJKPEgkDydQPb1tvb/Ws1Y1hUG9he1r+beR/QfpWSpIFKUoBUXxvCSv02jlZAjEuq7uLHQe4Nj+tSlKEp2KxyhzSMSOnKMkwvodMwHt4YeV/2LJLEGFmANVbm3ljqHr4ftmXUhTbNbyD4cevmvvLXN6SDp4hhHIv4m7Q1tDvoreo/TyAWwk03dG/xXlqKb4lBI2vuP5XHcP1qC+6wYIZ5cQERX7jI672BVbix0+Kxuda9848xvmMEF7ggOy30ufzfhAF7m4OhttVR5hwsMn3EZOkQQ07REPl0DXXPqxLLbNbNZtdBal3YixapXhxF3w8coytd5kDQnYXIuB1SF8EH631iF5mxKplxcC4mBtCbC5H8QtlOnsPnWwOY/wDm48Vnm+7yXiZCwIRkDEEx20Zs173Oij5VgwPRkeXplohcSAk3js9tNWKg5rjKpG2l9avo14JWqLMv15FNfDzunF5X3uRDcs8KxDLJhLxTXuIJFDx5htmjZxcDayvbXatDnjg2LfFvLhIY3hsqWiylUK7ll0I000001NWHiPL4OskVx/1Itf1G/wDQj3ra5cSeOZoIcYWdUD9ORcyqptlDd2ZL30tYfPW1lSlQazQnbo/49iuFSsnlnG/VezOdcB43iCGCQyOi3zAKZI1A2z/kv/Cas3LnPAjmeSW7RZNoiSqBdi+diVUAWFiN9iavUvEZECSPh5V7iJGwzB1OU21RhdgTfuAvpvW1wfFYSUs0fReR/iKxhWI9HU93zvpWd05JZracy9VI3tfXkVuTmmWWFpMx6TlUVcKrGRMws7MzgDtLAi3gX86Y24NwnEIYzOyyKt3ZpSJiBp3lr3Bt/SrNieUYMpEObDXNyIDkU+fg+EX85QD71zHmTFYsvNDHghh4CCsskkaqWuLZwwUFmOhuoOy2taq1odvU6hy3huH4SJFwghUSABCrqWl9O8m77epqo8scMiixuNzYUpGSMmZWsxBzfCSAwUnta2grm/CsPP8AeMPDhGfEPhwxjy2ChiM/wsMqKGKk5jqQbnusOzDj/Rw+HHEcgmkBDxRjq3Ya3yrciwFyFBAJ3sL1DV2iyFTLGSte6t5a3KLzRiPv+IaMiKIQllzO5Yt65EHaQbX/AE1vpUbhMJKI8irBILt0XKXWQ+h3a9rpqAAQLXvpe+I8j4LGgzYV1RzqGjsU9btGCNTfc+tQR5Plw/dipwIIRnHTO4S5J7gAnqRY6n61EnKUkuCLKeSFKUk/E9LdLavbfaxU+XsXiIcBOYkVYmYLMwCAhgw/eKyhhfawJGuwq0cm8AixTdWZ57xtfsuqkEKQokA0AP4UIO19N8fGOOYk4cmDCTx4c3GfpsXfTUs50UH897bWaqhgpZsymKQpnNrIWAta/ewtmII/l12Nao13Gk4Li9zBKipVFN8rWOzcwt1YejDK6Z26GZGUWvdGGdvK3vZTmuBVf4F9n0WD7pG6jhrpGnnW4Mh3awsSBYaeaycLw8rfdZJndiiBmY27mCpl6a2sq5hfXzf1qW6DTMUJNtC5BO29jfcn9BqaoTLmiVnwzMM06XyLmsO7YeAPPsPUfKpvhgfp94AuSVUC2Vfwhv4rb+9x4vWLBYYjLYAIPB12Hbl/19vfSQoSKUpQClKUApSlAKUpQClKUApSlAKqHN3KUeIkWZZjC4Uq1gCrXKnMy/nFiA2+ttqt9QWK4XNKxzsoW+lidvGlAcY4zgWw812mzNoSw0HoO9tPw62/N8jUry5gjjGH7QKDvYXy2Fz51Oo8+a2uPYJcRxRcEySZARHdbobleoZEuSpCjzbUBhva1n4fyVJhJYRCRLEC5ZnIV0Nhk20cWuDt+GgNTHcCghjK9z3IJLMQLjY2Fhmtp8jaokzaqkCBnc5FAsLkC9l86AE2AsApvaxqXHI82KxSz4sgoGOWO5sgF8pC2sWNxe+1jve1aHGpjmZY1WOJTlFviK2FyzfFrbYG1iNKjZDVu56wc0eAJbE4lpJbf+mhNwL/APUNyAfr43NZcTzgRDnXIhmQgnMMyEEgXPkgfLeq6vKcjTsIoTmsFYsMuUaMMxOg0N/J1qz4bk7CwRFsZIjN/ESsY9Bbd9f/AKoSSWGxq4qKKVQ0aR/ArXRWItksRoVvYX1Hiq/xHl9M+fvgkJvm3Un2YG1/kaj+eOcopsLGYg3SEuUvYFX7ZMoCkEEGx7Wse3bY1rcjcQxZwpKOrhGbqLibqgGY6JLY6ADZgfGlW0a06LvFlNajCqrTRPQcd4hhPjAxEY8nU2/mHcPrepzB874PEL05lyE7pKAUP+LYD3NqricdguFfNhJDrrbI3uL9jL7jLUieBBruY4XckBDY2IP4mUi2n+L1rS69CovHGz5r2M6o1qb8Errk/ct3C8BhoYj0I0jje5JTS5O5LjUn+K9VrjPLAigmlgcyx9MnoSftVc6kkObs2a+zXG2wrf8A+BCE58M/Re1yAWMV7a5o7j32t8vFRa8zJBKrYlChcECXDyM0bWOpMR2IPmxOvkVQqWd/L16cS91ci+Zp14HOuE8aKSQNfSJw4EJyEWPcpGzpYkZSBba9X7E8/wCFVkyxtK8hAIY5StyBZVaysfRQbn3qC+0Dl8cTmjlwMsZewJjyEBiD8Ujj4WtYdwGm510o02CxkBK4jDvlBYs1ldLWuAjKcptY+ToRoLa0uLi7PRlqakrrU75wvmbD4nKUcFSAQWNtTsuv4rX09qyT8u4d754lNzfMBla/qGB00riXB8FOmG++RwlIANc4Up3G2guDvbVdr/OrNwDnB00z9Kw0Vznjb5MbZPrb5moJOgYzhvSjXpAsFULa1zYC1zbU7eBW3wKFGFlYG2rai9/OYbi/9qgo+fYEZExI6Ze2V1uyNe1rEDS5Om96tMGKRhmR1I8kEePX0I96EkmBStNcWQbWJFr3rYimDbVJBkpXzMK+0ApSlAKUpQClKUApSlAKUpQClKUBzz7SWMOKwmIW4ZdQR/Af8w5B9q6HVD+1yG+Hif8AK5Umx0zL59PhqzQ41mw8LLqXjVv1UH/OouTlaV+BJySAbmq/iuG4VQS0aKt73Y/MAb7G/wAPvWnxHG4hHEceHeRylxMxTKSPDWIsfmAPSuV8RkxM0jRcRkeFtSrOO2+bQIBYKtgNQSNN96EHTp+bcPHiEw5BUEWViLAkWAVBud7eNrWNVnmTmD71E0MUfTZiAc6xyMgut863IRiCNrkAg+1VWfg04mV+0i6McQZLr2gAE31UCwsLana9WmLAx4xsTFFGA1wGkQZS1rE55AvbvbcnyNRQFX4vyhPi42jwgRURwSguM8gBF7gZVsraN63B9atUvBcfIiYUYaOFQgUsHDRKBp2aXJ09L6ke9XjgmFMMKo2QEDZL5R8idW+ZA+VSSqT7CgKVwjkrDYGLqzyCeRFBMs9giBb6qmoQC++p961eceONHHH0QriS5MytotgSMoB1JOm52N6tfM+Mw8eGkGIymNhlZSM17/w211/tXN8BN1YmKx5cOlxHn1dmvmJNtANSNL611keXNwIzK+XiZuA814mQ/d8TAVSVWCyFlzEZWJJC7EAevpTinLzMq/d2SSNFsEc2e+5If4WZib62+tRPEGkWaNxIfRVAFl8N87hra+lSPDuKxw9+IvEWAtK/wNtopGi/Kw+tKdSUJZouzInCM1lktCGXh8qShRmilsSokulyPyuPi/wmpXhHO2Iw4MUsSOtyHRgNfHxDfQD4s230EVzdxVcRIgU3jjBs19GvYkj02FjU9w6Ph0UUIlSWfETRC6IzMQ2gJ+IBTcnuOmni+upYtzqJ11mVrW9Sh4WMKOWg7Sve/p2ja+8cMxkU0F3wX3i3Use0lRZco1RQBYbLew9BVS4r9nvEMO2eJ0xMTkHqx6ZVUaloicqi35c3wi1tqvPKfLMqw3aFFbORJ1FuXUW0QeBa49CQSLgg1KHhawB2wz/d2I3F2QWIJ/Zk5dbWvb5VxU+A5eC68+7/ALOqfxlHx2fl37HOsZijhIcG8eKTELiAWChDlQr6BzcAWIv2kFToPH2LixlcucRLAXUCwDZPGhFwQD7qSLnWrNxPiWHLxniWChluDkniBBsDYnKbMpB8g/KtT/8ACsPiQWwGMF9+jNdrf4tJF+ZD1zKhOKzNac1sdRrQk8t9eXEtfCOaY44EE0ySzlSQkP4gL2ygm+w3PmobE89CWWFM7IjDvjhGc3YBVVpBroxPdGCLruLWNG5n5bxWHw8nWiMahgc6oZupptmUHpxjUksFJNtG0yw7YNyy4yGZZhAoJdWsYwL2zIxuAL+CaosW3P0VHisxAsRcef7W/wA62ICUAVdh6VyvgnOQeUpHOkcTJ+6xVkbPfXLMBkIINrNlO225s0vHMRAQZIXSO2jPd1JsNpFLEa6ak7XvagLVi+PRxFRIGAP4wpKjUDuPjf8ApUhhcWki5o3DD1Bv/wDVVvBcfhlAzdtx5IKn5ONKkcPAqD9mAoJvpp/amp1pbqTNKjjjmUfDmPgbf1rejlDbH6VJye6UpQClKUApSlAKUqP49izFh5HXcDf09T9BQEXjuPwyTnDI6s6HuXZr62yhrBlsGuRfavGJx8WFj/bSKNGZV/EQgLEIu75VHgVyDkjis2J4jO8auxYAdRiFWNc1y8ts2c6WVA2pJ1sCauPEeccMmIYSRJJLAp6RIGa5Gqhz8JYgfqKJN7ENpbls4Bxk4qMSiGSJDYr1BlJBAO3+x71k4jGk8bIY0dDcFpVugOwIU2L6+hA96qp+0TCkjqu0V/DXW2muq3zEepNvlUzwbifUkXLeSN/gcHOFPswJBB+dxp42gkguF8kxR2XEvdc5dEQsit/Pc5tjbLfwNTerNDiMsExgiUiAMFgjyg5gCQpINgW0+XqfGtj4urHJ15BEYnuj+nnUG1xb9Qap/KmP6PE3SNAiT3DWJN2JdwxJ1JLX/wC4ilybF84Bx5JMKuImCwnZruCoPs+gIN9DULxrnBmLJCViUGxlk1J8fso/xbixbwb2I1rS4lypLPIGmxofXYR5QL3JyrnsD/s7a7eGwsEMRaArJIGKrI4BKmwuBYDS1jpve9zc1faEUne78vczp1JNpqy816EKvBOpZ8SxUSHVpGtI5v2rZgcmx0B8kBRvW7isKChiDRwjLljY3sgA0LeQB6/61qcyTSSxxtazKFbOe1MykFxm/DfSx9ha9qrnE+KTq0gAdoX1BKnYj89r3BuN76Cq5SlLfYuhTik2mr/971/ZhxcswzK7RyNGDkdbgPppmBAI1A8DQ1XcHwSfFzf8w75Ix3MbWRdNIh8OYnQfqdrGZgxS2sFCkC18zt+t7k/M1ucC4BiJYcQ8Mquk5HT1IXtLA2vqfTYDf51wSRmKdZJwkaAKCEVbEWAyju8/MnX1q3cbeLEcXwcSqI0e2YppaQBip0+JsoKi+guD4safNxFsJLGrplscrDKgNkISzWtcrv728+Z3ljCGbieHcPohz7XzWv8Apvf6WowdIxyJhcWcR94cBkC9C5YWUWGRfGupY+fNVfEcclGKnQqvQOXI17k51zWyjcAk6g222qe4xw9WOdzmfbTQHXyNzcZR7ZRrUDiZosO3UlOaRvhUbm1gAoGw8XNh9dKsUc2kVdnDllu5OyI/mbg00rh4ghVVAWL92R5JUntYsxJucu/m1VKWZopArhon8BwVPzU7N8wTXWOC8DxOLZZcSxhiGqxKbE/zf+foFqa4tybFKpVTod0kAdD9Dt861wxVTD2immuX8mOeFp4i8mmnz5/Y5rwjn3FQ2DN1V9JNT9H3/W9bmLbhHEL9aH7rM4sZIzk33uyjK3+Naxcc+zh4rmLPEP4byxf9pOZB9R8q0eWeXiGdsT0jltkAa6tc2JswGoGgB8mu51sLVi3KOV9DmnRxVKVlK66mtx77McTDG0uEmTFxBe1SD1AB+TKSHNvSxPpVd4JzbicG7JFM8VjYwSi667gow7d/AB966xguExxOGhlkiIIzZDZX9cyG4F/atbi+JEoKcRwEWJQXPUh1dB8jZ108ggVj+GpfQ7+ehszuP1r8ald4dzzh2YGaH7nP5mgDNE3rmiDXXfdc/vvVt4fzE6rN1ICsSa/eEYFGQi+fRR0yNbhgPFzeq9ByVw3EEtBjpAGN+k2S5O1iGUE+x19da84LlPiUOJCy5Dh2vnaLuGXXtytqCdrEEfPzXKDi7SVjuMlJXWpM4T7SsL13jZmAJ7WYZVYeqNmIy++m1XaPERxRnFTyIqhbglgFRTbdr2JJ81EQ4bh8eGaPpQpDcsyMqgE+puPi8X/SuYz8exPFUXBYXDIkOoaNMoVVFjCxex6YBGwGtiBe+nJ0dZxXPeGSRYwxlLWuYrOBfVb2OpN9hc1ZopAwuP8AQ/UeKo/J/JceCUOSJJzu5Gi3ABEQ/Cunz3+VZuP80rCwiis87afwpfTuI3I/KPTW3m9RVRqMFrx1KXJ005TenDQutKpvIPGcViDKZu6IfA5AU3B1FgLG/wDS1taVzVpunLKzqlUVSKkti5UpSqywiuaONpgsLJiHBYINAAdSTZR7AkjWuFco8fxcmOGIeRmSeR16TO75g+v7ONjZEDAa+i+bVe/th4tdVwhjbIcsjPdQrWJ7NGzA+dvSq7wSExwGdlyXXsvbKq2szr+VAgyqfQn2NQCX/wCKYTDxPh8EIsOxJ1JyqWuQTc9zGwuNxYiqJJyu7uzNisNYm5PUcn3OqAH9aj+M4xc2YmNw5vGUa/boLONwQBtbf12rUxuM6E2UwOqW1DHKxv8AkbLrb1t+laaDUU5OVn5XKKycmoqN/vYmosPwzDRJ94xbYhoybCDze3aTciwsPI39qiMDxpsk33UyYYXUsI3ZSyMx1ax3BKi/oaiYOFLJhpXjL5kdiEsD2XjGrXHcM2wFtDUlwPg0jEHpXHTsSWCr63c3GnaLNtvudKrgv9mWTf8Aqty6/Znx+SVxBMQUlVxqBct7nfULa3vW1hoBBxZFdQbSAWuR8WYqwtu2oP61Acr8FYPC8QYhHRuoQcx1zDJGO4jf0G4JNX/iHAM2IGNmkKtHltGuXLZToWNr3AOwPjeqmtdCxPTUmuIZIkle+XMD230zEeB6+p+Z9arDYksvcjAu2dIVNmY2Aux/Aun+9q1sVxGXFPmVWtp0x22UHZpLg6nRsvy9q1sdJHhwTK+eVh3Aszlv8AyqB6XBFalRUdHvy77/AGZJVnL6dufff6JJ2TMDKwkcbIoLJH9BoP5m9KieK8USSNlMusguqqRoBvmIvppvfW+lR2Ew+M4kxjw8ZES6G3ai/wA7aAn+H+ldV5a+zrC4UKzDqyDdm2J9l9B70qwSXievJE0W7+FacWzmvC+VppED9GXoahnUa2sfgHxHbRgDvV2k45h8NHGoAj7BkjtqBsAFGtr6XrogFa0/DonkWV4kaRBZXKglb+h8VlsajgHN+BOMxix9PIXTqR37Tsc2YMRYNYG/i2u5qY5HnjixIUtlkjWRGTRiQt7XIFlYgZsuhFiPn0vnrlaPG4dj0w2IjRug9yCrEbXB1B2sbiuDrDO8wMUbNiP3ciAXL20BK+WFrNf0B0sxqSDpeLxhYPO8yKimwzMAijS5P529j9BWPkOH7zjOtFC7wAszYmdWu2+RIQ2w1GupsD8NwDMcgcnyxhpceFZyoWOJrOI13N91zGw2v8O5vpflFhYaAVKk1oiHFPc+0pSoJFRnEOAwTG7R2a98y9pPzI3+tSdKAquN5TIuYJbfwPqPow1H9ary8LxEzYqKNDDIFCdQhspvoSoJAJ32IrpdKA/N44DN94bDRvFLKhKlB1FNxqQOxkNrfmqVgxnFcHvHiUUeCBIv0UFrD6A13DDcMhjkeRIkWSQ3dgoBY+581tkVqWNrWtOz80Z54Ohe9O6+5xCbnuKdRHj8Krag3W8bXBuLo3xWPg6e1T3KPEsJDEI8LMigksY5gEZiSTfOAFZvFhoAABoBXQsZwbDyi0kKNf8AhH9xrVax/wBmOBf4IzEdxkJA+oBBP1NcupSlvG3k/R+5KhVjtK/mvVEHzdzbLH+yEbwg6dRrjPcf+1INPqDfTS1R3KOAWScJMDnkBKixzFba3sLRxn8x1N7DQ1bMJ9nMSQSRGeYiRWU9xIswI/dsWS9juADU/wAu8vw4OMJECTYBpG1d7eWb/LarYYmMKbjFa8yieFlUqKc5acuHoSGEwyxoEUAACwA0pWalYm7m5Kwqvc4czDBotgrSPfKpa23kje1/P+dgbDXHMJh5cXxCV3NyshzMQCFCsQqqD4sNvmTQEjwPhDYgyNiLs0ushYDQH0B0DHYD8IHyqA5zhUIkaYzJHH3Rq98hW2UGV1N8ttEOU+Sb3Bq18y8eihR4l1bcqALMTurn08nzbTSuacDwv/Ep5ZHOeCDvYHeZ7Eqtv+np/wCPSAV+TEHDYhGkwseZBmCgBAw3Vwy3RvUMosbeTtoYjGmaRrl7M3wn9oVFycoJsbC5Og9fWuu8xRQYjAM+JjKixMYWxcMLgdK2/uLWtvoKh+SeCCOONnjIYJa5DqrEkm5Q2ubEC5F9KXJKNHgJZMkP7vOCcraM2xJb8R0ANztl20tXRuT+W5nSEyhGiCWJfMCGAKgxxZQGOxzufG2ms60SiNkFlUqV0sLZha/pW3g5liw8bGUCJcwJLDUk6bbm58VNyLEpDCkQuBrYAsdyALC5/wAtqguLcaRiYhrdgpJHbe9rajW50/texto8S5hmlZo8LEzEEjt1Jtof09B6amozl/lzEY2YjMwWJv2kjAgBiAwVBuxF9T7amrHDIvFvyKlNzdo7c/Y1eOcUKyBICGnZitowzEDwAuxfc7fTzVg5W+y95CJscxAOvSDXdv8A9rg6fyrr71fOWOU8PgkAjQGS1mkI7j62JuVHsKnq7dVRjlh+eJyqTcs0/wAGDBYRIkEcSKiLoFUAAfSs9KVQXilKUArlv2n8ttFIvEcNdWVgZMvhh8Mg/s309TXUq8TRBlKsAysCCDqCDoQR6WoCE5M5jXHYYSCwkXtkT8re38J3H/g1PVyvC8OHCuKYeOISFMU5W5JIZTeyn+JGII0va5vqa6pUJ3Opxs9NhSlKk5FKUoBSlKAUpSgFKUoBSlKAUpSgFUTmGSTC9ZunaNiSrKCxH8VidT6r8/FXusc8KupVhcHcUB+eeL4ATIf27hnOo6XcR5Px2sSbHW/y8+uUOVnws3XSeRiARkyCMMfHUbOwKjew1vbUV07jfIQLiaBruv4HtYjU2BFtvBP1vUQvDMVKckUDKw+Iykoq/UAlj7LUJNuwbsrkPxGJpOmJZ0URMXCopY3IKn3tlJGnr8qw4rmWNbBST+i30+Rbf0AqywfZhJJ/6jF2XfJClh9GY/3FWXhPI2Ew5UojHKLdxBufzNYC5/p7VflpRWurKc1WT0VkUPhmBxeLCNBCoUuyvJLfsAUFSobua5NtvFb+D5Gxk04GKZRFDbKwynOxsWIUfCLgfEfG3r1COMKLKAB6AWr1VMrNlsbpGjwrhMWHXLEgF9z5PzP+W1b1KUJFKUoBSlKAUpSgFKUoD4RX2lKAUpSgFKUoBSlKAUpSgFKUoBSlKAUpSgP/2Q=="/>
          <p:cNvSpPr>
            <a:spLocks noChangeAspect="1" noChangeArrowheads="1"/>
          </p:cNvSpPr>
          <p:nvPr/>
        </p:nvSpPr>
        <p:spPr bwMode="auto">
          <a:xfrm>
            <a:off x="307975" y="-1638300"/>
            <a:ext cx="5095875"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6" name="Picture 6" descr="http://www.brickshop.nl/components/com_virtuemart/shop_image/product/42025-2_52d4dd96a91f4.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43608" y="3429000"/>
            <a:ext cx="4509690" cy="3310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529041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fade">
                                      <p:cBhvr>
                                        <p:cTn id="7" dur="1000"/>
                                        <p:tgtEl>
                                          <p:spTgt spid="4100"/>
                                        </p:tgtEl>
                                      </p:cBhvr>
                                    </p:animEffect>
                                    <p:anim calcmode="lin" valueType="num">
                                      <p:cBhvr>
                                        <p:cTn id="8" dur="1000" fill="hold"/>
                                        <p:tgtEl>
                                          <p:spTgt spid="4100"/>
                                        </p:tgtEl>
                                        <p:attrNameLst>
                                          <p:attrName>ppt_x</p:attrName>
                                        </p:attrNameLst>
                                      </p:cBhvr>
                                      <p:tavLst>
                                        <p:tav tm="0">
                                          <p:val>
                                            <p:strVal val="#ppt_x"/>
                                          </p:val>
                                        </p:tav>
                                        <p:tav tm="100000">
                                          <p:val>
                                            <p:strVal val="#ppt_x"/>
                                          </p:val>
                                        </p:tav>
                                      </p:tavLst>
                                    </p:anim>
                                    <p:anim calcmode="lin" valueType="num">
                                      <p:cBhvr>
                                        <p:cTn id="9" dur="1000" fill="hold"/>
                                        <p:tgtEl>
                                          <p:spTgt spid="410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500" fill="hold"/>
                                        <p:tgtEl>
                                          <p:spTgt spid="12"/>
                                        </p:tgtEl>
                                        <p:attrNameLst>
                                          <p:attrName>ppt_x</p:attrName>
                                        </p:attrNameLst>
                                      </p:cBhvr>
                                      <p:tavLst>
                                        <p:tav tm="0">
                                          <p:val>
                                            <p:strVal val="1+#ppt_w/2"/>
                                          </p:val>
                                        </p:tav>
                                        <p:tav tm="100000">
                                          <p:val>
                                            <p:strVal val="#ppt_x"/>
                                          </p:val>
                                        </p:tav>
                                      </p:tavLst>
                                    </p:anim>
                                    <p:anim calcmode="lin" valueType="num">
                                      <p:cBhvr additive="base">
                                        <p:cTn id="15"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9" fill="hold" nodeType="clickEffect">
                                  <p:stCondLst>
                                    <p:cond delay="0"/>
                                  </p:stCondLst>
                                  <p:childTnLst>
                                    <p:set>
                                      <p:cBhvr>
                                        <p:cTn id="19" dur="1" fill="hold">
                                          <p:stCondLst>
                                            <p:cond delay="0"/>
                                          </p:stCondLst>
                                        </p:cTn>
                                        <p:tgtEl>
                                          <p:spTgt spid="4102"/>
                                        </p:tgtEl>
                                        <p:attrNameLst>
                                          <p:attrName>style.visibility</p:attrName>
                                        </p:attrNameLst>
                                      </p:cBhvr>
                                      <p:to>
                                        <p:strVal val="visible"/>
                                      </p:to>
                                    </p:set>
                                    <p:anim calcmode="lin" valueType="num">
                                      <p:cBhvr additive="base">
                                        <p:cTn id="20" dur="500" fill="hold"/>
                                        <p:tgtEl>
                                          <p:spTgt spid="4102"/>
                                        </p:tgtEl>
                                        <p:attrNameLst>
                                          <p:attrName>ppt_x</p:attrName>
                                        </p:attrNameLst>
                                      </p:cBhvr>
                                      <p:tavLst>
                                        <p:tav tm="0">
                                          <p:val>
                                            <p:strVal val="0-#ppt_w/2"/>
                                          </p:val>
                                        </p:tav>
                                        <p:tav tm="100000">
                                          <p:val>
                                            <p:strVal val="#ppt_x"/>
                                          </p:val>
                                        </p:tav>
                                      </p:tavLst>
                                    </p:anim>
                                    <p:anim calcmode="lin" valueType="num">
                                      <p:cBhvr additive="base">
                                        <p:cTn id="21" dur="500" fill="hold"/>
                                        <p:tgtEl>
                                          <p:spTgt spid="4102"/>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9" fill="hold" nodeType="clickEffect">
                                  <p:stCondLst>
                                    <p:cond delay="0"/>
                                  </p:stCondLst>
                                  <p:childTnLst>
                                    <p:set>
                                      <p:cBhvr>
                                        <p:cTn id="25" dur="1" fill="hold">
                                          <p:stCondLst>
                                            <p:cond delay="0"/>
                                          </p:stCondLst>
                                        </p:cTn>
                                        <p:tgtEl>
                                          <p:spTgt spid="4104"/>
                                        </p:tgtEl>
                                        <p:attrNameLst>
                                          <p:attrName>style.visibility</p:attrName>
                                        </p:attrNameLst>
                                      </p:cBhvr>
                                      <p:to>
                                        <p:strVal val="visible"/>
                                      </p:to>
                                    </p:set>
                                    <p:anim calcmode="lin" valueType="num">
                                      <p:cBhvr additive="base">
                                        <p:cTn id="26" dur="500" fill="hold"/>
                                        <p:tgtEl>
                                          <p:spTgt spid="4104"/>
                                        </p:tgtEl>
                                        <p:attrNameLst>
                                          <p:attrName>ppt_x</p:attrName>
                                        </p:attrNameLst>
                                      </p:cBhvr>
                                      <p:tavLst>
                                        <p:tav tm="0">
                                          <p:val>
                                            <p:strVal val="0-#ppt_w/2"/>
                                          </p:val>
                                        </p:tav>
                                        <p:tav tm="100000">
                                          <p:val>
                                            <p:strVal val="#ppt_x"/>
                                          </p:val>
                                        </p:tav>
                                      </p:tavLst>
                                    </p:anim>
                                    <p:anim calcmode="lin" valueType="num">
                                      <p:cBhvr additive="base">
                                        <p:cTn id="27" dur="500" fill="hold"/>
                                        <p:tgtEl>
                                          <p:spTgt spid="4104"/>
                                        </p:tgtEl>
                                        <p:attrNameLst>
                                          <p:attrName>ppt_y</p:attrName>
                                        </p:attrNameLst>
                                      </p:cBhvr>
                                      <p:tavLst>
                                        <p:tav tm="0">
                                          <p:val>
                                            <p:strVal val="0-#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4106"/>
                                        </p:tgtEl>
                                        <p:attrNameLst>
                                          <p:attrName>style.visibility</p:attrName>
                                        </p:attrNameLst>
                                      </p:cBhvr>
                                      <p:to>
                                        <p:strVal val="visible"/>
                                      </p:to>
                                    </p:set>
                                    <p:anim calcmode="lin" valueType="num">
                                      <p:cBhvr additive="base">
                                        <p:cTn id="32" dur="500" fill="hold"/>
                                        <p:tgtEl>
                                          <p:spTgt spid="4106"/>
                                        </p:tgtEl>
                                        <p:attrNameLst>
                                          <p:attrName>ppt_x</p:attrName>
                                        </p:attrNameLst>
                                      </p:cBhvr>
                                      <p:tavLst>
                                        <p:tav tm="0">
                                          <p:val>
                                            <p:strVal val="0-#ppt_w/2"/>
                                          </p:val>
                                        </p:tav>
                                        <p:tav tm="100000">
                                          <p:val>
                                            <p:strVal val="#ppt_x"/>
                                          </p:val>
                                        </p:tav>
                                      </p:tavLst>
                                    </p:anim>
                                    <p:anim calcmode="lin" valueType="num">
                                      <p:cBhvr additive="base">
                                        <p:cTn id="33" dur="500" fill="hold"/>
                                        <p:tgtEl>
                                          <p:spTgt spid="4106"/>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5126"/>
                                        </p:tgtEl>
                                        <p:attrNameLst>
                                          <p:attrName>style.visibility</p:attrName>
                                        </p:attrNameLst>
                                      </p:cBhvr>
                                      <p:to>
                                        <p:strVal val="visible"/>
                                      </p:to>
                                    </p:set>
                                    <p:animEffect transition="in" filter="wipe(down)">
                                      <p:cBhvr>
                                        <p:cTn id="38" dur="1000"/>
                                        <p:tgtEl>
                                          <p:spTgt spid="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b="1" dirty="0"/>
          </a:p>
        </p:txBody>
      </p:sp>
      <p:sp>
        <p:nvSpPr>
          <p:cNvPr id="3" name="Tijdelijke aanduiding voor inhoud 2"/>
          <p:cNvSpPr>
            <a:spLocks noGrp="1"/>
          </p:cNvSpPr>
          <p:nvPr>
            <p:ph idx="1"/>
          </p:nvPr>
        </p:nvSpPr>
        <p:spPr/>
        <p:txBody>
          <a:bodyPr/>
          <a:lstStyle/>
          <a:p>
            <a:pPr marL="0" indent="0" algn="ctr">
              <a:spcAft>
                <a:spcPts val="1200"/>
              </a:spcAft>
              <a:buNone/>
            </a:pPr>
            <a:endParaRPr lang="en-US" sz="6000" dirty="0" smtClean="0"/>
          </a:p>
          <a:p>
            <a:pPr marL="0" indent="0" algn="ctr">
              <a:spcAft>
                <a:spcPts val="1200"/>
              </a:spcAft>
              <a:buNone/>
            </a:pPr>
            <a:r>
              <a:rPr lang="en-US" sz="6000" dirty="0" smtClean="0"/>
              <a:t>Thank You!</a:t>
            </a:r>
          </a:p>
          <a:p>
            <a:pPr marL="0" indent="0">
              <a:spcAft>
                <a:spcPts val="1200"/>
              </a:spcAft>
              <a:buNone/>
            </a:pPr>
            <a:endParaRPr lang="en-US" sz="2800" dirty="0">
              <a:solidFill>
                <a:srgbClr val="FF0000"/>
              </a:solidFill>
            </a:endParaRPr>
          </a:p>
          <a:p>
            <a:pPr marL="0" indent="0">
              <a:spcAft>
                <a:spcPts val="1200"/>
              </a:spcAft>
              <a:buNone/>
            </a:pPr>
            <a:r>
              <a:rPr lang="en-US" sz="4800" dirty="0" smtClean="0">
                <a:solidFill>
                  <a:srgbClr val="FF0000"/>
                </a:solidFill>
              </a:rPr>
              <a:t>Questions?</a:t>
            </a:r>
            <a:endParaRPr lang="nl-BE" sz="4800" dirty="0" smtClean="0">
              <a:solidFill>
                <a:srgbClr val="FF0000"/>
              </a:solidFill>
            </a:endParaRPr>
          </a:p>
        </p:txBody>
      </p:sp>
      <p:pic>
        <p:nvPicPr>
          <p:cNvPr id="4" name="Picture 3" descr="cpacolorlogo.jpg"/>
          <p:cNvPicPr>
            <a:picLocks noChangeAspect="1"/>
          </p:cNvPicPr>
          <p:nvPr/>
        </p:nvPicPr>
        <p:blipFill>
          <a:blip r:embed="rId2" cstate="print"/>
          <a:stretch>
            <a:fillRect/>
          </a:stretch>
        </p:blipFill>
        <p:spPr>
          <a:xfrm>
            <a:off x="6804247" y="6012919"/>
            <a:ext cx="540000" cy="540000"/>
          </a:xfrm>
          <a:prstGeom prst="rect">
            <a:avLst/>
          </a:prstGeom>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82828" y="6012920"/>
            <a:ext cx="388489"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5660" y="6014306"/>
            <a:ext cx="584082"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5976" y="6012540"/>
            <a:ext cx="1144827" cy="540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78403" y="6012920"/>
            <a:ext cx="735589" cy="539999"/>
          </a:xfrm>
          <a:prstGeom prst="rect">
            <a:avLst/>
          </a:prstGeom>
        </p:spPr>
      </p:pic>
      <p:pic>
        <p:nvPicPr>
          <p:cNvPr id="9"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89558" y="6012540"/>
            <a:ext cx="549652" cy="544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108965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b="1" dirty="0"/>
              <a:t>C</a:t>
            </a:r>
            <a:r>
              <a:rPr lang="nl-BE" b="1" dirty="0" smtClean="0"/>
              <a:t>onsortium </a:t>
            </a:r>
            <a:r>
              <a:rPr lang="nl-BE" b="1" dirty="0" err="1" smtClean="0"/>
              <a:t>overview</a:t>
            </a:r>
            <a:endParaRPr lang="nl-BE" b="1" dirty="0"/>
          </a:p>
        </p:txBody>
      </p:sp>
      <p:sp>
        <p:nvSpPr>
          <p:cNvPr id="3" name="Tijdelijke aanduiding voor inhoud 2"/>
          <p:cNvSpPr>
            <a:spLocks noGrp="1"/>
          </p:cNvSpPr>
          <p:nvPr>
            <p:ph idx="1"/>
          </p:nvPr>
        </p:nvSpPr>
        <p:spPr/>
        <p:txBody>
          <a:bodyPr/>
          <a:lstStyle/>
          <a:p>
            <a:r>
              <a:rPr lang="nl-BE" b="1" dirty="0" smtClean="0"/>
              <a:t>KU Leuven / </a:t>
            </a:r>
            <a:r>
              <a:rPr lang="nl-BE" b="1" dirty="0" err="1" smtClean="0"/>
              <a:t>CmPA</a:t>
            </a:r>
            <a:r>
              <a:rPr lang="nl-BE" b="1" dirty="0" smtClean="0"/>
              <a:t> </a:t>
            </a:r>
            <a:r>
              <a:rPr lang="nl-BE" dirty="0" smtClean="0"/>
              <a:t>(</a:t>
            </a:r>
            <a:r>
              <a:rPr lang="nl-BE" i="1" dirty="0" smtClean="0"/>
              <a:t>prime contractor</a:t>
            </a:r>
            <a:r>
              <a:rPr lang="nl-BE" dirty="0" smtClean="0"/>
              <a:t>)</a:t>
            </a:r>
          </a:p>
          <a:p>
            <a:r>
              <a:rPr lang="nl-BE" b="1" dirty="0" err="1" smtClean="0"/>
              <a:t>Belgian</a:t>
            </a:r>
            <a:r>
              <a:rPr lang="nl-BE" b="1" dirty="0" smtClean="0"/>
              <a:t> </a:t>
            </a:r>
            <a:r>
              <a:rPr lang="nl-BE" b="1" dirty="0" err="1" smtClean="0"/>
              <a:t>Institute</a:t>
            </a:r>
            <a:r>
              <a:rPr lang="nl-BE" b="1" dirty="0" smtClean="0"/>
              <a:t> </a:t>
            </a:r>
            <a:r>
              <a:rPr lang="nl-BE" b="1" dirty="0" err="1" smtClean="0"/>
              <a:t>for</a:t>
            </a:r>
            <a:r>
              <a:rPr lang="nl-BE" b="1" dirty="0" smtClean="0"/>
              <a:t> Space </a:t>
            </a:r>
            <a:r>
              <a:rPr lang="nl-BE" b="1" dirty="0" err="1" smtClean="0"/>
              <a:t>Aeronomy</a:t>
            </a:r>
            <a:r>
              <a:rPr lang="nl-BE" b="1" dirty="0" smtClean="0"/>
              <a:t> </a:t>
            </a:r>
            <a:r>
              <a:rPr lang="nl-BE" dirty="0" smtClean="0"/>
              <a:t>(BIRA – IASB)</a:t>
            </a:r>
          </a:p>
          <a:p>
            <a:r>
              <a:rPr lang="nl-BE" b="1" dirty="0" smtClean="0"/>
              <a:t>Royal </a:t>
            </a:r>
            <a:r>
              <a:rPr lang="nl-BE" b="1" dirty="0" err="1" smtClean="0"/>
              <a:t>Observatory</a:t>
            </a:r>
            <a:r>
              <a:rPr lang="nl-BE" b="1" dirty="0" smtClean="0"/>
              <a:t> of Belgium </a:t>
            </a:r>
            <a:r>
              <a:rPr lang="nl-BE" dirty="0" smtClean="0"/>
              <a:t>(ROB)</a:t>
            </a:r>
          </a:p>
          <a:p>
            <a:r>
              <a:rPr lang="nl-BE" b="1" dirty="0" smtClean="0"/>
              <a:t>Von </a:t>
            </a:r>
            <a:r>
              <a:rPr lang="nl-BE" b="1" dirty="0" err="1" smtClean="0"/>
              <a:t>Karman</a:t>
            </a:r>
            <a:r>
              <a:rPr lang="nl-BE" b="1" dirty="0" smtClean="0"/>
              <a:t> </a:t>
            </a:r>
            <a:r>
              <a:rPr lang="nl-BE" b="1" dirty="0" err="1" smtClean="0"/>
              <a:t>Institute</a:t>
            </a:r>
            <a:r>
              <a:rPr lang="nl-BE" b="1" dirty="0" smtClean="0"/>
              <a:t> </a:t>
            </a:r>
            <a:r>
              <a:rPr lang="nl-BE" dirty="0" smtClean="0"/>
              <a:t>(VKI)</a:t>
            </a:r>
          </a:p>
          <a:p>
            <a:r>
              <a:rPr lang="nl-BE" b="1" dirty="0" smtClean="0"/>
              <a:t>DH Consultancy </a:t>
            </a:r>
            <a:r>
              <a:rPr lang="nl-BE" dirty="0" smtClean="0"/>
              <a:t>(DHC)</a:t>
            </a:r>
          </a:p>
          <a:p>
            <a:r>
              <a:rPr lang="nl-BE" b="1" dirty="0" smtClean="0"/>
              <a:t>Space Applications Services </a:t>
            </a:r>
            <a:r>
              <a:rPr lang="nl-BE" dirty="0" smtClean="0"/>
              <a:t>(SAS)</a:t>
            </a:r>
          </a:p>
          <a:p>
            <a:pPr marL="0" indent="0">
              <a:spcBef>
                <a:spcPts val="1800"/>
              </a:spcBef>
              <a:buNone/>
            </a:pPr>
            <a:r>
              <a:rPr lang="nl-BE" b="1" i="1" dirty="0" err="1" smtClean="0"/>
              <a:t>Science</a:t>
            </a:r>
            <a:r>
              <a:rPr lang="nl-BE" b="1" i="1" dirty="0" smtClean="0"/>
              <a:t> </a:t>
            </a:r>
            <a:r>
              <a:rPr lang="nl-BE" b="1" i="1" dirty="0" err="1" smtClean="0"/>
              <a:t>Advisory</a:t>
            </a:r>
            <a:r>
              <a:rPr lang="nl-BE" b="1" i="1" dirty="0" smtClean="0"/>
              <a:t> Team</a:t>
            </a:r>
            <a:r>
              <a:rPr lang="nl-BE" b="1" dirty="0" smtClean="0"/>
              <a:t>:</a:t>
            </a:r>
            <a:r>
              <a:rPr lang="nl-BE" dirty="0" smtClean="0"/>
              <a:t> </a:t>
            </a:r>
          </a:p>
          <a:p>
            <a:pPr marL="0" indent="0">
              <a:buNone/>
            </a:pPr>
            <a:r>
              <a:rPr lang="en-US" sz="2000" i="1" dirty="0"/>
              <a:t>R. Horne, A. </a:t>
            </a:r>
            <a:r>
              <a:rPr lang="en-US" sz="2000" i="1" dirty="0" err="1"/>
              <a:t>Aylward</a:t>
            </a:r>
            <a:r>
              <a:rPr lang="en-US" sz="2000" i="1" dirty="0"/>
              <a:t>, S. </a:t>
            </a:r>
            <a:r>
              <a:rPr lang="en-US" sz="2000" i="1" dirty="0" err="1"/>
              <a:t>Bruinsma</a:t>
            </a:r>
            <a:r>
              <a:rPr lang="en-US" sz="2000" i="1" dirty="0"/>
              <a:t>, P. </a:t>
            </a:r>
            <a:r>
              <a:rPr lang="en-US" sz="2000" i="1" dirty="0" err="1"/>
              <a:t>Janhunen</a:t>
            </a:r>
            <a:r>
              <a:rPr lang="en-US" sz="2000" i="1" dirty="0"/>
              <a:t>, T. </a:t>
            </a:r>
            <a:r>
              <a:rPr lang="en-US" sz="2000" i="1" dirty="0" err="1"/>
              <a:t>Amari</a:t>
            </a:r>
            <a:r>
              <a:rPr lang="en-US" sz="2000" i="1" dirty="0"/>
              <a:t>, </a:t>
            </a:r>
            <a:endParaRPr lang="en-US" sz="2000" i="1" dirty="0" smtClean="0"/>
          </a:p>
          <a:p>
            <a:pPr marL="0" indent="0">
              <a:buNone/>
            </a:pPr>
            <a:r>
              <a:rPr lang="en-US" sz="2000" i="1" dirty="0" smtClean="0"/>
              <a:t>S</a:t>
            </a:r>
            <a:r>
              <a:rPr lang="en-US" sz="2000" i="1" dirty="0"/>
              <a:t>. </a:t>
            </a:r>
            <a:r>
              <a:rPr lang="en-US" sz="2000" i="1" dirty="0" err="1"/>
              <a:t>Bourdarie</a:t>
            </a:r>
            <a:r>
              <a:rPr lang="en-US" sz="2000" i="1" dirty="0"/>
              <a:t>, B. </a:t>
            </a:r>
            <a:r>
              <a:rPr lang="en-US" sz="2000" i="1" dirty="0" err="1"/>
              <a:t>Sanahuja</a:t>
            </a:r>
            <a:r>
              <a:rPr lang="en-US" sz="2000" i="1" dirty="0"/>
              <a:t>, </a:t>
            </a:r>
            <a:r>
              <a:rPr lang="nl-NL" sz="2000" i="1" dirty="0"/>
              <a:t>P.-L. </a:t>
            </a:r>
            <a:r>
              <a:rPr lang="nl-NL" sz="2000" i="1" dirty="0" err="1" smtClean="0"/>
              <a:t>Blelly</a:t>
            </a:r>
            <a:endParaRPr lang="nl-NL" sz="2000" i="1" dirty="0" smtClean="0"/>
          </a:p>
          <a:p>
            <a:pPr marL="0" indent="0">
              <a:spcBef>
                <a:spcPts val="1800"/>
              </a:spcBef>
              <a:buNone/>
            </a:pPr>
            <a:r>
              <a:rPr lang="nl-BE" b="1" i="1" dirty="0" smtClean="0"/>
              <a:t>ESA: </a:t>
            </a:r>
            <a:r>
              <a:rPr lang="nl-BE" sz="2000" i="1" dirty="0" err="1" smtClean="0"/>
              <a:t>Piers</a:t>
            </a:r>
            <a:r>
              <a:rPr lang="nl-BE" sz="2000" i="1" dirty="0" smtClean="0"/>
              <a:t> </a:t>
            </a:r>
            <a:r>
              <a:rPr lang="nl-BE" sz="2000" i="1" dirty="0" err="1" smtClean="0"/>
              <a:t>Jiggens</a:t>
            </a:r>
            <a:r>
              <a:rPr lang="nl-BE" sz="2000" i="1" dirty="0" smtClean="0"/>
              <a:t> and Alain </a:t>
            </a:r>
            <a:r>
              <a:rPr lang="nl-BE" sz="2000" i="1" dirty="0" err="1" smtClean="0"/>
              <a:t>Hilgers</a:t>
            </a:r>
            <a:endParaRPr lang="nl-BE" sz="2000" i="1" dirty="0"/>
          </a:p>
        </p:txBody>
      </p:sp>
      <p:pic>
        <p:nvPicPr>
          <p:cNvPr id="4" name="Picture 3" descr="cpacolorlogo.jpg"/>
          <p:cNvPicPr>
            <a:picLocks noChangeAspect="1"/>
          </p:cNvPicPr>
          <p:nvPr/>
        </p:nvPicPr>
        <p:blipFill>
          <a:blip r:embed="rId2" cstate="print"/>
          <a:stretch>
            <a:fillRect/>
          </a:stretch>
        </p:blipFill>
        <p:spPr>
          <a:xfrm>
            <a:off x="6804247" y="6012919"/>
            <a:ext cx="540000" cy="540000"/>
          </a:xfrm>
          <a:prstGeom prst="rect">
            <a:avLst/>
          </a:prstGeom>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82828" y="6012920"/>
            <a:ext cx="388489"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5660" y="6014306"/>
            <a:ext cx="584082"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5976" y="6012540"/>
            <a:ext cx="1144827" cy="540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78403" y="6012920"/>
            <a:ext cx="735589" cy="539999"/>
          </a:xfrm>
          <a:prstGeom prst="rect">
            <a:avLst/>
          </a:prstGeom>
        </p:spPr>
      </p:pic>
      <p:pic>
        <p:nvPicPr>
          <p:cNvPr id="9"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89558" y="6012540"/>
            <a:ext cx="549652" cy="544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1641056"/>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b="1" dirty="0" smtClean="0"/>
              <a:t>Prime GOALS:</a:t>
            </a:r>
            <a:endParaRPr lang="nl-BE" b="1" dirty="0"/>
          </a:p>
        </p:txBody>
      </p:sp>
      <p:sp>
        <p:nvSpPr>
          <p:cNvPr id="3" name="Tijdelijke aanduiding voor inhoud 2"/>
          <p:cNvSpPr>
            <a:spLocks noGrp="1"/>
          </p:cNvSpPr>
          <p:nvPr>
            <p:ph idx="1"/>
          </p:nvPr>
        </p:nvSpPr>
        <p:spPr>
          <a:xfrm>
            <a:off x="540000" y="1268760"/>
            <a:ext cx="8334000" cy="4428000"/>
          </a:xfrm>
        </p:spPr>
        <p:txBody>
          <a:bodyPr/>
          <a:lstStyle/>
          <a:p>
            <a:r>
              <a:rPr lang="en-US" sz="2200" dirty="0" smtClean="0"/>
              <a:t>to </a:t>
            </a:r>
            <a:r>
              <a:rPr lang="en-US" sz="2200" b="1" dirty="0" smtClean="0">
                <a:solidFill>
                  <a:srgbClr val="FF0000"/>
                </a:solidFill>
              </a:rPr>
              <a:t>develop the </a:t>
            </a:r>
            <a:r>
              <a:rPr lang="en-US" sz="2200" b="1" dirty="0">
                <a:solidFill>
                  <a:srgbClr val="FF0000"/>
                </a:solidFill>
              </a:rPr>
              <a:t>proof-of-concept prototype </a:t>
            </a:r>
            <a:r>
              <a:rPr lang="en-US" sz="2200" dirty="0"/>
              <a:t>version of an open end-to-end (= from Sun to Earth) space </a:t>
            </a:r>
            <a:r>
              <a:rPr lang="en-US" sz="2200" dirty="0" smtClean="0"/>
              <a:t>weather </a:t>
            </a:r>
            <a:r>
              <a:rPr lang="en-US" sz="2200" dirty="0" err="1" smtClean="0"/>
              <a:t>modelling</a:t>
            </a:r>
            <a:r>
              <a:rPr lang="en-US" sz="2200" dirty="0" smtClean="0"/>
              <a:t> </a:t>
            </a:r>
            <a:r>
              <a:rPr lang="en-US" sz="2200" dirty="0"/>
              <a:t>system (“</a:t>
            </a:r>
            <a:r>
              <a:rPr lang="en-US" sz="2200" b="1" dirty="0"/>
              <a:t>Virtual </a:t>
            </a:r>
            <a:r>
              <a:rPr lang="en-US" sz="2200" b="1" dirty="0" smtClean="0"/>
              <a:t>Space Weather </a:t>
            </a:r>
            <a:r>
              <a:rPr lang="en-US" sz="2200" b="1" dirty="0" err="1"/>
              <a:t>Modelling</a:t>
            </a:r>
            <a:r>
              <a:rPr lang="en-US" sz="2200" b="1" dirty="0"/>
              <a:t> Centre”</a:t>
            </a:r>
            <a:r>
              <a:rPr lang="en-US" sz="2200" dirty="0"/>
              <a:t>), </a:t>
            </a:r>
          </a:p>
          <a:p>
            <a:r>
              <a:rPr lang="en-US" sz="2200" dirty="0"/>
              <a:t>enabling to </a:t>
            </a:r>
            <a:r>
              <a:rPr lang="en-US" sz="2200" b="1" dirty="0">
                <a:solidFill>
                  <a:srgbClr val="FF0000"/>
                </a:solidFill>
              </a:rPr>
              <a:t>combine ("couple") various space weather models</a:t>
            </a:r>
            <a:r>
              <a:rPr lang="en-US" sz="2200" dirty="0"/>
              <a:t> in an integrated tool, </a:t>
            </a:r>
          </a:p>
          <a:p>
            <a:r>
              <a:rPr lang="en-US" sz="2200" dirty="0"/>
              <a:t>with the models located </a:t>
            </a:r>
            <a:r>
              <a:rPr lang="en-US" sz="2200" b="1" dirty="0">
                <a:solidFill>
                  <a:srgbClr val="FF0000"/>
                </a:solidFill>
              </a:rPr>
              <a:t>either locally or </a:t>
            </a:r>
            <a:r>
              <a:rPr lang="en-US" sz="2200" b="1" dirty="0" smtClean="0">
                <a:solidFill>
                  <a:srgbClr val="FF0000"/>
                </a:solidFill>
              </a:rPr>
              <a:t>geographically </a:t>
            </a:r>
            <a:r>
              <a:rPr lang="en-US" sz="2200" b="1" dirty="0">
                <a:solidFill>
                  <a:srgbClr val="FF0000"/>
                </a:solidFill>
              </a:rPr>
              <a:t>distributed</a:t>
            </a:r>
            <a:r>
              <a:rPr lang="en-US" sz="2200" dirty="0" smtClean="0"/>
              <a:t>, </a:t>
            </a:r>
            <a:endParaRPr lang="en-US" sz="2200" dirty="0"/>
          </a:p>
          <a:p>
            <a:r>
              <a:rPr lang="en-US" sz="2200" dirty="0"/>
              <a:t>so as to </a:t>
            </a:r>
            <a:r>
              <a:rPr lang="en-US" sz="2200" i="1" dirty="0">
                <a:solidFill>
                  <a:srgbClr val="FF0000"/>
                </a:solidFill>
              </a:rPr>
              <a:t>better understand the challenges </a:t>
            </a:r>
            <a:r>
              <a:rPr lang="en-US" sz="2200" dirty="0"/>
              <a:t>in creating such an integrated environment, </a:t>
            </a:r>
          </a:p>
          <a:p>
            <a:r>
              <a:rPr lang="en-US" sz="2200" dirty="0"/>
              <a:t>and at the same time </a:t>
            </a:r>
            <a:r>
              <a:rPr lang="en-US" sz="2200" b="1" dirty="0">
                <a:solidFill>
                  <a:srgbClr val="FF0000"/>
                </a:solidFill>
              </a:rPr>
              <a:t>providing proof-of-concept </a:t>
            </a:r>
            <a:r>
              <a:rPr lang="en-US" sz="2200" dirty="0"/>
              <a:t>solutions to these challenges. </a:t>
            </a:r>
          </a:p>
          <a:p>
            <a:pPr marL="0" indent="0">
              <a:buNone/>
            </a:pPr>
            <a:r>
              <a:rPr lang="en-US" sz="2200" b="1" i="1" dirty="0"/>
              <a:t>This is believed a viable roadmap to secure the development of a future complete VSWMC.</a:t>
            </a:r>
          </a:p>
          <a:p>
            <a:pPr marL="0" indent="0">
              <a:buNone/>
            </a:pPr>
            <a:endParaRPr lang="nl-BE" sz="2200" dirty="0"/>
          </a:p>
        </p:txBody>
      </p:sp>
      <p:pic>
        <p:nvPicPr>
          <p:cNvPr id="4" name="Picture 3" descr="cpacolorlogo.jpg"/>
          <p:cNvPicPr>
            <a:picLocks noChangeAspect="1"/>
          </p:cNvPicPr>
          <p:nvPr/>
        </p:nvPicPr>
        <p:blipFill>
          <a:blip r:embed="rId2" cstate="print"/>
          <a:stretch>
            <a:fillRect/>
          </a:stretch>
        </p:blipFill>
        <p:spPr>
          <a:xfrm>
            <a:off x="6804247" y="6012919"/>
            <a:ext cx="540000" cy="540000"/>
          </a:xfrm>
          <a:prstGeom prst="rect">
            <a:avLst/>
          </a:prstGeom>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82828" y="6012920"/>
            <a:ext cx="388489"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5660" y="6014306"/>
            <a:ext cx="584082"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5976" y="6012540"/>
            <a:ext cx="1144827" cy="540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78403" y="6012920"/>
            <a:ext cx="735589" cy="539999"/>
          </a:xfrm>
          <a:prstGeom prst="rect">
            <a:avLst/>
          </a:prstGeom>
        </p:spPr>
      </p:pic>
      <p:pic>
        <p:nvPicPr>
          <p:cNvPr id="9"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89558" y="6012540"/>
            <a:ext cx="549652" cy="544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9689285"/>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b="1" dirty="0"/>
              <a:t>Desired Outcomes</a:t>
            </a:r>
            <a:endParaRPr lang="nl-BE" dirty="0"/>
          </a:p>
        </p:txBody>
      </p:sp>
      <p:sp>
        <p:nvSpPr>
          <p:cNvPr id="3" name="Tijdelijke aanduiding voor inhoud 2"/>
          <p:cNvSpPr>
            <a:spLocks noGrp="1"/>
          </p:cNvSpPr>
          <p:nvPr>
            <p:ph idx="1"/>
          </p:nvPr>
        </p:nvSpPr>
        <p:spPr>
          <a:xfrm>
            <a:off x="540000" y="1080000"/>
            <a:ext cx="8334000" cy="4428000"/>
          </a:xfrm>
        </p:spPr>
        <p:txBody>
          <a:bodyPr/>
          <a:lstStyle/>
          <a:p>
            <a:pPr marL="457200" lvl="1" indent="-457200">
              <a:spcBef>
                <a:spcPts val="1800"/>
              </a:spcBef>
              <a:buNone/>
            </a:pPr>
            <a:r>
              <a:rPr lang="en-US" b="1" dirty="0" smtClean="0"/>
              <a:t>•</a:t>
            </a:r>
            <a:r>
              <a:rPr lang="en-US" b="1" dirty="0"/>
              <a:t>	Phase 1A</a:t>
            </a:r>
            <a:r>
              <a:rPr lang="en-US" b="1" dirty="0" smtClean="0"/>
              <a:t>: Review of Requirements, Development Plan and Initial System Design. </a:t>
            </a:r>
            <a:r>
              <a:rPr lang="en-US" b="1" i="1" dirty="0" smtClean="0">
                <a:solidFill>
                  <a:srgbClr val="FF0000"/>
                </a:solidFill>
              </a:rPr>
              <a:t>Definition </a:t>
            </a:r>
            <a:r>
              <a:rPr lang="en-US" b="1" i="1" dirty="0">
                <a:solidFill>
                  <a:srgbClr val="FF0000"/>
                </a:solidFill>
              </a:rPr>
              <a:t>of a full-scale </a:t>
            </a:r>
            <a:r>
              <a:rPr lang="en-US" b="1" i="1" dirty="0" smtClean="0">
                <a:solidFill>
                  <a:srgbClr val="FF0000"/>
                </a:solidFill>
              </a:rPr>
              <a:t>future VSWMC</a:t>
            </a:r>
            <a:r>
              <a:rPr lang="en-US" dirty="0" smtClean="0"/>
              <a:t>, incl. </a:t>
            </a:r>
            <a:r>
              <a:rPr lang="en-US" dirty="0"/>
              <a:t>a development roadmap for the next </a:t>
            </a:r>
            <a:r>
              <a:rPr lang="en-US" dirty="0" smtClean="0"/>
              <a:t>decades based on user &amp; system requirements.</a:t>
            </a:r>
          </a:p>
          <a:p>
            <a:pPr marL="457200" lvl="1" indent="-457200">
              <a:spcBef>
                <a:spcPts val="1800"/>
              </a:spcBef>
              <a:buNone/>
            </a:pPr>
            <a:r>
              <a:rPr lang="en-US" b="1" dirty="0" smtClean="0"/>
              <a:t>•</a:t>
            </a:r>
            <a:r>
              <a:rPr lang="en-US" b="1" dirty="0"/>
              <a:t>	Phase 1B</a:t>
            </a:r>
            <a:r>
              <a:rPr lang="en-US" b="1" dirty="0" smtClean="0"/>
              <a:t>: Creation and validation of a Prototype System </a:t>
            </a:r>
            <a:r>
              <a:rPr lang="en-US" dirty="0" smtClean="0"/>
              <a:t>=</a:t>
            </a:r>
            <a:r>
              <a:rPr lang="en-US" b="1" dirty="0" smtClean="0"/>
              <a:t> </a:t>
            </a:r>
            <a:r>
              <a:rPr lang="en-US" dirty="0"/>
              <a:t>the </a:t>
            </a:r>
            <a:r>
              <a:rPr lang="en-US" b="1" i="1" dirty="0">
                <a:solidFill>
                  <a:srgbClr val="FF0000"/>
                </a:solidFill>
              </a:rPr>
              <a:t>proof-of-concept prototype version </a:t>
            </a:r>
            <a:r>
              <a:rPr lang="en-US" b="1" i="1" dirty="0">
                <a:solidFill>
                  <a:schemeClr val="tx1"/>
                </a:solidFill>
              </a:rPr>
              <a:t>of the VSWMC</a:t>
            </a:r>
            <a:r>
              <a:rPr lang="en-US" dirty="0"/>
              <a:t>, that addresses the question of the feasibility of the most critical parts of the future complete VSWMC</a:t>
            </a:r>
            <a:r>
              <a:rPr lang="en-US" dirty="0" smtClean="0"/>
              <a:t>.</a:t>
            </a:r>
            <a:endParaRPr lang="nl-BE" dirty="0"/>
          </a:p>
          <a:p>
            <a:pPr marL="457200" lvl="1" indent="-457200">
              <a:spcBef>
                <a:spcPts val="2400"/>
              </a:spcBef>
              <a:buNone/>
            </a:pPr>
            <a:r>
              <a:rPr lang="nl-BE" b="1" dirty="0" smtClean="0"/>
              <a:t>VSWMC aims to combine three roles:</a:t>
            </a:r>
          </a:p>
          <a:p>
            <a:pPr marL="905600" lvl="3" indent="-457200"/>
            <a:r>
              <a:rPr lang="nl-BE" sz="2000" dirty="0" smtClean="0"/>
              <a:t>Repository for models and data</a:t>
            </a:r>
          </a:p>
          <a:p>
            <a:pPr marL="905600" lvl="3" indent="-457200"/>
            <a:r>
              <a:rPr lang="nl-BE" sz="2000" dirty="0" smtClean="0"/>
              <a:t>A facility offering a model coupling infrastructure</a:t>
            </a:r>
          </a:p>
          <a:p>
            <a:pPr marL="905600" lvl="3" indent="-457200"/>
            <a:r>
              <a:rPr lang="nl-BE" sz="2000" dirty="0" smtClean="0"/>
              <a:t>A facility that executes coupled model simulations</a:t>
            </a:r>
            <a:endParaRPr lang="en-US" sz="2000" dirty="0" smtClean="0"/>
          </a:p>
        </p:txBody>
      </p:sp>
      <p:pic>
        <p:nvPicPr>
          <p:cNvPr id="4" name="Picture 3" descr="cpacolorlogo.jpg"/>
          <p:cNvPicPr>
            <a:picLocks noChangeAspect="1"/>
          </p:cNvPicPr>
          <p:nvPr/>
        </p:nvPicPr>
        <p:blipFill>
          <a:blip r:embed="rId3" cstate="print"/>
          <a:stretch>
            <a:fillRect/>
          </a:stretch>
        </p:blipFill>
        <p:spPr>
          <a:xfrm>
            <a:off x="6804247" y="6012919"/>
            <a:ext cx="540000" cy="540000"/>
          </a:xfrm>
          <a:prstGeom prst="rect">
            <a:avLst/>
          </a:prstGeom>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82828" y="6012920"/>
            <a:ext cx="388489"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5660" y="6014306"/>
            <a:ext cx="584082"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55976" y="6012540"/>
            <a:ext cx="1144827" cy="540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78403" y="6012920"/>
            <a:ext cx="735589" cy="539999"/>
          </a:xfrm>
          <a:prstGeom prst="rect">
            <a:avLst/>
          </a:prstGeom>
        </p:spPr>
      </p:pic>
      <p:pic>
        <p:nvPicPr>
          <p:cNvPr id="9"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89558" y="6012540"/>
            <a:ext cx="549652" cy="544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968928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1000"/>
                                        <p:tgtEl>
                                          <p:spTgt spid="3">
                                            <p:txEl>
                                              <p:pRg st="3" end="3"/>
                                            </p:txEl>
                                          </p:spTgt>
                                        </p:tgtEl>
                                      </p:cBhvr>
                                    </p:animEffect>
                                    <p:anim calcmode="lin" valueType="num">
                                      <p:cBhvr>
                                        <p:cTn id="1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1000"/>
                                        <p:tgtEl>
                                          <p:spTgt spid="3">
                                            <p:txEl>
                                              <p:pRg st="4" end="4"/>
                                            </p:txEl>
                                          </p:spTgt>
                                        </p:tgtEl>
                                      </p:cBhvr>
                                    </p:animEffect>
                                    <p:anim calcmode="lin" valueType="num">
                                      <p:cBhvr>
                                        <p:cTn id="2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12852"/>
            <a:ext cx="6192688" cy="68807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1"/>
          <p:cNvSpPr txBox="1">
            <a:spLocks/>
          </p:cNvSpPr>
          <p:nvPr/>
        </p:nvSpPr>
        <p:spPr>
          <a:xfrm>
            <a:off x="540000" y="180000"/>
            <a:ext cx="8334000" cy="900000"/>
          </a:xfrm>
          <a:prstGeom prst="rect">
            <a:avLst/>
          </a:prstGeom>
        </p:spPr>
        <p:txBody>
          <a:bodyPr/>
          <a:lstStyle>
            <a:lvl1pPr algn="l" defTabSz="914400" rtl="0" eaLnBrk="1" latinLnBrk="0" hangingPunct="1">
              <a:spcBef>
                <a:spcPct val="0"/>
              </a:spcBef>
              <a:buNone/>
              <a:defRPr sz="3600" kern="1200" baseline="0">
                <a:solidFill>
                  <a:srgbClr val="52BDEC"/>
                </a:solidFill>
                <a:latin typeface="Arial" pitchFamily="34" charset="0"/>
                <a:ea typeface="+mj-ea"/>
                <a:cs typeface="Arial" pitchFamily="34" charset="0"/>
              </a:defRPr>
            </a:lvl1pPr>
          </a:lstStyle>
          <a:p>
            <a:r>
              <a:rPr lang="en-GB" dirty="0" smtClean="0"/>
              <a:t>Phase 1A </a:t>
            </a:r>
            <a:endParaRPr lang="en-GB" dirty="0"/>
          </a:p>
        </p:txBody>
      </p:sp>
    </p:spTree>
    <p:extLst>
      <p:ext uri="{BB962C8B-B14F-4D97-AF65-F5344CB8AC3E}">
        <p14:creationId xmlns:p14="http://schemas.microsoft.com/office/powerpoint/2010/main" val="2445195017"/>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descr="cpacolorlogo.jpg"/>
          <p:cNvPicPr>
            <a:picLocks noChangeAspect="1"/>
          </p:cNvPicPr>
          <p:nvPr/>
        </p:nvPicPr>
        <p:blipFill>
          <a:blip r:embed="rId3" cstate="print"/>
          <a:stretch>
            <a:fillRect/>
          </a:stretch>
        </p:blipFill>
        <p:spPr>
          <a:xfrm>
            <a:off x="6804247" y="6012919"/>
            <a:ext cx="540000" cy="540000"/>
          </a:xfrm>
          <a:prstGeom prst="rect">
            <a:avLst/>
          </a:prstGeom>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82828" y="6012920"/>
            <a:ext cx="388489"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5660" y="6014306"/>
            <a:ext cx="584082"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55976" y="6012540"/>
            <a:ext cx="1144827" cy="540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78403" y="6012920"/>
            <a:ext cx="735589" cy="539999"/>
          </a:xfrm>
          <a:prstGeom prst="rect">
            <a:avLst/>
          </a:prstGeom>
        </p:spPr>
      </p:pic>
      <p:pic>
        <p:nvPicPr>
          <p:cNvPr id="9"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89558" y="6012540"/>
            <a:ext cx="549652" cy="544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p:txBody>
          <a:bodyPr/>
          <a:lstStyle/>
          <a:p>
            <a:r>
              <a:rPr lang="nl-BE" b="1" dirty="0" err="1" smtClean="0"/>
              <a:t>Phase</a:t>
            </a:r>
            <a:r>
              <a:rPr lang="nl-BE" b="1" dirty="0" smtClean="0"/>
              <a:t> 1A end</a:t>
            </a:r>
            <a:endParaRPr lang="nl-BE" b="1" dirty="0"/>
          </a:p>
        </p:txBody>
      </p:sp>
      <p:pic>
        <p:nvPicPr>
          <p:cNvPr id="4099" name="Picture 3"/>
          <p:cNvPicPr>
            <a:picLocks noChangeAspect="1" noChangeArrowheads="1"/>
          </p:cNvPicPr>
          <p:nvPr/>
        </p:nvPicPr>
        <p:blipFill rotWithShape="1">
          <a:blip r:embed="rId9">
            <a:extLst>
              <a:ext uri="{28A0092B-C50C-407E-A947-70E740481C1C}">
                <a14:useLocalDpi xmlns:a14="http://schemas.microsoft.com/office/drawing/2010/main" val="0"/>
              </a:ext>
            </a:extLst>
          </a:blip>
          <a:srcRect l="7094" t="10511" r="74058" b="5513"/>
          <a:stretch/>
        </p:blipFill>
        <p:spPr bwMode="auto">
          <a:xfrm>
            <a:off x="4355976" y="173956"/>
            <a:ext cx="4212976" cy="67039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3" name="Group 12"/>
          <p:cNvGrpSpPr/>
          <p:nvPr/>
        </p:nvGrpSpPr>
        <p:grpSpPr>
          <a:xfrm rot="16200000">
            <a:off x="4537918" y="-389105"/>
            <a:ext cx="860255" cy="8792179"/>
            <a:chOff x="6521163" y="517309"/>
            <a:chExt cx="860255" cy="5143939"/>
          </a:xfrm>
        </p:grpSpPr>
        <p:cxnSp>
          <p:nvCxnSpPr>
            <p:cNvPr id="14" name="Straight Connector 13"/>
            <p:cNvCxnSpPr/>
            <p:nvPr/>
          </p:nvCxnSpPr>
          <p:spPr>
            <a:xfrm>
              <a:off x="6954154" y="1484784"/>
              <a:ext cx="0" cy="417646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Down Arrow Callout 14" title="NOW"/>
            <p:cNvSpPr/>
            <p:nvPr/>
          </p:nvSpPr>
          <p:spPr>
            <a:xfrm>
              <a:off x="6521163" y="517309"/>
              <a:ext cx="860255" cy="967475"/>
            </a:xfrm>
            <a:prstGeom prst="downArrowCallou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smtClean="0">
                  <a:solidFill>
                    <a:schemeClr val="tx1"/>
                  </a:solidFill>
                </a:rPr>
                <a:t>Phase 1B start</a:t>
              </a:r>
              <a:endParaRPr lang="en-US" dirty="0">
                <a:solidFill>
                  <a:schemeClr val="tx1"/>
                </a:solidFill>
              </a:endParaRPr>
            </a:p>
          </p:txBody>
        </p:sp>
      </p:grpSp>
      <p:sp>
        <p:nvSpPr>
          <p:cNvPr id="3" name="Oval 2"/>
          <p:cNvSpPr/>
          <p:nvPr/>
        </p:nvSpPr>
        <p:spPr>
          <a:xfrm>
            <a:off x="6750053" y="3576856"/>
            <a:ext cx="1800200" cy="6480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55537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2000" fill="hold"/>
                                        <p:tgtEl>
                                          <p:spTgt spid="13"/>
                                        </p:tgtEl>
                                        <p:attrNameLst>
                                          <p:attrName>ppt_x</p:attrName>
                                        </p:attrNameLst>
                                      </p:cBhvr>
                                      <p:tavLst>
                                        <p:tav tm="0">
                                          <p:val>
                                            <p:strVal val="#ppt_x"/>
                                          </p:val>
                                        </p:tav>
                                        <p:tav tm="100000">
                                          <p:val>
                                            <p:strVal val="#ppt_x"/>
                                          </p:val>
                                        </p:tav>
                                      </p:tavLst>
                                    </p:anim>
                                    <p:anim calcmode="lin" valueType="num">
                                      <p:cBhvr additive="base">
                                        <p:cTn id="8" dur="2000" fill="hold"/>
                                        <p:tgtEl>
                                          <p:spTgt spid="13"/>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2" presetClass="entr" presetSubtype="4"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500" fill="hold"/>
                                        <p:tgtEl>
                                          <p:spTgt spid="3"/>
                                        </p:tgtEl>
                                        <p:attrNameLst>
                                          <p:attrName>ppt_x</p:attrName>
                                        </p:attrNameLst>
                                      </p:cBhvr>
                                      <p:tavLst>
                                        <p:tav tm="0">
                                          <p:val>
                                            <p:strVal val="#ppt_x"/>
                                          </p:val>
                                        </p:tav>
                                        <p:tav tm="100000">
                                          <p:val>
                                            <p:strVal val="#ppt_x"/>
                                          </p:val>
                                        </p:tav>
                                      </p:tavLst>
                                    </p:anim>
                                    <p:anim calcmode="lin" valueType="num">
                                      <p:cBhvr additive="base">
                                        <p:cTn id="13" dur="1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8737" y="284559"/>
            <a:ext cx="6581775" cy="6600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el 1"/>
          <p:cNvSpPr txBox="1">
            <a:spLocks/>
          </p:cNvSpPr>
          <p:nvPr/>
        </p:nvSpPr>
        <p:spPr>
          <a:xfrm>
            <a:off x="540000" y="180000"/>
            <a:ext cx="8334000" cy="900000"/>
          </a:xfrm>
          <a:prstGeom prst="rect">
            <a:avLst/>
          </a:prstGeom>
        </p:spPr>
        <p:txBody>
          <a:bodyPr/>
          <a:lstStyle>
            <a:lvl1pPr algn="l" defTabSz="914400" rtl="0" eaLnBrk="1" latinLnBrk="0" hangingPunct="1">
              <a:spcBef>
                <a:spcPct val="0"/>
              </a:spcBef>
              <a:buNone/>
              <a:defRPr sz="3600" kern="1200" baseline="0">
                <a:solidFill>
                  <a:srgbClr val="52BDEC"/>
                </a:solidFill>
                <a:latin typeface="Arial" pitchFamily="34" charset="0"/>
                <a:ea typeface="+mj-ea"/>
                <a:cs typeface="Arial" pitchFamily="34" charset="0"/>
              </a:defRPr>
            </a:lvl1pPr>
          </a:lstStyle>
          <a:p>
            <a:r>
              <a:rPr lang="nl-BE" b="1" dirty="0" smtClean="0"/>
              <a:t>Framework</a:t>
            </a:r>
            <a:endParaRPr lang="nl-BE" b="1" dirty="0"/>
          </a:p>
        </p:txBody>
      </p:sp>
      <p:pic>
        <p:nvPicPr>
          <p:cNvPr id="4" name="Picture 3"/>
          <p:cNvPicPr>
            <a:picLocks noChangeAspect="1"/>
          </p:cNvPicPr>
          <p:nvPr/>
        </p:nvPicPr>
        <p:blipFill rotWithShape="1">
          <a:blip r:embed="rId3"/>
          <a:srcRect l="16950" t="41086" r="27412" b="13263"/>
          <a:stretch/>
        </p:blipFill>
        <p:spPr>
          <a:xfrm>
            <a:off x="4908157" y="44624"/>
            <a:ext cx="2028225" cy="936104"/>
          </a:xfrm>
          <a:prstGeom prst="rect">
            <a:avLst/>
          </a:prstGeom>
        </p:spPr>
      </p:pic>
    </p:spTree>
    <p:extLst>
      <p:ext uri="{BB962C8B-B14F-4D97-AF65-F5344CB8AC3E}">
        <p14:creationId xmlns:p14="http://schemas.microsoft.com/office/powerpoint/2010/main" val="240891939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b="1" dirty="0"/>
              <a:t>Coupling toolkit high-level design</a:t>
            </a:r>
          </a:p>
        </p:txBody>
      </p:sp>
      <p:sp>
        <p:nvSpPr>
          <p:cNvPr id="5" name="Slide Number Placeholder 4"/>
          <p:cNvSpPr>
            <a:spLocks noGrp="1"/>
          </p:cNvSpPr>
          <p:nvPr>
            <p:ph type="sldNum" sz="quarter" idx="12"/>
          </p:nvPr>
        </p:nvSpPr>
        <p:spPr/>
        <p:txBody>
          <a:bodyPr/>
          <a:lstStyle/>
          <a:p>
            <a:fld id="{78CD8E6A-08C9-49B9-A7D5-27A98AD8C28F}" type="slidenum">
              <a:rPr lang="nl-NL" smtClean="0"/>
              <a:pPr/>
              <a:t>9</a:t>
            </a:fld>
            <a:endParaRPr lang="nl-NL"/>
          </a:p>
        </p:txBody>
      </p:sp>
      <p:pic>
        <p:nvPicPr>
          <p:cNvPr id="7" name="Picture 6" descr="cpacolorlogo.jpg"/>
          <p:cNvPicPr>
            <a:picLocks noChangeAspect="1"/>
          </p:cNvPicPr>
          <p:nvPr/>
        </p:nvPicPr>
        <p:blipFill>
          <a:blip r:embed="rId2" cstate="print"/>
          <a:stretch>
            <a:fillRect/>
          </a:stretch>
        </p:blipFill>
        <p:spPr>
          <a:xfrm>
            <a:off x="6804247" y="6012919"/>
            <a:ext cx="540000" cy="540000"/>
          </a:xfrm>
          <a:prstGeom prst="rect">
            <a:avLst/>
          </a:prstGeom>
        </p:spPr>
      </p:pic>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82828" y="6012920"/>
            <a:ext cx="388489"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5660" y="6014306"/>
            <a:ext cx="584082"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5976" y="6012540"/>
            <a:ext cx="1144827" cy="540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78403" y="6012920"/>
            <a:ext cx="735589" cy="539999"/>
          </a:xfrm>
          <a:prstGeom prst="rect">
            <a:avLst/>
          </a:prstGeom>
        </p:spPr>
      </p:pic>
      <p:pic>
        <p:nvPicPr>
          <p:cNvPr id="12" name="Picture 1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89558" y="6012540"/>
            <a:ext cx="549652" cy="544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91680" y="1340768"/>
            <a:ext cx="7272808" cy="5492120"/>
          </a:xfrm>
          <a:prstGeom prst="rect">
            <a:avLst/>
          </a:prstGeom>
        </p:spPr>
      </p:pic>
    </p:spTree>
    <p:extLst>
      <p:ext uri="{BB962C8B-B14F-4D97-AF65-F5344CB8AC3E}">
        <p14:creationId xmlns:p14="http://schemas.microsoft.com/office/powerpoint/2010/main" val="1764115887"/>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Corporate-KU Leuven-Liggend-Achtergrond Wit">
  <a:themeElements>
    <a:clrScheme name="KULeuven-Themakleuren">
      <a:dk1>
        <a:srgbClr val="00407A"/>
      </a:dk1>
      <a:lt1>
        <a:srgbClr val="FFFFFF"/>
      </a:lt1>
      <a:dk2>
        <a:srgbClr val="00407A"/>
      </a:dk2>
      <a:lt2>
        <a:srgbClr val="FFFFFF"/>
      </a:lt2>
      <a:accent1>
        <a:srgbClr val="1D8DB0"/>
      </a:accent1>
      <a:accent2>
        <a:srgbClr val="116E8A"/>
      </a:accent2>
      <a:accent3>
        <a:srgbClr val="52BDEC"/>
      </a:accent3>
      <a:accent4>
        <a:srgbClr val="00407A"/>
      </a:accent4>
      <a:accent5>
        <a:srgbClr val="7F7F7F"/>
      </a:accent5>
      <a:accent6>
        <a:srgbClr val="595959"/>
      </a:accent6>
      <a:hlink>
        <a:srgbClr val="1D8DB0"/>
      </a:hlink>
      <a:folHlink>
        <a:srgbClr val="00407A"/>
      </a:folHlink>
    </a:clrScheme>
    <a:fontScheme name="KULeuven">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16E8A"/>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Corporate-KU Leuven-Liggend-Achtergrond Wit en Watermerk">
  <a:themeElements>
    <a:clrScheme name="KULeuven-Themakleuren">
      <a:dk1>
        <a:srgbClr val="00407A"/>
      </a:dk1>
      <a:lt1>
        <a:srgbClr val="FFFFFF"/>
      </a:lt1>
      <a:dk2>
        <a:srgbClr val="00407A"/>
      </a:dk2>
      <a:lt2>
        <a:srgbClr val="FFFFFF"/>
      </a:lt2>
      <a:accent1>
        <a:srgbClr val="1D8DB0"/>
      </a:accent1>
      <a:accent2>
        <a:srgbClr val="116E8A"/>
      </a:accent2>
      <a:accent3>
        <a:srgbClr val="86BCE5"/>
      </a:accent3>
      <a:accent4>
        <a:srgbClr val="00407A"/>
      </a:accent4>
      <a:accent5>
        <a:srgbClr val="7F7F7F"/>
      </a:accent5>
      <a:accent6>
        <a:srgbClr val="595959"/>
      </a:accent6>
      <a:hlink>
        <a:srgbClr val="009999"/>
      </a:hlink>
      <a:folHlink>
        <a:srgbClr val="800080"/>
      </a:folHlink>
    </a:clrScheme>
    <a:fontScheme name="KULeuven">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16E8A"/>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corporate-KULeuven</Template>
  <TotalTime>8852</TotalTime>
  <Words>1193</Words>
  <Application>Microsoft Office PowerPoint</Application>
  <PresentationFormat>On-screen Show (4:3)</PresentationFormat>
  <Paragraphs>166</Paragraphs>
  <Slides>26</Slides>
  <Notes>4</Notes>
  <HiddenSlides>2</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26</vt:i4>
      </vt:variant>
    </vt:vector>
  </HeadingPairs>
  <TitlesOfParts>
    <vt:vector size="33" baseType="lpstr">
      <vt:lpstr>Arial</vt:lpstr>
      <vt:lpstr>Calibri</vt:lpstr>
      <vt:lpstr>Courier New</vt:lpstr>
      <vt:lpstr>Symbol</vt:lpstr>
      <vt:lpstr>Wingdings</vt:lpstr>
      <vt:lpstr>Corporate-KU Leuven-Liggend-Achtergrond Wit</vt:lpstr>
      <vt:lpstr>Corporate-KU Leuven-Liggend-Achtergrond Wit en Watermerk</vt:lpstr>
      <vt:lpstr>AO/1-6738/11/NL/AT  Virtual Space Weather Modelling Centre – Phase 1</vt:lpstr>
      <vt:lpstr>Contents</vt:lpstr>
      <vt:lpstr>Consortium overview</vt:lpstr>
      <vt:lpstr>Prime GOALS:</vt:lpstr>
      <vt:lpstr>Desired Outcomes</vt:lpstr>
      <vt:lpstr>PowerPoint Presentation</vt:lpstr>
      <vt:lpstr>Phase 1A end</vt:lpstr>
      <vt:lpstr>PowerPoint Presentation</vt:lpstr>
      <vt:lpstr>Coupling toolkit high-level design</vt:lpstr>
      <vt:lpstr>Verification and validation</vt:lpstr>
      <vt:lpstr>High-Level Architecture (HLA)</vt:lpstr>
      <vt:lpstr>VSWMC components</vt:lpstr>
      <vt:lpstr>Typical setup of the VSWMC prototype</vt:lpstr>
      <vt:lpstr>Objects and Interactions</vt:lpstr>
      <vt:lpstr>Time Management</vt:lpstr>
      <vt:lpstr>‘Federations’ (models) included</vt:lpstr>
      <vt:lpstr>e.g. simple AMRVAC model</vt:lpstr>
      <vt:lpstr>‘Federations’ (models) included</vt:lpstr>
      <vt:lpstr>Comparison with CCMC &amp; SWMF</vt:lpstr>
      <vt:lpstr>Implemented couplings</vt:lpstr>
      <vt:lpstr>Vision on the future VSWMC</vt:lpstr>
      <vt:lpstr>Vision on the VSWMC roadmap</vt:lpstr>
      <vt:lpstr>Recommendation</vt:lpstr>
      <vt:lpstr>Metaphor</vt:lpstr>
      <vt:lpstr>Metaphor</vt:lpstr>
      <vt:lpstr>PowerPoint Presentation</vt:lpstr>
    </vt:vector>
  </TitlesOfParts>
  <Company>KULeuven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ICTS | Communicatie, Servicepunt en Opleiding</dc:creator>
  <dc:description>Huisstijl KU Leuven - versie 24 juli 2012</dc:description>
  <cp:lastModifiedBy>Poedts, Stefaan</cp:lastModifiedBy>
  <cp:revision>180</cp:revision>
  <dcterms:created xsi:type="dcterms:W3CDTF">2012-07-10T07:57:57Z</dcterms:created>
  <dcterms:modified xsi:type="dcterms:W3CDTF">2014-11-20T07:36:31Z</dcterms:modified>
</cp:coreProperties>
</file>