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99BD01-70D7-5F4D-BA49-6218BC8569A6}">
          <p14:sldIdLst>
            <p14:sldId id="257"/>
            <p14:sldId id="258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1">
          <p15:clr>
            <a:srgbClr val="A4A3A4"/>
          </p15:clr>
        </p15:guide>
        <p15:guide id="2" orient="horz" pos="3920">
          <p15:clr>
            <a:srgbClr val="A4A3A4"/>
          </p15:clr>
        </p15:guide>
        <p15:guide id="3" orient="horz" pos="340">
          <p15:clr>
            <a:srgbClr val="A4A3A4"/>
          </p15:clr>
        </p15:guide>
        <p15:guide id="4" orient="horz" pos="1192">
          <p15:clr>
            <a:srgbClr val="A4A3A4"/>
          </p15:clr>
        </p15:guide>
        <p15:guide id="5" pos="5354">
          <p15:clr>
            <a:srgbClr val="A4A3A4"/>
          </p15:clr>
        </p15:guide>
        <p15:guide id="6" pos="2033">
          <p15:clr>
            <a:srgbClr val="A4A3A4"/>
          </p15:clr>
        </p15:guide>
        <p15:guide id="7" pos="360">
          <p15:clr>
            <a:srgbClr val="A4A3A4"/>
          </p15:clr>
        </p15:guide>
        <p15:guide id="8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168035"/>
    <a:srgbClr val="F4F1F1"/>
    <a:srgbClr val="4A4A4A"/>
    <a:srgbClr val="676767"/>
    <a:srgbClr val="4B4E4B"/>
    <a:srgbClr val="EBEBEA"/>
    <a:srgbClr val="DADCE0"/>
    <a:srgbClr val="D2CFC9"/>
    <a:srgbClr val="ED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2" autoAdjust="0"/>
    <p:restoredTop sz="89674" autoAdjust="0"/>
  </p:normalViewPr>
  <p:slideViewPr>
    <p:cSldViewPr snapToGrid="0">
      <p:cViewPr>
        <p:scale>
          <a:sx n="100" d="100"/>
          <a:sy n="100" d="100"/>
        </p:scale>
        <p:origin x="1085" y="58"/>
      </p:cViewPr>
      <p:guideLst>
        <p:guide orient="horz" pos="1371"/>
        <p:guide orient="horz" pos="3920"/>
        <p:guide orient="horz" pos="340"/>
        <p:guide orient="horz" pos="1192"/>
        <p:guide pos="5354"/>
        <p:guide pos="2033"/>
        <p:guide pos="360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33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4104-B49D-A24F-9FDC-6425A7533FCA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375A6-C67B-D94A-A4C8-98E66B1E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9D95-AFFA-7244-A21B-AD38611FF297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449B-49F5-3C4D-8212-7213E250F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6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36913" y="538163"/>
            <a:ext cx="5262562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27389" y="2185988"/>
            <a:ext cx="5272086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9144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 descr="kartverke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5661" y="488987"/>
            <a:ext cx="3017779" cy="21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499" y="2214341"/>
            <a:ext cx="3865821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11" name="Bilde 10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14530" y="2207254"/>
            <a:ext cx="3867189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7927975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7" name="Bilde 6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539750"/>
            <a:ext cx="7927975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47691"/>
            <a:ext cx="7924362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2185988"/>
            <a:ext cx="7927975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" y="6345620"/>
            <a:ext cx="242929" cy="35045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9" name="Bilde 8" descr="Logo symbol web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55376" y="6356782"/>
            <a:ext cx="249803" cy="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" y="6345620"/>
            <a:ext cx="242929" cy="35045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82" y="6347066"/>
            <a:ext cx="252443" cy="35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8" name="Bilde 7" descr="Logo symbol web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55376" y="6356782"/>
            <a:ext cx="249803" cy="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D2CFC9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Logo symbol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5376" y="6356782"/>
            <a:ext cx="249803" cy="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g s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134190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8" y="2209486"/>
            <a:ext cx="7924799" cy="40278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7" name="Bilde 6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1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7389" y="2204864"/>
            <a:ext cx="5272086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248761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11" name="Bilde 10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2484438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88" y="539750"/>
            <a:ext cx="5277341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204864"/>
            <a:ext cx="7927975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27389" y="2185988"/>
            <a:ext cx="5272086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248761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11" name="Bilde 10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  <p:sp>
        <p:nvSpPr>
          <p:cNvPr id="16" name="Content Placeholder 6"/>
          <p:cNvSpPr>
            <a:spLocks noGrp="1"/>
          </p:cNvSpPr>
          <p:nvPr>
            <p:ph sz="quarter" idx="10"/>
          </p:nvPr>
        </p:nvSpPr>
        <p:spPr>
          <a:xfrm>
            <a:off x="3203945" y="2193077"/>
            <a:ext cx="5323368" cy="403760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248761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11" name="Bilde 10" descr="Liggende logo we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1576" y="6365358"/>
            <a:ext cx="975493" cy="32486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82802" y="2203710"/>
            <a:ext cx="248761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94105" y="2207254"/>
            <a:ext cx="248761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243136" y="547690"/>
            <a:ext cx="5252726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7" name="Bilde 6" descr="Blått forløp web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" y="6748119"/>
            <a:ext cx="9144001" cy="116958"/>
          </a:xfrm>
          <a:prstGeom prst="rect">
            <a:avLst/>
          </a:prstGeom>
        </p:spPr>
      </p:pic>
      <p:pic>
        <p:nvPicPr>
          <p:cNvPr id="8" name="Bilde 7" descr="Grønt forløp web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 rot="10800000">
            <a:off x="3240590" y="8"/>
            <a:ext cx="5258368" cy="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3" r:id="rId3"/>
    <p:sldLayoutId id="2147483721" r:id="rId4"/>
    <p:sldLayoutId id="2147483724" r:id="rId5"/>
    <p:sldLayoutId id="2147483730" r:id="rId6"/>
    <p:sldLayoutId id="2147483725" r:id="rId7"/>
    <p:sldLayoutId id="2147483732" r:id="rId8"/>
    <p:sldLayoutId id="2147483735" r:id="rId9"/>
    <p:sldLayoutId id="2147483736" r:id="rId10"/>
    <p:sldLayoutId id="2147483731" r:id="rId11"/>
    <p:sldLayoutId id="2147483726" r:id="rId12"/>
    <p:sldLayoutId id="2147483729" r:id="rId13"/>
    <p:sldLayoutId id="2147483734" r:id="rId14"/>
    <p:sldLayoutId id="2147483727" r:id="rId15"/>
    <p:sldLayoutId id="2147483728" r:id="rId16"/>
    <p:sldLayoutId id="214748373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675" y="426849"/>
            <a:ext cx="7918713" cy="1354137"/>
          </a:xfr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nb-NO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Ionosphere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GBAS at </a:t>
            </a:r>
            <a:r>
              <a:rPr lang="nb-NO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latitudes</a:t>
            </a:r>
            <a:br>
              <a:rPr lang="nb-NO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 </a:t>
            </a:r>
            <a:r>
              <a:rPr lang="nb-NO" sz="1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Stanley Jacobsen, </a:t>
            </a:r>
            <a:r>
              <a:rPr lang="nb-NO" sz="1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Yong Lin</a:t>
            </a:r>
            <a:br>
              <a:rPr lang="nb-NO" sz="1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Norwegian </a:t>
            </a:r>
            <a:r>
              <a:rPr lang="nb-NO" sz="1800" b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r>
              <a:rPr lang="nb-NO" sz="1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800" b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endParaRPr lang="nb-NO" sz="1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>
          <a:xfrm>
            <a:off x="3050094" y="2271663"/>
            <a:ext cx="5745563" cy="1766043"/>
          </a:xfrm>
        </p:spPr>
        <p:txBody>
          <a:bodyPr/>
          <a:lstStyle/>
          <a:p>
            <a:r>
              <a:rPr lang="nb-NO" sz="1500" dirty="0" err="1" smtClean="0">
                <a:latin typeface="+mn-lt"/>
              </a:rPr>
              <a:t>Ionospheric</a:t>
            </a:r>
            <a:r>
              <a:rPr lang="nb-NO" sz="1500" dirty="0" smtClean="0">
                <a:latin typeface="+mn-lt"/>
              </a:rPr>
              <a:t> fronts </a:t>
            </a:r>
            <a:r>
              <a:rPr lang="nb-NO" sz="1500" dirty="0" err="1" smtClean="0">
                <a:latin typeface="+mn-lt"/>
              </a:rPr>
              <a:t>are</a:t>
            </a:r>
            <a:r>
              <a:rPr lang="nb-NO" sz="1500" dirty="0" smtClean="0">
                <a:latin typeface="+mn-lt"/>
              </a:rPr>
              <a:t> a </a:t>
            </a:r>
            <a:r>
              <a:rPr lang="nb-NO" sz="1500" dirty="0" err="1" smtClean="0">
                <a:latin typeface="+mn-lt"/>
              </a:rPr>
              <a:t>threat</a:t>
            </a:r>
            <a:r>
              <a:rPr lang="nb-NO" sz="1500" dirty="0" smtClean="0">
                <a:latin typeface="+mn-lt"/>
              </a:rPr>
              <a:t> to GBAS systems</a:t>
            </a:r>
          </a:p>
          <a:p>
            <a:pPr marL="0" indent="0">
              <a:buNone/>
            </a:pPr>
            <a:endParaRPr lang="nb-NO" sz="1000" dirty="0" smtClean="0">
              <a:latin typeface="+mn-lt"/>
            </a:endParaRPr>
          </a:p>
          <a:p>
            <a:r>
              <a:rPr lang="nb-NO" sz="1500" dirty="0" smtClean="0">
                <a:latin typeface="+mn-lt"/>
              </a:rPr>
              <a:t>The </a:t>
            </a:r>
            <a:r>
              <a:rPr lang="nb-NO" sz="1500" dirty="0" err="1" smtClean="0">
                <a:latin typeface="+mn-lt"/>
              </a:rPr>
              <a:t>ionospheric</a:t>
            </a:r>
            <a:r>
              <a:rPr lang="nb-NO" sz="1500" dirty="0" smtClean="0">
                <a:latin typeface="+mn-lt"/>
              </a:rPr>
              <a:t> fronts </a:t>
            </a:r>
            <a:r>
              <a:rPr lang="nb-NO" sz="1500" dirty="0" err="1" smtClean="0">
                <a:latin typeface="+mn-lt"/>
              </a:rPr>
              <a:t>are</a:t>
            </a:r>
            <a:r>
              <a:rPr lang="nb-NO" sz="1500" dirty="0" smtClean="0">
                <a:latin typeface="+mn-lt"/>
              </a:rPr>
              <a:t> </a:t>
            </a:r>
            <a:r>
              <a:rPr lang="nb-NO" sz="1500" dirty="0" err="1" smtClean="0">
                <a:latin typeface="+mn-lt"/>
              </a:rPr>
              <a:t>characterized</a:t>
            </a:r>
            <a:r>
              <a:rPr lang="nb-NO" sz="1500" dirty="0" smtClean="0">
                <a:latin typeface="+mn-lt"/>
              </a:rPr>
              <a:t> </a:t>
            </a:r>
            <a:r>
              <a:rPr lang="nb-NO" sz="1500" dirty="0" err="1" smtClean="0">
                <a:latin typeface="+mn-lt"/>
              </a:rPr>
              <a:t>with</a:t>
            </a:r>
            <a:r>
              <a:rPr lang="nb-NO" sz="1500" dirty="0" smtClean="0">
                <a:latin typeface="+mn-lt"/>
              </a:rPr>
              <a:t> </a:t>
            </a:r>
            <a:r>
              <a:rPr lang="nb-NO" sz="1500" dirty="0" err="1" smtClean="0">
                <a:latin typeface="+mn-lt"/>
              </a:rPr>
              <a:t>velocity</a:t>
            </a:r>
            <a:r>
              <a:rPr lang="nb-NO" sz="1500" dirty="0" smtClean="0">
                <a:latin typeface="+mn-lt"/>
              </a:rPr>
              <a:t>(V), </a:t>
            </a:r>
            <a:r>
              <a:rPr lang="nb-NO" sz="1500" dirty="0" err="1" smtClean="0">
                <a:latin typeface="+mn-lt"/>
              </a:rPr>
              <a:t>slope</a:t>
            </a:r>
            <a:r>
              <a:rPr lang="nb-NO" sz="1500" dirty="0" smtClean="0">
                <a:latin typeface="+mn-lt"/>
              </a:rPr>
              <a:t>(g) and </a:t>
            </a:r>
            <a:r>
              <a:rPr lang="nb-NO" sz="1500" dirty="0" err="1" smtClean="0">
                <a:latin typeface="+mn-lt"/>
              </a:rPr>
              <a:t>width</a:t>
            </a:r>
            <a:r>
              <a:rPr lang="nb-NO" sz="1500" dirty="0" smtClean="0">
                <a:latin typeface="+mn-lt"/>
              </a:rPr>
              <a:t>(W) as </a:t>
            </a:r>
            <a:r>
              <a:rPr lang="nb-NO" sz="1500" dirty="0" err="1" smtClean="0">
                <a:latin typeface="+mn-lt"/>
              </a:rPr>
              <a:t>the</a:t>
            </a:r>
            <a:r>
              <a:rPr lang="nb-NO" sz="1500" dirty="0" smtClean="0">
                <a:latin typeface="+mn-lt"/>
              </a:rPr>
              <a:t> </a:t>
            </a:r>
            <a:r>
              <a:rPr lang="nb-NO" sz="1500" dirty="0" err="1" smtClean="0">
                <a:latin typeface="+mn-lt"/>
              </a:rPr>
              <a:t>main</a:t>
            </a:r>
            <a:r>
              <a:rPr lang="nb-NO" sz="1500" dirty="0" smtClean="0">
                <a:latin typeface="+mn-lt"/>
              </a:rPr>
              <a:t> parameters.</a:t>
            </a:r>
          </a:p>
          <a:p>
            <a:pPr>
              <a:buNone/>
            </a:pPr>
            <a:endParaRPr lang="nb-NO" sz="1000" dirty="0" smtClean="0">
              <a:latin typeface="+mn-lt"/>
            </a:endParaRPr>
          </a:p>
          <a:p>
            <a:r>
              <a:rPr lang="nb-NO" sz="1500" dirty="0" err="1" smtClean="0">
                <a:latin typeface="+mn-lt"/>
              </a:rPr>
              <a:t>Ionospheric</a:t>
            </a:r>
            <a:r>
              <a:rPr lang="nb-NO" sz="1500" dirty="0" smtClean="0">
                <a:latin typeface="+mn-lt"/>
              </a:rPr>
              <a:t> front parameters </a:t>
            </a:r>
            <a:r>
              <a:rPr lang="nb-NO" sz="1500" dirty="0" err="1" smtClean="0">
                <a:latin typeface="+mn-lt"/>
              </a:rPr>
              <a:t>are</a:t>
            </a:r>
            <a:r>
              <a:rPr lang="nb-NO" sz="1500" dirty="0" smtClean="0">
                <a:latin typeface="+mn-lt"/>
              </a:rPr>
              <a:t> region-dependent.</a:t>
            </a:r>
          </a:p>
          <a:p>
            <a:endParaRPr lang="nb-NO" sz="16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9" y="2682073"/>
            <a:ext cx="2451895" cy="126500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00" y="4438327"/>
            <a:ext cx="7819354" cy="175375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98200" y="4993537"/>
            <a:ext cx="213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Tromsø ~ 70</a:t>
            </a:r>
            <a:r>
              <a:rPr lang="en-US" baseline="30000" dirty="0" err="1"/>
              <a:t>o</a:t>
            </a:r>
            <a:r>
              <a:rPr lang="en-US" dirty="0" err="1"/>
              <a:t>N</a:t>
            </a:r>
            <a:endParaRPr lang="en-US" dirty="0"/>
          </a:p>
          <a:p>
            <a:endParaRPr lang="nb-NO" dirty="0"/>
          </a:p>
        </p:txBody>
      </p:sp>
      <p:cxnSp>
        <p:nvCxnSpPr>
          <p:cNvPr id="11" name="Rett pil 10"/>
          <p:cNvCxnSpPr/>
          <p:nvPr/>
        </p:nvCxnSpPr>
        <p:spPr>
          <a:xfrm>
            <a:off x="2581739" y="5144005"/>
            <a:ext cx="936713" cy="3428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598199" y="2333769"/>
            <a:ext cx="245189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54" y="5825985"/>
            <a:ext cx="1371600" cy="8788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035" y="162353"/>
            <a:ext cx="7918713" cy="825529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nb-NO" sz="2800" dirty="0" err="1" smtClean="0">
                <a:solidFill>
                  <a:schemeClr val="tx2"/>
                </a:solidFill>
              </a:rPr>
              <a:t>Datasets</a:t>
            </a:r>
            <a:r>
              <a:rPr lang="nb-NO" sz="2800" dirty="0" smtClean="0">
                <a:solidFill>
                  <a:schemeClr val="tx2"/>
                </a:solidFill>
              </a:rPr>
              <a:t> </a:t>
            </a:r>
            <a:endParaRPr lang="nb-NO" sz="2400" dirty="0">
              <a:solidFill>
                <a:schemeClr val="tx2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15011"/>
              </p:ext>
            </p:extLst>
          </p:nvPr>
        </p:nvGraphicFramePr>
        <p:xfrm>
          <a:off x="878566" y="1132331"/>
          <a:ext cx="7339966" cy="1494304"/>
        </p:xfrm>
        <a:graphic>
          <a:graphicData uri="http://schemas.openxmlformats.org/drawingml/2006/table">
            <a:tbl>
              <a:tblPr/>
              <a:tblGrid>
                <a:gridCol w="3669983"/>
                <a:gridCol w="3669983"/>
              </a:tblGrid>
              <a:tr h="32578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Dates</a:t>
                      </a:r>
                      <a:endParaRPr lang="nb-NO" sz="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Geomagnetic storm class</a:t>
                      </a:r>
                      <a:endParaRPr lang="nb-NO" sz="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9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2011-08-05 ~ 2011-08-06</a:t>
                      </a:r>
                      <a:endParaRPr lang="nb-NO" sz="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G3</a:t>
                      </a:r>
                      <a:endParaRPr lang="nb-NO" sz="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29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2011-09-26 ~ 2011-09-29</a:t>
                      </a:r>
                      <a:endParaRPr lang="nb-NO" sz="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G2</a:t>
                      </a:r>
                      <a:endParaRPr lang="nb-NO" sz="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29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2011-10-24 ~ 2011-10-25</a:t>
                      </a:r>
                      <a:endParaRPr lang="nb-NO" sz="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G2</a:t>
                      </a:r>
                      <a:endParaRPr lang="nb-NO" sz="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61" marR="23561" marT="23561" marB="23561">
                    <a:lnL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2D4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520950" y="17297400"/>
            <a:ext cx="12242800" cy="2743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12" name="Gruppe 11"/>
          <p:cNvGrpSpPr/>
          <p:nvPr/>
        </p:nvGrpSpPr>
        <p:grpSpPr>
          <a:xfrm>
            <a:off x="1462132" y="2886077"/>
            <a:ext cx="6177278" cy="3339788"/>
            <a:chOff x="1209041" y="2951389"/>
            <a:chExt cx="6177278" cy="3339788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041" y="3261360"/>
              <a:ext cx="3084298" cy="30206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338" y="3261360"/>
              <a:ext cx="3092981" cy="3029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209041" y="2951389"/>
              <a:ext cx="6177278" cy="3099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Dataset</a:t>
              </a:r>
              <a:r>
                <a:rPr kumimoji="0" lang="nb-NO" altLang="nb-NO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3: 2011-10-24 ~ 2011-10-25</a:t>
              </a:r>
              <a:endParaRPr kumimoji="0" lang="nb-NO" alt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54" y="5825985"/>
            <a:ext cx="137160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2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675" y="301494"/>
            <a:ext cx="7918713" cy="135413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nb-NO" sz="2800" dirty="0" smtClean="0">
                <a:solidFill>
                  <a:schemeClr val="tx2"/>
                </a:solidFill>
              </a:rPr>
              <a:t>Method: </a:t>
            </a:r>
            <a:br>
              <a:rPr lang="nb-NO" sz="2800" dirty="0" smtClean="0">
                <a:solidFill>
                  <a:schemeClr val="tx2"/>
                </a:solidFill>
              </a:rPr>
            </a:br>
            <a:r>
              <a:rPr lang="nb-NO" sz="1000" dirty="0">
                <a:solidFill>
                  <a:schemeClr val="tx2"/>
                </a:solidFill>
              </a:rPr>
              <a:t/>
            </a:r>
            <a:br>
              <a:rPr lang="nb-NO" sz="1000" dirty="0">
                <a:solidFill>
                  <a:schemeClr val="tx2"/>
                </a:solidFill>
              </a:rPr>
            </a:br>
            <a:r>
              <a:rPr lang="nb-NO" sz="1000" dirty="0" smtClean="0">
                <a:solidFill>
                  <a:schemeClr val="tx2"/>
                </a:solidFill>
              </a:rPr>
              <a:t>                </a:t>
            </a:r>
            <a:r>
              <a:rPr lang="nb-NO" sz="2400" dirty="0" err="1" smtClean="0">
                <a:solidFill>
                  <a:schemeClr val="tx2"/>
                </a:solidFill>
              </a:rPr>
              <a:t>the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</a:rPr>
              <a:t>algorithm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</a:rPr>
              <a:t>described</a:t>
            </a:r>
            <a:r>
              <a:rPr lang="nb-NO" sz="2400" dirty="0" smtClean="0">
                <a:solidFill>
                  <a:schemeClr val="tx2"/>
                </a:solidFill>
              </a:rPr>
              <a:t> in Mayer et. </a:t>
            </a:r>
            <a:r>
              <a:rPr lang="nb-NO" sz="2400" dirty="0">
                <a:solidFill>
                  <a:schemeClr val="tx2"/>
                </a:solidFill>
              </a:rPr>
              <a:t>a</a:t>
            </a:r>
            <a:r>
              <a:rPr lang="nb-NO" sz="2400" dirty="0" smtClean="0">
                <a:solidFill>
                  <a:schemeClr val="tx2"/>
                </a:solidFill>
              </a:rPr>
              <a:t>l, 2009</a:t>
            </a:r>
            <a:endParaRPr lang="nb-NO" sz="2400" dirty="0">
              <a:solidFill>
                <a:schemeClr val="tx2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>
          <a:xfrm>
            <a:off x="574675" y="1810117"/>
            <a:ext cx="7918713" cy="1938337"/>
          </a:xfrm>
        </p:spPr>
        <p:txBody>
          <a:bodyPr/>
          <a:lstStyle/>
          <a:p>
            <a:r>
              <a:rPr lang="nb-NO" sz="1600" dirty="0" err="1" smtClean="0"/>
              <a:t>Velocity</a:t>
            </a:r>
            <a:r>
              <a:rPr lang="nb-NO" sz="1600" dirty="0" smtClean="0"/>
              <a:t> (V): </a:t>
            </a:r>
            <a:r>
              <a:rPr lang="nb-NO" sz="1600" dirty="0" err="1"/>
              <a:t>D</a:t>
            </a:r>
            <a:r>
              <a:rPr lang="nb-NO" sz="1600" dirty="0" err="1" smtClean="0"/>
              <a:t>etermined</a:t>
            </a:r>
            <a:r>
              <a:rPr lang="nb-NO" sz="1600" dirty="0" smtClean="0"/>
              <a:t> </a:t>
            </a:r>
            <a:r>
              <a:rPr lang="nb-NO" sz="1600" dirty="0" err="1" smtClean="0"/>
              <a:t>using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search</a:t>
            </a:r>
            <a:r>
              <a:rPr lang="nb-NO" sz="1600" dirty="0" smtClean="0"/>
              <a:t> in parameter </a:t>
            </a:r>
            <a:r>
              <a:rPr lang="nb-NO" sz="1600" dirty="0" err="1" smtClean="0"/>
              <a:t>space</a:t>
            </a:r>
            <a:r>
              <a:rPr lang="nb-NO" sz="1600" dirty="0" smtClean="0"/>
              <a:t> </a:t>
            </a:r>
            <a:r>
              <a:rPr lang="nb-NO" sz="1600" dirty="0" err="1" smtClean="0"/>
              <a:t>method</a:t>
            </a:r>
            <a:endParaRPr lang="nb-NO" sz="1600" dirty="0" smtClean="0"/>
          </a:p>
          <a:p>
            <a:endParaRPr lang="nb-NO" sz="1600" dirty="0"/>
          </a:p>
          <a:p>
            <a:r>
              <a:rPr lang="nb-NO" sz="1600" dirty="0" err="1" smtClean="0"/>
              <a:t>Slope</a:t>
            </a:r>
            <a:r>
              <a:rPr lang="nb-NO" sz="1600" dirty="0" smtClean="0"/>
              <a:t> (g): </a:t>
            </a:r>
            <a:r>
              <a:rPr lang="en-US" sz="1600" dirty="0"/>
              <a:t>The first derivative of the VTEC time series, corrected for the relative motion of the plasma. </a:t>
            </a:r>
            <a:endParaRPr lang="nb-NO" sz="1600" dirty="0" smtClean="0"/>
          </a:p>
          <a:p>
            <a:endParaRPr lang="nb-NO" sz="1600" dirty="0"/>
          </a:p>
          <a:p>
            <a:r>
              <a:rPr lang="nb-NO" sz="1600" dirty="0" smtClean="0"/>
              <a:t>Width (W):</a:t>
            </a:r>
            <a:r>
              <a:rPr lang="en-US" sz="1600" dirty="0"/>
              <a:t> The product of a combined velocity of the front velocity and the velocity of IPP and the duration of the front.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13" y="3799154"/>
            <a:ext cx="5267400" cy="25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54" y="5825985"/>
            <a:ext cx="137160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9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6019390" y="1559645"/>
            <a:ext cx="2674337" cy="20162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736845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nb-NO" sz="2800" dirty="0" err="1" smtClean="0">
                <a:solidFill>
                  <a:schemeClr val="tx2"/>
                </a:solidFill>
              </a:rPr>
              <a:t>Results</a:t>
            </a:r>
            <a:endParaRPr lang="nb-NO" sz="1800" dirty="0">
              <a:solidFill>
                <a:schemeClr val="tx2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>
          <a:xfrm>
            <a:off x="722935" y="3943699"/>
            <a:ext cx="7313969" cy="167226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We </a:t>
            </a:r>
            <a:r>
              <a:rPr lang="en-US" sz="1600" dirty="0"/>
              <a:t>found that in the Norwegian region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front speed often reaches higher values (up to 2000 m/s)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typical slope of the fronts is less than 60 mm/km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typical width of the fronts is less than 400 </a:t>
            </a:r>
            <a:r>
              <a:rPr lang="en-US" sz="1600" dirty="0" smtClean="0"/>
              <a:t>km</a:t>
            </a:r>
            <a:endParaRPr lang="en-US" sz="1600" dirty="0"/>
          </a:p>
        </p:txBody>
      </p:sp>
      <p:grpSp>
        <p:nvGrpSpPr>
          <p:cNvPr id="6" name="Gruppe 5"/>
          <p:cNvGrpSpPr/>
          <p:nvPr/>
        </p:nvGrpSpPr>
        <p:grpSpPr>
          <a:xfrm>
            <a:off x="522781" y="1559645"/>
            <a:ext cx="8176397" cy="2016292"/>
            <a:chOff x="522781" y="1559645"/>
            <a:chExt cx="8176397" cy="20162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81" y="1559645"/>
              <a:ext cx="2690119" cy="2016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496" y="1559645"/>
              <a:ext cx="2689478" cy="2016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widt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89" y="1565935"/>
              <a:ext cx="2679789" cy="201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" name="TekstSylinder 2"/>
          <p:cNvSpPr txBox="1"/>
          <p:nvPr/>
        </p:nvSpPr>
        <p:spPr>
          <a:xfrm>
            <a:off x="810491" y="5673436"/>
            <a:ext cx="761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Please</a:t>
            </a:r>
            <a:r>
              <a:rPr lang="nb-NO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b-NO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visit</a:t>
            </a:r>
            <a:r>
              <a:rPr lang="nb-NO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b-NO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</a:t>
            </a:r>
            <a:r>
              <a:rPr lang="nb-NO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poster</a:t>
            </a:r>
            <a:endParaRPr lang="nb-NO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54" y="5825985"/>
            <a:ext cx="137160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2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 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Kartverket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962e12e53ac488eaa4c752d63b077cd xmlns="0443eabe-a395-4054-aadf-a6c08c9f88fc">
      <Terms xmlns="http://schemas.microsoft.com/office/infopath/2007/PartnerControls"/>
    </d962e12e53ac488eaa4c752d63b077cd>
    <TaxCatchAll xmlns="0443eabe-a395-4054-aadf-a6c08c9f88fc"/>
    <b432e6af579246dfb5152a142994d9f2 xmlns="0443eabe-a395-4054-aadf-a6c08c9f88fc">
      <Terms xmlns="http://schemas.microsoft.com/office/infopath/2007/PartnerControls"/>
    </b432e6af579246dfb5152a142994d9f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93108D007CB34D899110D27F1BC9D8" ma:contentTypeVersion="6" ma:contentTypeDescription="Opprett et nytt dokument." ma:contentTypeScope="" ma:versionID="a0010f309d2b393f85ddcd3d44ba0607">
  <xsd:schema xmlns:xsd="http://www.w3.org/2001/XMLSchema" xmlns:xs="http://www.w3.org/2001/XMLSchema" xmlns:p="http://schemas.microsoft.com/office/2006/metadata/properties" xmlns:ns2="0443eabe-a395-4054-aadf-a6c08c9f88fc" targetNamespace="http://schemas.microsoft.com/office/2006/metadata/properties" ma:root="true" ma:fieldsID="bf45f1faf292c7864cbccb38234b583e" ns2:_="">
    <xsd:import namespace="0443eabe-a395-4054-aadf-a6c08c9f88fc"/>
    <xsd:element name="properties">
      <xsd:complexType>
        <xsd:sequence>
          <xsd:element name="documentManagement">
            <xsd:complexType>
              <xsd:all>
                <xsd:element ref="ns2:b432e6af579246dfb5152a142994d9f2" minOccurs="0"/>
                <xsd:element ref="ns2:TaxCatchAll" minOccurs="0"/>
                <xsd:element ref="ns2:d962e12e53ac488eaa4c752d63b077c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3eabe-a395-4054-aadf-a6c08c9f88fc" elementFormDefault="qualified">
    <xsd:import namespace="http://schemas.microsoft.com/office/2006/documentManagement/types"/>
    <xsd:import namespace="http://schemas.microsoft.com/office/infopath/2007/PartnerControls"/>
    <xsd:element name="b432e6af579246dfb5152a142994d9f2" ma:index="9" ma:taxonomy="true" ma:internalName="b432e6af579246dfb5152a142994d9f2" ma:taxonomyFieldName="Enhet" ma:displayName="Enhet" ma:default="" ma:fieldId="{b432e6af-5792-46df-b515-2a142994d9f2}" ma:sspId="a3200e0e-8efb-4f7e-8150-94fc29a8ab46" ma:termSetId="bb73835a-7a97-449f-9049-bcea9baf2d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100e953-5e46-4344-bd2f-b22903fbb65c}" ma:internalName="TaxCatchAll" ma:showField="CatchAllData" ma:web="61160b53-48f9-4bf8-81fb-71f9d4820b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962e12e53ac488eaa4c752d63b077cd" ma:index="12" ma:taxonomy="true" ma:internalName="d962e12e53ac488eaa4c752d63b077cd" ma:taxonomyFieldName="Dokumenttype" ma:displayName="Dokumenttype" ma:default="" ma:fieldId="{d962e12e-53ac-488e-aa4c-752d63b077cd}" ma:sspId="a3200e0e-8efb-4f7e-8150-94fc29a8ab46" ma:termSetId="c0dcd6d4-f221-4cca-97b9-41e5a2ba9c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FFAD31-E8C8-4AC3-BF1A-5A8CE02A2D33}">
  <ds:schemaRefs>
    <ds:schemaRef ds:uri="http://www.w3.org/XML/1998/namespace"/>
    <ds:schemaRef ds:uri="http://purl.org/dc/terms/"/>
    <ds:schemaRef ds:uri="http://schemas.openxmlformats.org/package/2006/metadata/core-properties"/>
    <ds:schemaRef ds:uri="0443eabe-a395-4054-aadf-a6c08c9f88f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74FAE3-BF8B-47AA-B895-EBCFA340B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3eabe-a395-4054-aadf-a6c08c9f8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3167A-CF55-443E-80DE-3B8E295749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Kartverket mal</Template>
  <TotalTime>1748</TotalTime>
  <Words>184</Words>
  <Application>Microsoft Office PowerPoint</Application>
  <PresentationFormat>Skjermfremvisning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Verdana</vt:lpstr>
      <vt:lpstr>Kartverket mal</vt:lpstr>
      <vt:lpstr>Ionosphere threat model assessment for GBAS at high latitudes  Knut Stanley Jacobsen, Yong Lin Norwegian Mapping Authority</vt:lpstr>
      <vt:lpstr>Datasets </vt:lpstr>
      <vt:lpstr>Method:                   the algorithm described in Mayer et. al, 2009</vt:lpstr>
      <vt:lpstr>Results</vt:lpstr>
    </vt:vector>
  </TitlesOfParts>
  <Company>Statens kartverk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Kartverket - Norges beste på kartinformasjon</dc:title>
  <dc:creator>kansis</dc:creator>
  <dc:description>Presentasjon av hele Kartverket.</dc:description>
  <cp:lastModifiedBy>Yong Lin</cp:lastModifiedBy>
  <cp:revision>188</cp:revision>
  <cp:lastPrinted>2012-03-27T09:08:06Z</cp:lastPrinted>
  <dcterms:created xsi:type="dcterms:W3CDTF">2013-10-07T09:27:35Z</dcterms:created>
  <dcterms:modified xsi:type="dcterms:W3CDTF">2014-11-14T12:41:19Z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0x0101004093108D007CB34D899110D27F1BC9D8</vt:lpwstr>
  </property>
  <property fmtid="{D5CDD505-2E9C-101B-9397-08002B2CF9AE}" pid="3" name="Dokumenttype">
    <vt:lpwstr>21;#Presentasjon|ec36f0c3-c720-45d5-83f3-6bae42ae5f0b</vt:lpwstr>
  </property>
  <property fmtid="{D5CDD505-2E9C-101B-9397-08002B2CF9AE}" pid="4" name="Enhet">
    <vt:lpwstr>11;#Tjenester - Kommunikasjonstjenesten|0c5b1877-ba48-46e0-9c5f-91ea47cf1d65</vt:lpwstr>
  </property>
</Properties>
</file>