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61" r:id="rId8"/>
    <p:sldId id="260" r:id="rId9"/>
    <p:sldId id="262" r:id="rId10"/>
    <p:sldId id="27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390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05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532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009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85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658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773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58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71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535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500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B4D07-796D-446E-A357-5A1C976A9B06}" type="datetimeFigureOut">
              <a:rPr lang="en-AU" smtClean="0"/>
              <a:t>11/11/2014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FDAC6-0918-4B00-A272-8FB58C64CB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029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5799441" cy="617237"/>
          </a:xfrm>
        </p:spPr>
        <p:txBody>
          <a:bodyPr>
            <a:noAutofit/>
          </a:bodyPr>
          <a:lstStyle/>
          <a:p>
            <a:r>
              <a:rPr lang="en-AU" sz="4000" dirty="0" err="1" smtClean="0"/>
              <a:t>Ionospheric</a:t>
            </a:r>
            <a:r>
              <a:rPr lang="en-AU" sz="4000" dirty="0" smtClean="0"/>
              <a:t> Services</a:t>
            </a:r>
            <a:endParaRPr lang="en-AU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1995686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Australian Bureau of Meteorology, Space Weather Services </a:t>
            </a:r>
            <a:r>
              <a:rPr lang="en-AU" dirty="0" err="1" smtClean="0"/>
              <a:t>setion</a:t>
            </a:r>
            <a:r>
              <a:rPr lang="en-AU" dirty="0" smtClean="0"/>
              <a:t> (formerly the </a:t>
            </a:r>
            <a:r>
              <a:rPr lang="en-AU" dirty="0" err="1" smtClean="0"/>
              <a:t>Ionospheric</a:t>
            </a:r>
            <a:r>
              <a:rPr lang="en-AU" dirty="0" smtClean="0"/>
              <a:t> Prediction Service, IPS) provides a range of </a:t>
            </a:r>
            <a:r>
              <a:rPr lang="en-AU" dirty="0" err="1" smtClean="0"/>
              <a:t>ionospheric</a:t>
            </a:r>
            <a:r>
              <a:rPr lang="en-AU" dirty="0" smtClean="0"/>
              <a:t> forecast, mapping, monitoring, warning and alert services.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002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5799441" cy="857250"/>
          </a:xfrm>
        </p:spPr>
        <p:txBody>
          <a:bodyPr>
            <a:normAutofit fontScale="90000"/>
          </a:bodyPr>
          <a:lstStyle/>
          <a:p>
            <a:r>
              <a:rPr lang="en-AU" dirty="0" err="1" smtClean="0"/>
              <a:t>Ionospheric</a:t>
            </a:r>
            <a:r>
              <a:rPr lang="en-AU" dirty="0" smtClean="0"/>
              <a:t> Gradient </a:t>
            </a:r>
            <a:r>
              <a:rPr lang="en-AU" dirty="0" smtClean="0"/>
              <a:t>Monitoring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7504" y="1319187"/>
                <a:ext cx="4176464" cy="4008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600" dirty="0" smtClean="0"/>
                  <a:t>Along </a:t>
                </a:r>
                <a:r>
                  <a:rPr lang="en-AU" sz="1600" dirty="0"/>
                  <a:t>Arc TEC Rate (AATR</a:t>
                </a:r>
                <a:r>
                  <a:rPr lang="en-AU" sz="1600" dirty="0" smtClean="0"/>
                  <a:t>)</a:t>
                </a:r>
                <a:endParaRPr lang="en-AU" sz="2000" dirty="0"/>
              </a:p>
              <a:p>
                <a:endParaRPr lang="en-AU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2400" i="1">
                          <a:latin typeface="Cambria Math"/>
                        </a:rPr>
                        <m:t>A</m:t>
                      </m:r>
                      <m:r>
                        <m:rPr>
                          <m:nor/>
                        </m:rPr>
                        <a:rPr lang="en-AU" sz="2400" i="1">
                          <a:latin typeface="Cambria Math"/>
                        </a:rPr>
                        <m:t>ATR</m:t>
                      </m:r>
                      <m:r>
                        <a:rPr lang="en-AU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A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AU" sz="2400" i="1">
                              <a:latin typeface="Cambria Math"/>
                            </a:rPr>
                            <m:t>𝑆𝑇𝐸𝐶</m:t>
                          </m:r>
                        </m:num>
                        <m:den>
                          <m:sSup>
                            <m:sSupPr>
                              <m:ctrlPr>
                                <a:rPr lang="en-AU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AU" sz="2400" i="1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AU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AU" sz="2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400" i="1">
                              <a:latin typeface="Cambria Math"/>
                            </a:rPr>
                            <m:t>.</m:t>
                          </m:r>
                          <m:r>
                            <a:rPr lang="en-AU" sz="24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AU" sz="2400" i="1">
                              <a:latin typeface="Cambria Math"/>
                              <a:ea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AU" sz="2400" dirty="0" smtClean="0">
                  <a:ea typeface="Cambria Math"/>
                </a:endParaRPr>
              </a:p>
              <a:p>
                <a:endParaRPr lang="en-AU" sz="1000" dirty="0"/>
              </a:p>
              <a:p>
                <a14:m>
                  <m:oMath xmlns:m="http://schemas.openxmlformats.org/officeDocument/2006/math">
                    <m:r>
                      <a:rPr lang="en-AU" sz="8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AU" sz="800" i="1">
                            <a:latin typeface="Cambria Math"/>
                          </a:rPr>
                        </m:ctrlPr>
                      </m:dPr>
                      <m:e>
                        <m:r>
                          <a:rPr lang="en-AU" sz="800" i="1">
                            <a:latin typeface="Cambria Math"/>
                          </a:rPr>
                          <m:t>𝑒</m:t>
                        </m:r>
                      </m:e>
                    </m:d>
                  </m:oMath>
                </a14:m>
                <a:r>
                  <a:rPr lang="en-US" sz="800" dirty="0"/>
                  <a:t> </a:t>
                </a:r>
                <a:r>
                  <a:rPr lang="en-US" sz="800" dirty="0"/>
                  <a:t>is the </a:t>
                </a:r>
                <a:r>
                  <a:rPr lang="en-US" sz="800" dirty="0"/>
                  <a:t>obliquity factor, ∆</a:t>
                </a:r>
                <a:r>
                  <a:rPr lang="en-US" sz="800" dirty="0"/>
                  <a:t>𝑇 is </a:t>
                </a:r>
                <a:r>
                  <a:rPr lang="en-US" sz="800" dirty="0"/>
                  <a:t>in range </a:t>
                </a:r>
                <a:r>
                  <a:rPr lang="en-US" sz="800" dirty="0"/>
                  <a:t>30-60s, AATR is</a:t>
                </a:r>
                <a:r>
                  <a:rPr lang="en-US" sz="800" dirty="0"/>
                  <a:t> </a:t>
                </a:r>
                <a:r>
                  <a:rPr lang="en-US" sz="800" dirty="0"/>
                  <a:t>defined only over </a:t>
                </a:r>
                <a:r>
                  <a:rPr lang="en-US" sz="800" dirty="0"/>
                  <a:t>continuous </a:t>
                </a:r>
                <a:r>
                  <a:rPr lang="en-US" sz="800" dirty="0"/>
                  <a:t>arcs. </a:t>
                </a:r>
                <a:r>
                  <a:rPr lang="en-US" sz="800" dirty="0"/>
                  <a:t>The associated indices are calculated as hourly RMS of AATR, with median diurnal variability removed</a:t>
                </a:r>
                <a:r>
                  <a:rPr lang="en-US" sz="800" dirty="0" smtClean="0"/>
                  <a:t>.</a:t>
                </a:r>
              </a:p>
              <a:p>
                <a:endParaRPr lang="en-US" sz="800" dirty="0"/>
              </a:p>
              <a:p>
                <a:r>
                  <a:rPr lang="en-US" sz="800" dirty="0"/>
                  <a:t>Sensitive to both spatial and temporal </a:t>
                </a:r>
                <a:r>
                  <a:rPr lang="en-US" sz="800" dirty="0" smtClean="0"/>
                  <a:t>gradients</a:t>
                </a:r>
              </a:p>
              <a:p>
                <a:endParaRPr lang="en-US" sz="800" dirty="0"/>
              </a:p>
              <a:p>
                <a:r>
                  <a:rPr lang="en-US" sz="800" dirty="0"/>
                  <a:t>Can be estimated at a single site (no network required</a:t>
                </a:r>
                <a:r>
                  <a:rPr lang="en-US" sz="800" dirty="0" smtClean="0"/>
                  <a:t>)</a:t>
                </a:r>
              </a:p>
              <a:p>
                <a:endParaRPr lang="en-US" sz="800" dirty="0"/>
              </a:p>
              <a:p>
                <a:r>
                  <a:rPr lang="en-US" sz="800" dirty="0"/>
                  <a:t>Responsive to:</a:t>
                </a:r>
              </a:p>
              <a:p>
                <a:pPr lvl="1"/>
                <a:r>
                  <a:rPr lang="en-US" sz="800" dirty="0"/>
                  <a:t>plasma </a:t>
                </a:r>
                <a:r>
                  <a:rPr lang="en-US" sz="800" dirty="0"/>
                  <a:t>bubbles in the equatorial and low-latitude </a:t>
                </a:r>
                <a:r>
                  <a:rPr lang="en-US" sz="800" dirty="0"/>
                  <a:t>zones;</a:t>
                </a:r>
              </a:p>
              <a:p>
                <a:pPr lvl="1"/>
                <a:r>
                  <a:rPr lang="en-US" sz="800" dirty="0"/>
                  <a:t>MSTIDs </a:t>
                </a:r>
                <a:r>
                  <a:rPr lang="en-US" sz="800" dirty="0"/>
                  <a:t>and large </a:t>
                </a:r>
                <a:r>
                  <a:rPr lang="en-US" sz="800" dirty="0" err="1"/>
                  <a:t>ionisation</a:t>
                </a:r>
                <a:r>
                  <a:rPr lang="en-US" sz="800" dirty="0"/>
                  <a:t> </a:t>
                </a:r>
                <a:r>
                  <a:rPr lang="en-US" sz="800" dirty="0"/>
                  <a:t>fronts at </a:t>
                </a:r>
                <a:r>
                  <a:rPr lang="en-US" sz="800" dirty="0"/>
                  <a:t>mid-latitudes;</a:t>
                </a:r>
              </a:p>
              <a:p>
                <a:pPr lvl="1"/>
                <a:r>
                  <a:rPr lang="en-US" sz="800" dirty="0" err="1"/>
                  <a:t>auroral</a:t>
                </a:r>
                <a:r>
                  <a:rPr lang="en-US" sz="800" dirty="0"/>
                  <a:t> </a:t>
                </a:r>
                <a:r>
                  <a:rPr lang="en-US" sz="800" dirty="0"/>
                  <a:t>signatures at high </a:t>
                </a:r>
                <a:r>
                  <a:rPr lang="en-US" sz="800" dirty="0" smtClean="0"/>
                  <a:t>latitudes</a:t>
                </a:r>
              </a:p>
              <a:p>
                <a:pPr lvl="1"/>
                <a:endParaRPr lang="en-US" sz="800" dirty="0" smtClean="0"/>
              </a:p>
              <a:p>
                <a:pPr marL="0" lvl="1"/>
                <a:r>
                  <a:rPr lang="en-AU" sz="800" dirty="0" err="1" smtClean="0"/>
                  <a:t>Schlüter</a:t>
                </a:r>
                <a:r>
                  <a:rPr lang="en-AU" sz="800" dirty="0" smtClean="0"/>
                  <a:t> </a:t>
                </a:r>
                <a:r>
                  <a:rPr lang="en-AU" sz="800" dirty="0"/>
                  <a:t>S., R. Prieto-</a:t>
                </a:r>
                <a:r>
                  <a:rPr lang="en-AU" sz="800" dirty="0" err="1"/>
                  <a:t>Cerdeira</a:t>
                </a:r>
                <a:r>
                  <a:rPr lang="en-AU" sz="800" dirty="0"/>
                  <a:t> , R. </a:t>
                </a:r>
                <a:r>
                  <a:rPr lang="en-AU" sz="800" dirty="0" err="1"/>
                  <a:t>Orús</a:t>
                </a:r>
                <a:r>
                  <a:rPr lang="en-AU" sz="800" dirty="0"/>
                  <a:t>-Pérez, J.P. Lam, M. Juan, J </a:t>
                </a:r>
                <a:r>
                  <a:rPr lang="en-AU" sz="800" dirty="0" err="1"/>
                  <a:t>Sanz</a:t>
                </a:r>
                <a:r>
                  <a:rPr lang="en-AU" sz="800" dirty="0"/>
                  <a:t> and M. Hernández-</a:t>
                </a:r>
                <a:r>
                  <a:rPr lang="en-AU" sz="800" dirty="0" err="1"/>
                  <a:t>Pajares</a:t>
                </a:r>
                <a:r>
                  <a:rPr lang="en-AU" sz="800" dirty="0"/>
                  <a:t>. Characterization and Modelling of the Ionosphere for EGNOS Development Qualification. European Navigation Conference (ENC 2013) April 23-25 </a:t>
                </a:r>
                <a:r>
                  <a:rPr lang="en-AU" sz="800" dirty="0" smtClean="0"/>
                  <a:t>Vienna</a:t>
                </a:r>
                <a:endParaRPr lang="en-AU" sz="800" dirty="0"/>
              </a:p>
              <a:p>
                <a:endParaRPr lang="en-AU" sz="1400" dirty="0"/>
              </a:p>
              <a:p>
                <a:endParaRPr lang="en-A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19187"/>
                <a:ext cx="4176464" cy="4008533"/>
              </a:xfrm>
              <a:prstGeom prst="rect">
                <a:avLst/>
              </a:prstGeom>
              <a:blipFill rotWithShape="1">
                <a:blip r:embed="rId3"/>
                <a:stretch>
                  <a:fillRect t="-4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34554"/>
            <a:ext cx="4418583" cy="325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586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0"/>
    </mc:Choice>
    <mc:Fallback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5799441" cy="617237"/>
          </a:xfrm>
        </p:spPr>
        <p:txBody>
          <a:bodyPr>
            <a:noAutofit/>
          </a:bodyPr>
          <a:lstStyle/>
          <a:p>
            <a:r>
              <a:rPr lang="en-AU" sz="4000" dirty="0" err="1" smtClean="0"/>
              <a:t>Ionospheric</a:t>
            </a:r>
            <a:r>
              <a:rPr lang="en-AU" sz="4000" dirty="0" smtClean="0"/>
              <a:t> Services</a:t>
            </a:r>
            <a:endParaRPr lang="en-AU" sz="4000" dirty="0"/>
          </a:p>
        </p:txBody>
      </p:sp>
      <p:pic>
        <p:nvPicPr>
          <p:cNvPr id="6" name="Picture 2" descr=" TEC Regional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63638"/>
            <a:ext cx="3116723" cy="233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228371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Total Electron Content (TEC) near real time map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95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5799441" cy="617237"/>
          </a:xfrm>
        </p:spPr>
        <p:txBody>
          <a:bodyPr>
            <a:noAutofit/>
          </a:bodyPr>
          <a:lstStyle/>
          <a:p>
            <a:r>
              <a:rPr lang="en-AU" sz="4000" dirty="0" err="1" smtClean="0"/>
              <a:t>Ionospheric</a:t>
            </a:r>
            <a:r>
              <a:rPr lang="en-AU" sz="4000" dirty="0" smtClean="0"/>
              <a:t> Services</a:t>
            </a:r>
            <a:endParaRPr lang="en-AU" sz="4000" dirty="0"/>
          </a:p>
        </p:txBody>
      </p:sp>
      <p:pic>
        <p:nvPicPr>
          <p:cNvPr id="6" name="Picture 2" descr=" TEC Regional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53" y="3723878"/>
            <a:ext cx="1558362" cy="116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228371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Ionospheric</a:t>
            </a:r>
            <a:r>
              <a:rPr lang="en-AU" dirty="0" smtClean="0"/>
              <a:t> Scintillation Monitoring</a:t>
            </a:r>
            <a:endParaRPr lang="en-AU" dirty="0"/>
          </a:p>
        </p:txBody>
      </p:sp>
      <p:pic>
        <p:nvPicPr>
          <p:cNvPr id="7" name="Picture 4" descr="$LinkName Ionospheric Scintillation for the last 2 hour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26763"/>
            <a:ext cx="504011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43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5799441" cy="617237"/>
          </a:xfrm>
        </p:spPr>
        <p:txBody>
          <a:bodyPr>
            <a:noAutofit/>
          </a:bodyPr>
          <a:lstStyle/>
          <a:p>
            <a:r>
              <a:rPr lang="en-AU" sz="4000" dirty="0" err="1" smtClean="0"/>
              <a:t>Ionospheric</a:t>
            </a:r>
            <a:r>
              <a:rPr lang="en-AU" sz="4000" dirty="0" smtClean="0"/>
              <a:t> Services</a:t>
            </a:r>
            <a:endParaRPr lang="en-AU" sz="4000" dirty="0"/>
          </a:p>
        </p:txBody>
      </p:sp>
      <p:pic>
        <p:nvPicPr>
          <p:cNvPr id="6" name="Picture 2" descr=" TEC Regional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53" y="3723878"/>
            <a:ext cx="1558362" cy="116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228371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Ionosonde</a:t>
            </a:r>
            <a:r>
              <a:rPr lang="en-AU" dirty="0" smtClean="0"/>
              <a:t> driven foF2 near real time mapping using an </a:t>
            </a:r>
            <a:r>
              <a:rPr lang="en-AU" dirty="0" err="1" smtClean="0"/>
              <a:t>ionospheric</a:t>
            </a:r>
            <a:r>
              <a:rPr lang="en-AU" dirty="0" smtClean="0"/>
              <a:t> index, T</a:t>
            </a:r>
            <a:endParaRPr lang="en-AU" dirty="0"/>
          </a:p>
        </p:txBody>
      </p:sp>
      <p:pic>
        <p:nvPicPr>
          <p:cNvPr id="7" name="Picture 4" descr="$LinkName Ionospheric Scintillation for the last 2 hours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23880"/>
            <a:ext cx="2727149" cy="116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ustralasia T Index Ma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31590"/>
            <a:ext cx="2880320" cy="296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16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5799441" cy="617237"/>
          </a:xfrm>
        </p:spPr>
        <p:txBody>
          <a:bodyPr>
            <a:noAutofit/>
          </a:bodyPr>
          <a:lstStyle/>
          <a:p>
            <a:r>
              <a:rPr lang="en-AU" sz="4000" dirty="0" err="1" smtClean="0"/>
              <a:t>Ionospheric</a:t>
            </a:r>
            <a:r>
              <a:rPr lang="en-AU" sz="4000" dirty="0" smtClean="0"/>
              <a:t> Services</a:t>
            </a:r>
            <a:endParaRPr lang="en-AU" sz="4000" dirty="0"/>
          </a:p>
        </p:txBody>
      </p:sp>
      <p:pic>
        <p:nvPicPr>
          <p:cNvPr id="6" name="Picture 2" descr=" TEC Regional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53" y="3723878"/>
            <a:ext cx="1558362" cy="116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228371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HF circuit frequency prediction</a:t>
            </a:r>
            <a:endParaRPr lang="en-AU" dirty="0"/>
          </a:p>
        </p:txBody>
      </p:sp>
      <p:pic>
        <p:nvPicPr>
          <p:cNvPr id="7" name="Picture 4" descr="$LinkName Ionospheric Scintillation for the last 2 hours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23880"/>
            <a:ext cx="2727149" cy="116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ustralasia T Index Ma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23878"/>
            <a:ext cx="1134664" cy="116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harleville Hourly Area Prediction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03598"/>
            <a:ext cx="2520280" cy="259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16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000">
        <p:fade/>
      </p:transition>
    </mc:Choice>
    <mc:Fallback xmlns="">
      <p:transition spd="med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6149138" cy="617237"/>
          </a:xfrm>
        </p:spPr>
        <p:txBody>
          <a:bodyPr>
            <a:noAutofit/>
          </a:bodyPr>
          <a:lstStyle/>
          <a:p>
            <a:r>
              <a:rPr lang="en-AU" sz="4000" dirty="0" err="1" smtClean="0"/>
              <a:t>Ionospheric</a:t>
            </a:r>
            <a:r>
              <a:rPr lang="en-AU" sz="4000" dirty="0" smtClean="0"/>
              <a:t> Modelling R&amp;D</a:t>
            </a:r>
            <a:endParaRPr lang="en-AU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259632" y="199568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We are actively developing new models to improve existing services and provide support to emerging areas, particularly in GNSS.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011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5799441" cy="85725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HF Frequency Forecasting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118056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We use an </a:t>
            </a:r>
            <a:r>
              <a:rPr lang="en-AU" sz="1000" dirty="0" err="1" smtClean="0"/>
              <a:t>ionospheric</a:t>
            </a:r>
            <a:r>
              <a:rPr lang="en-AU" sz="1000" dirty="0" smtClean="0"/>
              <a:t> index, T, to parameterise the  fof2 and hmF2 for HF frequency prediction. The Australian Region T is forecast each day for the next 3 days. A new model to aid the forecaster has been developed incorporating solar flux and geomagnetic data as well as an auto-regressive component. The forecaster can see the predictions of each 'sub-model' as well as the full jointly fit model in order to see the context for why the model has forecast a particular value. This ensure the forecaster can optimally blend their expertise and experience with the model guidance.</a:t>
            </a:r>
            <a:endParaRPr lang="en-AU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987574"/>
            <a:ext cx="4159319" cy="2160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04346"/>
            <a:ext cx="3175954" cy="21509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7984" y="372387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Forecasters can view the recent performance of the model and the official forecast against observations using an interactive tool that forms part of a web based suite of software to support the Australian Space Forecast Centre operations.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1458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5799441" cy="857250"/>
          </a:xfrm>
        </p:spPr>
        <p:txBody>
          <a:bodyPr/>
          <a:lstStyle/>
          <a:p>
            <a:r>
              <a:rPr lang="en-AU" dirty="0" smtClean="0"/>
              <a:t>TEC Forecasting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728238" y="1174138"/>
            <a:ext cx="3051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We decomposed several years of TEC maps into Empirical Orthogonal Functions (EOFs). The first two EOFs are shown, along with co-</a:t>
            </a:r>
            <a:r>
              <a:rPr lang="en-AU" sz="1400" dirty="0" err="1" smtClean="0"/>
              <a:t>efficients</a:t>
            </a:r>
            <a:r>
              <a:rPr lang="en-AU" sz="1400" dirty="0" smtClean="0"/>
              <a:t> over one year (2010)</a:t>
            </a:r>
          </a:p>
          <a:p>
            <a:endParaRPr lang="en-AU" sz="1000" dirty="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6" y="2719252"/>
            <a:ext cx="1577380" cy="88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33312"/>
            <a:ext cx="1436074" cy="87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6" y="3607204"/>
            <a:ext cx="3563888" cy="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5148064" y="1174138"/>
            <a:ext cx="2870884" cy="1493818"/>
            <a:chOff x="2259399" y="2624614"/>
            <a:chExt cx="3743325" cy="2305050"/>
          </a:xfrm>
        </p:grpSpPr>
        <p:pic>
          <p:nvPicPr>
            <p:cNvPr id="16" name="Picture 9" descr="CLM200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9399" y="2794476"/>
              <a:ext cx="3743325" cy="2135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7549" y="2624614"/>
              <a:ext cx="3292475" cy="173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5364088" y="3147814"/>
            <a:ext cx="2332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 Neural Network model is used to forecast co-</a:t>
            </a:r>
            <a:r>
              <a:rPr lang="en-AU" sz="1400" dirty="0" err="1" smtClean="0"/>
              <a:t>efficients</a:t>
            </a:r>
            <a:r>
              <a:rPr lang="en-AU" sz="1400" dirty="0" smtClean="0"/>
              <a:t> of the derived EOFs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1458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71" y="189910"/>
            <a:ext cx="2592288" cy="6333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7358" y="205979"/>
            <a:ext cx="5799441" cy="857250"/>
          </a:xfrm>
        </p:spPr>
        <p:txBody>
          <a:bodyPr>
            <a:normAutofit fontScale="90000"/>
          </a:bodyPr>
          <a:lstStyle/>
          <a:p>
            <a:r>
              <a:rPr lang="en-AU" dirty="0" err="1" smtClean="0"/>
              <a:t>Ionospheric</a:t>
            </a:r>
            <a:r>
              <a:rPr lang="en-AU" dirty="0" smtClean="0"/>
              <a:t> Gradient </a:t>
            </a:r>
            <a:r>
              <a:rPr lang="en-AU" dirty="0" smtClean="0"/>
              <a:t>Monitoring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13492"/>
            <a:ext cx="4106540" cy="285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Content Placeholder 2"/>
          <p:cNvSpPr txBox="1">
            <a:spLocks/>
          </p:cNvSpPr>
          <p:nvPr/>
        </p:nvSpPr>
        <p:spPr>
          <a:xfrm>
            <a:off x="313184" y="1787838"/>
            <a:ext cx="3898776" cy="229608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Product under development at Space Weather Services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"Traffic light" alert service for the presence of </a:t>
            </a:r>
            <a:r>
              <a:rPr lang="en-AU" dirty="0" err="1" smtClean="0"/>
              <a:t>ionospheric</a:t>
            </a:r>
            <a:r>
              <a:rPr lang="en-AU" dirty="0" smtClean="0"/>
              <a:t> gradients.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Target users: RTK / </a:t>
            </a:r>
            <a:r>
              <a:rPr lang="en-AU" dirty="0" err="1" smtClean="0"/>
              <a:t>nRTK</a:t>
            </a:r>
            <a:r>
              <a:rPr lang="en-AU" dirty="0" smtClean="0"/>
              <a:t> / DGPS type GNSS applications, without explicit </a:t>
            </a:r>
            <a:r>
              <a:rPr lang="en-AU" dirty="0" err="1" smtClean="0"/>
              <a:t>ionospheric</a:t>
            </a:r>
            <a:r>
              <a:rPr lang="en-AU" dirty="0" smtClean="0"/>
              <a:t> correction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AU" dirty="0" smtClean="0"/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1458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485</Words>
  <Application>Microsoft Office PowerPoint</Application>
  <PresentationFormat>On-screen Show (16:9)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Ionospheric Services</vt:lpstr>
      <vt:lpstr>Ionospheric Services</vt:lpstr>
      <vt:lpstr>Ionospheric Services</vt:lpstr>
      <vt:lpstr>Ionospheric Services</vt:lpstr>
      <vt:lpstr>Ionospheric Services</vt:lpstr>
      <vt:lpstr>Ionospheric Modelling R&amp;D</vt:lpstr>
      <vt:lpstr>HF Frequency Forecasting</vt:lpstr>
      <vt:lpstr>TEC Forecasting</vt:lpstr>
      <vt:lpstr>Ionospheric Gradient Monitoring</vt:lpstr>
      <vt:lpstr>Ionospheric Gradient Monitoring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Ionospheric Modelling at Space Weather Services</dc:title>
  <dc:creator>Matthew Francis</dc:creator>
  <cp:lastModifiedBy>Matthew Francis</cp:lastModifiedBy>
  <cp:revision>14</cp:revision>
  <dcterms:created xsi:type="dcterms:W3CDTF">2014-11-07T04:31:43Z</dcterms:created>
  <dcterms:modified xsi:type="dcterms:W3CDTF">2014-11-11T04:44:51Z</dcterms:modified>
</cp:coreProperties>
</file>