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247" r:id="rId1"/>
  </p:sldMasterIdLst>
  <p:notesMasterIdLst>
    <p:notesMasterId r:id="rId3"/>
  </p:notesMasterIdLst>
  <p:handoutMasterIdLst>
    <p:handoutMasterId r:id="rId4"/>
  </p:handoutMasterIdLst>
  <p:sldIdLst>
    <p:sldId id="316" r:id="rId2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B624"/>
    <a:srgbClr val="FF5050"/>
    <a:srgbClr val="FEDF65"/>
    <a:srgbClr val="5B8DBB"/>
    <a:srgbClr val="015176"/>
    <a:srgbClr val="E7D779"/>
    <a:srgbClr val="E1CD55"/>
    <a:srgbClr val="0174A7"/>
    <a:srgbClr val="68C10F"/>
    <a:srgbClr val="71D2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78" autoAdjust="0"/>
    <p:restoredTop sz="88224" autoAdjust="0"/>
  </p:normalViewPr>
  <p:slideViewPr>
    <p:cSldViewPr snapToGrid="0">
      <p:cViewPr varScale="1">
        <p:scale>
          <a:sx n="100" d="100"/>
          <a:sy n="100" d="100"/>
        </p:scale>
        <p:origin x="17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notesViewPr>
    <p:cSldViewPr snapToGrid="0" snapToObjects="1">
      <p:cViewPr>
        <p:scale>
          <a:sx n="76" d="100"/>
          <a:sy n="76" d="100"/>
        </p:scale>
        <p:origin x="-3288" y="344"/>
      </p:cViewPr>
      <p:guideLst>
        <p:guide orient="horz" pos="3110"/>
        <p:guide pos="2141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B2EBF73B-2BA0-4475-93CF-9D0CF829282C}" type="datetimeFigureOut">
              <a:rPr lang="el-GR"/>
              <a:pPr>
                <a:defRPr/>
              </a:pPr>
              <a:t>14/11/2014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F1B31035-C04D-4E3F-A46A-CC736B83E55A}" type="slidenum">
              <a:rPr lang="el-GR"/>
              <a:pPr>
                <a:defRPr/>
              </a:pPr>
              <a:t>‹N›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7555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DB82A852-3E54-4F47-8689-15689C4AB08F}" type="datetimeFigureOut">
              <a:rPr lang="en-US"/>
              <a:pPr>
                <a:defRPr/>
              </a:pPr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7846C27-D2C9-4F4B-AE8A-8ACAE3A1588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66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1863" y="750888"/>
            <a:ext cx="493395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699944"/>
            <a:ext cx="5438775" cy="444341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846C27-D2C9-4F4B-AE8A-8ACAE3A1588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89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19945"/>
            <a:ext cx="6858000" cy="1156855"/>
          </a:xfrm>
          <a:prstGeom prst="rect">
            <a:avLst/>
          </a:prstGeom>
        </p:spPr>
        <p:txBody>
          <a:bodyPr anchor="t" anchorCtr="0"/>
          <a:lstStyle>
            <a:lvl1pPr algn="r">
              <a:defRPr sz="3200">
                <a:solidFill>
                  <a:srgbClr val="CEB624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64602" y="6492240"/>
            <a:ext cx="8479397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0" y="6492240"/>
            <a:ext cx="665018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CA9DEC-2FCE-49F6-BAF7-41733BE6F66A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rgbClr val="CEB624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bg1">
                <a:lumMod val="9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rgbClr val="CEB624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64514" name="Picture 2" descr="C:\UoA\ESPAS\images\ESPAS-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082" y="145473"/>
            <a:ext cx="4907611" cy="18080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28F284A-9F4C-419C-8918-12E507FF9011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11827"/>
          </a:xfrm>
          <a:prstGeom prst="rect">
            <a:avLst/>
          </a:prstGeom>
          <a:solidFill>
            <a:srgbClr val="E7D7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3" descr="C:\UoA\ESPAS\images\ESPAS-logo-graphi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122218" cy="110575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1205344" y="-1"/>
            <a:ext cx="7938655" cy="111182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>
              <a:defRPr>
                <a:solidFill>
                  <a:srgbClr val="015176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1517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1517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0370EC1-F214-4B8F-88EC-6F3EB3A8115E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76000"/>
          </a:xfrm>
          <a:prstGeom prst="rect">
            <a:avLst/>
          </a:prstGeom>
          <a:solidFill>
            <a:srgbClr val="0151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" y="6481042"/>
            <a:ext cx="8572499" cy="36576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18th November 2014 - ESWW11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81849"/>
            <a:ext cx="551134" cy="36576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07253B4-DE1A-44D5-91AA-49CDCDC3EE54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5864" y="1219199"/>
            <a:ext cx="8853054" cy="52335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95000"/>
              <a:buFontTx/>
              <a:buBlip>
                <a:blip r:embed="rId2"/>
              </a:buBlip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11827"/>
          </a:xfrm>
          <a:prstGeom prst="rect">
            <a:avLst/>
          </a:prstGeom>
          <a:solidFill>
            <a:srgbClr val="E7D7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3" descr="C:\UoA\ESPAS\images\ESPAS-logo-graphic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122218" cy="11057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344" y="-1"/>
            <a:ext cx="7938655" cy="1111827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15176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027" y="2930236"/>
            <a:ext cx="6858000" cy="1066800"/>
          </a:xfrm>
          <a:prstGeom prst="rect">
            <a:avLst/>
          </a:prstGeom>
        </p:spPr>
        <p:txBody>
          <a:bodyPr anchor="t" anchorCtr="0"/>
          <a:lstStyle>
            <a:lvl1pPr algn="r">
              <a:buNone/>
              <a:defRPr sz="3200" b="0" cap="none" baseline="0">
                <a:solidFill>
                  <a:srgbClr val="CEB624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  <a:prstGeom prst="rect">
            <a:avLst/>
          </a:prstGeom>
          <a:ln>
            <a:solidFill>
              <a:srgbClr val="0174A7"/>
            </a:solidFill>
          </a:ln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1109" y="6490163"/>
            <a:ext cx="8582891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18th November 2014 - ESWW11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240"/>
            <a:ext cx="561109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A647DED-BE5A-4EF2-885D-A969CE2444AB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rgbClr val="CEB624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9" name="Picture 3" descr="C:\UoA\ESPAS\images\ESPAS-logo-graphi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122218" cy="1105754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9130" y="6492240"/>
            <a:ext cx="862487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6492240"/>
            <a:ext cx="5303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1F12C89-8F05-4486-B303-943A24F14740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76645" y="1219199"/>
            <a:ext cx="4322203" cy="5129645"/>
          </a:xfrm>
          <a:prstGeom prst="rect">
            <a:avLst/>
          </a:prstGeom>
        </p:spPr>
        <p:txBody>
          <a:bodyPr/>
          <a:lstStyle>
            <a:lvl1pPr>
              <a:buSzPct val="95000"/>
              <a:buFontTx/>
              <a:buBlip>
                <a:blip r:embed="rId2"/>
              </a:buBlip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5143084"/>
          </a:xfrm>
          <a:prstGeom prst="rect">
            <a:avLst/>
          </a:prstGeom>
        </p:spPr>
        <p:txBody>
          <a:bodyPr/>
          <a:lstStyle>
            <a:lvl1pPr>
              <a:buSzPct val="95000"/>
              <a:buFontTx/>
              <a:buBlip>
                <a:blip r:embed="rId2"/>
              </a:buBlip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111827"/>
          </a:xfrm>
          <a:prstGeom prst="rect">
            <a:avLst/>
          </a:prstGeom>
          <a:solidFill>
            <a:srgbClr val="E7D7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3" descr="C:\UoA\ESPAS\images\ESPAS-logo-graphic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122218" cy="110575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226127" y="0"/>
            <a:ext cx="7793182" cy="1101436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01517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prstGeom prst="rect">
            <a:avLst/>
          </a:prstGeo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prstGeom prst="rect">
            <a:avLst/>
          </a:prstGeo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7129387-6E8F-4367-B2BF-5585E88D142E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1111827"/>
          </a:xfrm>
          <a:prstGeom prst="rect">
            <a:avLst/>
          </a:prstGeom>
          <a:solidFill>
            <a:srgbClr val="E7D7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C:\UoA\ESPAS\images\ESPAS-logo-graphi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122218" cy="110575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tle 1"/>
          <p:cNvSpPr txBox="1">
            <a:spLocks/>
          </p:cNvSpPr>
          <p:nvPr userDrawn="1"/>
        </p:nvSpPr>
        <p:spPr>
          <a:xfrm>
            <a:off x="1205344" y="-1"/>
            <a:ext cx="7938655" cy="111182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>
              <a:defRPr>
                <a:solidFill>
                  <a:srgbClr val="015176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1517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1517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8738" y="6492240"/>
            <a:ext cx="8635261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492240"/>
            <a:ext cx="5303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665278-CD38-4BA5-A23D-2861BA9042EE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11827"/>
          </a:xfrm>
          <a:prstGeom prst="rect">
            <a:avLst/>
          </a:prstGeom>
          <a:solidFill>
            <a:srgbClr val="E7D7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3" descr="C:\UoA\ESPAS\images\ESPAS-logo-graphi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122218" cy="110575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257301" y="0"/>
            <a:ext cx="78867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rgbClr val="01517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1866" y="6492240"/>
            <a:ext cx="8552134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492240"/>
            <a:ext cx="582307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DC373FD-52B7-4047-ADDE-3276052C07F5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pic>
        <p:nvPicPr>
          <p:cNvPr id="7" name="Picture 3" descr="C:\UoA\ESPAS\images\ESPAS-logo-graphi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122218" cy="11057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326B9D5-09C3-45F7-834D-49257AC2FFF2}" type="slidenum">
              <a:rPr lang="en-US" smtClean="0"/>
              <a:pPr>
                <a:defRPr/>
              </a:pPr>
              <a:t>‹N›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prstGeom prst="rect">
            <a:avLst/>
          </a:prstGeo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D7244CF-4C6A-4EA5-A743-9898DE90EA4D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111827"/>
          </a:xfrm>
          <a:prstGeom prst="rect">
            <a:avLst/>
          </a:prstGeom>
          <a:solidFill>
            <a:srgbClr val="E7D7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C:\UoA\ESPAS\images\ESPAS-logo-graphi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122218" cy="110575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1205344" y="-1"/>
            <a:ext cx="7938655" cy="111182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>
              <a:defRPr>
                <a:solidFill>
                  <a:srgbClr val="015176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1517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01517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517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0"/>
            <a:ext cx="9144000" cy="6876000"/>
          </a:xfrm>
          <a:prstGeom prst="rect">
            <a:avLst/>
          </a:prstGeom>
          <a:solidFill>
            <a:srgbClr val="0151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481042"/>
            <a:ext cx="8572499" cy="365760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18th November 2014 - ESWW11</a:t>
            </a:r>
            <a:endParaRPr lang="en-US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81849"/>
            <a:ext cx="551134" cy="365760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07253B4-DE1A-44D5-91AA-49CDCDC3EE54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400" b="1" dirty="0" smtClean="0"/>
              <a:t>ESPAS: Near Earth Space Data Infrastructure for e-Science  </a:t>
            </a:r>
            <a:endParaRPr lang="en-US" sz="2400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18th November 2014 - ESWW11</a:t>
            </a:r>
            <a:endParaRPr lang="en-US" dirty="0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186" y="1179440"/>
            <a:ext cx="3698266" cy="52339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299200" y="1299442"/>
            <a:ext cx="4558549" cy="536805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95000"/>
              <a:buFontTx/>
              <a:buBlip>
                <a:blip r:embed="rId4"/>
              </a:buBlip>
              <a:defRPr kumimoji="0"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1800"/>
              </a:spcAft>
              <a:buNone/>
            </a:pPr>
            <a:r>
              <a:rPr lang="en-GB" sz="3800" b="1" dirty="0" smtClean="0">
                <a:solidFill>
                  <a:srgbClr val="CEB624"/>
                </a:solidFill>
              </a:rPr>
              <a:t>FIRST ANNOUNCEMENT OF THE ESPAS TRAINING SCHOOL</a:t>
            </a:r>
          </a:p>
          <a:p>
            <a:pPr fontAlgn="auto">
              <a:spcAft>
                <a:spcPts val="1800"/>
              </a:spcAft>
            </a:pPr>
            <a:r>
              <a:rPr lang="en-GB" dirty="0" smtClean="0"/>
              <a:t>School is addressed to PhD students and </a:t>
            </a:r>
            <a:r>
              <a:rPr lang="en-GB" dirty="0"/>
              <a:t>y</a:t>
            </a:r>
            <a:r>
              <a:rPr lang="en-GB" dirty="0" smtClean="0"/>
              <a:t>oung scientists</a:t>
            </a:r>
          </a:p>
          <a:p>
            <a:pPr fontAlgn="auto">
              <a:spcAft>
                <a:spcPts val="1800"/>
              </a:spcAft>
            </a:pPr>
            <a:r>
              <a:rPr lang="en-GB" dirty="0" smtClean="0"/>
              <a:t>Training on the use of the ESPAS system</a:t>
            </a:r>
          </a:p>
          <a:p>
            <a:pPr fontAlgn="auto">
              <a:spcAft>
                <a:spcPts val="1800"/>
              </a:spcAft>
            </a:pPr>
            <a:r>
              <a:rPr lang="en-GB" dirty="0" smtClean="0"/>
              <a:t>School program includes:</a:t>
            </a:r>
          </a:p>
          <a:p>
            <a:pPr lvl="1" fontAlgn="auto">
              <a:spcAft>
                <a:spcPts val="1800"/>
              </a:spcAft>
            </a:pPr>
            <a:r>
              <a:rPr lang="en-GB" dirty="0" smtClean="0"/>
              <a:t>Scientific overview.</a:t>
            </a:r>
          </a:p>
          <a:p>
            <a:pPr lvl="1" fontAlgn="auto">
              <a:spcAft>
                <a:spcPts val="1800"/>
              </a:spcAft>
            </a:pPr>
            <a:r>
              <a:rPr lang="en-GB" dirty="0" smtClean="0"/>
              <a:t>Introduction about instruments/data/models available in ESPAS.</a:t>
            </a:r>
          </a:p>
          <a:p>
            <a:pPr lvl="1" fontAlgn="auto">
              <a:spcAft>
                <a:spcPts val="1800"/>
              </a:spcAft>
            </a:pPr>
            <a:r>
              <a:rPr lang="en-GB" dirty="0" smtClean="0"/>
              <a:t>Insights on ESPAS architecture, ontology and data model.</a:t>
            </a:r>
          </a:p>
          <a:p>
            <a:pPr lvl="1" fontAlgn="auto">
              <a:spcAft>
                <a:spcPts val="1800"/>
              </a:spcAft>
            </a:pPr>
            <a:r>
              <a:rPr lang="en-GB" dirty="0" smtClean="0"/>
              <a:t>Hands-on sessions on the ESPAS use (search and download, science cases, registration of new datasets, etc.)</a:t>
            </a:r>
          </a:p>
          <a:p>
            <a:pPr marL="0" indent="0" fontAlgn="auto">
              <a:spcAft>
                <a:spcPts val="1800"/>
              </a:spcAft>
              <a:buNone/>
            </a:pPr>
            <a:endParaRPr lang="en-GB" dirty="0" smtClean="0"/>
          </a:p>
          <a:p>
            <a:pPr lvl="1" fontAlgn="auto">
              <a:spcAft>
                <a:spcPts val="1800"/>
              </a:spcAft>
            </a:pPr>
            <a:endParaRPr lang="en-GB" dirty="0" smtClean="0"/>
          </a:p>
          <a:p>
            <a:pPr fontAlgn="auto">
              <a:spcAft>
                <a:spcPts val="1800"/>
              </a:spcAft>
            </a:pPr>
            <a:endParaRPr lang="en-GB" dirty="0" smtClean="0"/>
          </a:p>
          <a:p>
            <a:pPr marL="0" indent="0" fontAlgn="auto">
              <a:spcAft>
                <a:spcPts val="1800"/>
              </a:spcAft>
              <a:buFontTx/>
              <a:buNone/>
            </a:pPr>
            <a:endParaRPr lang="en-GB" dirty="0" smtClean="0"/>
          </a:p>
          <a:p>
            <a:pPr fontAlgn="auto">
              <a:spcAft>
                <a:spcPts val="1800"/>
              </a:spcAft>
            </a:pPr>
            <a:endParaRPr lang="en-GB" dirty="0" smtClean="0"/>
          </a:p>
          <a:p>
            <a:pPr fontAlgn="auto">
              <a:spcAft>
                <a:spcPts val="1800"/>
              </a:spcAft>
            </a:pPr>
            <a:endParaRPr lang="en-GB" dirty="0" smtClean="0"/>
          </a:p>
          <a:p>
            <a:pPr fontAlgn="auto">
              <a:spcAft>
                <a:spcPts val="1800"/>
              </a:spcAft>
            </a:pPr>
            <a:endParaRPr lang="en-GB" dirty="0" smtClean="0"/>
          </a:p>
          <a:p>
            <a:pPr fontAlgn="auto">
              <a:spcAft>
                <a:spcPts val="18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522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11580</TotalTime>
  <Words>84</Words>
  <Application>Microsoft Office PowerPoint</Application>
  <PresentationFormat>Presentazione su schermo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Wingdings 3</vt:lpstr>
      <vt:lpstr>Origin</vt:lpstr>
      <vt:lpstr>ESPAS: Near Earth Space Data Infrastructure for e-Science  </vt:lpstr>
    </vt:vector>
  </TitlesOfParts>
  <Company>Rutherford Appleton Laboratory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Mike Hapgood</dc:creator>
  <cp:lastModifiedBy>Luca</cp:lastModifiedBy>
  <cp:revision>396</cp:revision>
  <dcterms:created xsi:type="dcterms:W3CDTF">2001-11-10T10:59:20Z</dcterms:created>
  <dcterms:modified xsi:type="dcterms:W3CDTF">2014-11-14T11:30:06Z</dcterms:modified>
</cp:coreProperties>
</file>