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7" r:id="rId2"/>
    <p:sldMasterId id="2147483700" r:id="rId3"/>
    <p:sldMasterId id="2147483702" r:id="rId4"/>
    <p:sldMasterId id="2147483704" r:id="rId5"/>
  </p:sldMasterIdLst>
  <p:notesMasterIdLst>
    <p:notesMasterId r:id="rId18"/>
  </p:notesMasterIdLst>
  <p:sldIdLst>
    <p:sldId id="375" r:id="rId6"/>
    <p:sldId id="402" r:id="rId7"/>
    <p:sldId id="422" r:id="rId8"/>
    <p:sldId id="403" r:id="rId9"/>
    <p:sldId id="412" r:id="rId10"/>
    <p:sldId id="404" r:id="rId11"/>
    <p:sldId id="418" r:id="rId12"/>
    <p:sldId id="420" r:id="rId13"/>
    <p:sldId id="421" r:id="rId14"/>
    <p:sldId id="415" r:id="rId15"/>
    <p:sldId id="419" r:id="rId16"/>
    <p:sldId id="393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443FF"/>
    <a:srgbClr val="156DFF"/>
    <a:srgbClr val="FF9900"/>
    <a:srgbClr val="0F9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72282" autoAdjust="0"/>
  </p:normalViewPr>
  <p:slideViewPr>
    <p:cSldViewPr snapToGrid="0">
      <p:cViewPr varScale="1">
        <p:scale>
          <a:sx n="96" d="100"/>
          <a:sy n="96" d="100"/>
        </p:scale>
        <p:origin x="-828" y="-102"/>
      </p:cViewPr>
      <p:guideLst>
        <p:guide orient="horz" pos="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F16C3B2-6D51-4827-9739-537229D1A859}" type="datetimeFigureOut">
              <a:rPr lang="en-US"/>
              <a:pPr>
                <a:defRPr/>
              </a:pPr>
              <a:t>11/13/2014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6D71031-DCC7-47BC-986A-BBDAD0055C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73A6-3D3F-48FA-B379-010D979725A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77B9-6BF5-49C2-8140-F5530D6B06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/>
  </p:transition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C7A77-1F7E-448D-B63A-54892C7EAF0B}" type="datetimeFigureOut">
              <a:rPr lang="en-GB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13/11/2014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F25963-84AE-47FB-825B-9D8AE5966395}" type="slidenum">
              <a:rPr lang="en-GB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1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ea typeface="+mn-ea"/>
                <a:cs typeface="+mn-cs"/>
              </a:rPr>
              <a:t>© Crown copyright   Met Office</a:t>
            </a:r>
            <a:endParaRPr lang="en-GB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Crown copyright   Met Office</a:t>
            </a:r>
            <a:endParaRPr lang="en-GB" sz="1400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 txBox="1">
            <a:spLocks noGrp="1" noChangeArrowheads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000"/>
              <a:t>© Crown copyright   Met Office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8287" y="2742672"/>
            <a:ext cx="8591550" cy="2019300"/>
          </a:xfrm>
        </p:spPr>
        <p:txBody>
          <a:bodyPr anchor="b"/>
          <a:lstStyle/>
          <a:p>
            <a:pPr eaLnBrk="1" hangingPunct="1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Requirement for transitioning radio </a:t>
            </a:r>
            <a:r>
              <a:rPr lang="en-GB" sz="3600" dirty="0" err="1" smtClean="0"/>
              <a:t>heliophysics</a:t>
            </a:r>
            <a:r>
              <a:rPr lang="en-GB" sz="3600" dirty="0" smtClean="0"/>
              <a:t> research into operations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00579" y="4949826"/>
            <a:ext cx="7896225" cy="6635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/>
              <a:t>David Jackson</a:t>
            </a:r>
          </a:p>
          <a:p>
            <a:pPr marL="0" indent="0" eaLnBrk="1" hangingPunct="1">
              <a:buFontTx/>
              <a:buNone/>
            </a:pPr>
            <a:endParaRPr lang="en-GB" sz="2000" dirty="0" smtClean="0"/>
          </a:p>
          <a:p>
            <a:pPr marL="0" indent="0">
              <a:buFontTx/>
              <a:buNone/>
            </a:pPr>
            <a:r>
              <a:rPr lang="en-GB" sz="1600" b="1" dirty="0" smtClean="0"/>
              <a:t>Radio </a:t>
            </a:r>
            <a:r>
              <a:rPr lang="en-GB" sz="1600" b="1" dirty="0" err="1" smtClean="0"/>
              <a:t>Heliophysics</a:t>
            </a:r>
            <a:r>
              <a:rPr lang="en-GB" sz="1600" b="1" dirty="0" smtClean="0"/>
              <a:t> Infrastructure for Space Weather Science and Operations Splinter</a:t>
            </a:r>
            <a:r>
              <a:rPr lang="en-GB" sz="1600" i="1" dirty="0" smtClean="0"/>
              <a:t>                   </a:t>
            </a:r>
          </a:p>
          <a:p>
            <a:pPr marL="0" indent="0">
              <a:buFontTx/>
              <a:buNone/>
            </a:pPr>
            <a:r>
              <a:rPr lang="en-GB" sz="1600" i="1" dirty="0" smtClean="0"/>
              <a:t>                                                                         </a:t>
            </a:r>
            <a:r>
              <a:rPr lang="en-GB" sz="1200" i="1" dirty="0" smtClean="0"/>
              <a:t>ESWW11, Liege, Belgium, 17-21 November 2014</a:t>
            </a:r>
            <a:endParaRPr lang="en-GB" sz="12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	</a:t>
            </a:r>
            <a:br>
              <a:rPr lang="en-GB" sz="3600" dirty="0" smtClean="0"/>
            </a:br>
            <a:r>
              <a:rPr lang="en-GB" sz="3600" dirty="0" smtClean="0"/>
              <a:t>Solar Radio Burst Data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/>
              <a:t>Useful to indicate presence of CMEs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Observation </a:t>
            </a:r>
            <a:r>
              <a:rPr lang="en-GB" dirty="0" smtClean="0"/>
              <a:t>and detailed theoretical modelling of type II bursts can in principle provide warnings with lead-times of over a day for large and fast </a:t>
            </a:r>
            <a:r>
              <a:rPr lang="en-GB" dirty="0" smtClean="0"/>
              <a:t>CMEs (Cairns and Schmidt)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Needs</a:t>
            </a:r>
            <a:r>
              <a:rPr lang="en-GB" dirty="0" smtClean="0"/>
              <a:t> </a:t>
            </a:r>
            <a:r>
              <a:rPr lang="en-GB" dirty="0" smtClean="0"/>
              <a:t>Space-based data (STEREO, Wind/WAVE) but the former currently N/A and the latter non-NRT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Ground based </a:t>
            </a:r>
            <a:r>
              <a:rPr lang="en-GB" dirty="0" err="1" smtClean="0"/>
              <a:t>obs</a:t>
            </a:r>
            <a:r>
              <a:rPr lang="en-GB" dirty="0" smtClean="0"/>
              <a:t> plentiful and NRT – but </a:t>
            </a:r>
            <a:r>
              <a:rPr lang="en-GB" dirty="0" err="1" smtClean="0"/>
              <a:t>ionospheric</a:t>
            </a:r>
            <a:r>
              <a:rPr lang="en-GB" dirty="0" smtClean="0"/>
              <a:t> </a:t>
            </a:r>
            <a:r>
              <a:rPr lang="en-GB" dirty="0" err="1" smtClean="0"/>
              <a:t>cutoff</a:t>
            </a:r>
            <a:r>
              <a:rPr lang="en-GB" dirty="0" smtClean="0"/>
              <a:t> makes CME tracking difficult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Improved solar wind density and other models may lead to better interpretation / use of such observations in future?</a:t>
            </a:r>
          </a:p>
          <a:p>
            <a:pPr>
              <a:lnSpc>
                <a:spcPct val="80000"/>
              </a:lnSpc>
              <a:buNone/>
            </a:pPr>
            <a:endParaRPr lang="en-GB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Currently high </a:t>
            </a:r>
            <a:r>
              <a:rPr lang="en-GB" sz="2000" dirty="0" smtClean="0"/>
              <a:t>reliance on finite-lifetime, science-focused, space missions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Need to develop operational space missions geared at NRT delivery, redundancy (2x instruments in place at one time with follow-on plan)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Need to diversify range of observations used in solar wind forecasts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IPS offers good possibilities for improved initialisation of corona (WSA), assimilation in </a:t>
            </a:r>
            <a:r>
              <a:rPr lang="en-GB" sz="1600" dirty="0" err="1" smtClean="0"/>
              <a:t>heliosphere</a:t>
            </a:r>
            <a:r>
              <a:rPr lang="en-GB" sz="1600" dirty="0" smtClean="0"/>
              <a:t> (</a:t>
            </a:r>
            <a:r>
              <a:rPr lang="en-GB" sz="1600" dirty="0" err="1" smtClean="0"/>
              <a:t>Enlil</a:t>
            </a:r>
            <a:r>
              <a:rPr lang="en-GB" sz="16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Also </a:t>
            </a:r>
            <a:r>
              <a:rPr lang="en-GB" sz="1600" dirty="0" err="1" smtClean="0"/>
              <a:t>Bz</a:t>
            </a:r>
            <a:r>
              <a:rPr lang="en-GB" sz="1600" dirty="0" smtClean="0"/>
              <a:t> via Faraday rotation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NRT </a:t>
            </a:r>
            <a:r>
              <a:rPr lang="en-GB" sz="1600" dirty="0" smtClean="0"/>
              <a:t>type II radio </a:t>
            </a:r>
            <a:r>
              <a:rPr lang="en-GB" sz="1600" dirty="0" smtClean="0"/>
              <a:t>burst data useful for </a:t>
            </a:r>
            <a:r>
              <a:rPr lang="en-GB" sz="1600" dirty="0" smtClean="0"/>
              <a:t>CME warnings? </a:t>
            </a:r>
            <a:r>
              <a:rPr lang="en-GB" sz="1600" dirty="0" smtClean="0"/>
              <a:t>Make case for future missions? 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Less clear about benefits </a:t>
            </a:r>
            <a:r>
              <a:rPr lang="en-GB" sz="1600" dirty="0" smtClean="0"/>
              <a:t>of </a:t>
            </a:r>
            <a:r>
              <a:rPr lang="en-GB" sz="1600" dirty="0" smtClean="0"/>
              <a:t>ground-based radio obs.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ctrTitle" idx="4294967295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/>
          <a:p>
            <a:r>
              <a:rPr lang="en-GB" smtClean="0"/>
              <a:t>Questions?</a:t>
            </a:r>
          </a:p>
        </p:txBody>
      </p:sp>
      <p:sp>
        <p:nvSpPr>
          <p:cNvPr id="39938" name="Subtitle 4"/>
          <p:cNvSpPr>
            <a:spLocks noGrp="1"/>
          </p:cNvSpPr>
          <p:nvPr>
            <p:ph type="subTitle" idx="4294967295"/>
          </p:nvPr>
        </p:nvSpPr>
        <p:spPr>
          <a:xfrm>
            <a:off x="323850" y="5645150"/>
            <a:ext cx="7896225" cy="663575"/>
          </a:xfrm>
        </p:spPr>
        <p:txBody>
          <a:bodyPr/>
          <a:lstStyle/>
          <a:p>
            <a:pPr marL="0" indent="0">
              <a:buFontTx/>
              <a:buNone/>
            </a:pPr>
            <a:endParaRPr lang="en-GB" sz="2000" smtClean="0"/>
          </a:p>
        </p:txBody>
      </p:sp>
      <p:sp>
        <p:nvSpPr>
          <p:cNvPr id="39939" name="Footer Placeholder 2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000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5"/>
          <p:cNvSpPr txBox="1">
            <a:spLocks noChangeArrowheads="1"/>
          </p:cNvSpPr>
          <p:nvPr/>
        </p:nvSpPr>
        <p:spPr bwMode="auto">
          <a:xfrm>
            <a:off x="1681163" y="330200"/>
            <a:ext cx="6577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Overview</a:t>
            </a:r>
          </a:p>
        </p:txBody>
      </p:sp>
      <p:sp>
        <p:nvSpPr>
          <p:cNvPr id="27650" name="Text Box 37"/>
          <p:cNvSpPr txBox="1">
            <a:spLocks noChangeArrowheads="1"/>
          </p:cNvSpPr>
          <p:nvPr/>
        </p:nvSpPr>
        <p:spPr bwMode="auto">
          <a:xfrm>
            <a:off x="1220788" y="1778000"/>
            <a:ext cx="72628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ja-JP" dirty="0"/>
              <a:t>Current Met Office </a:t>
            </a:r>
            <a:r>
              <a:rPr lang="en-GB" altLang="ja-JP" dirty="0" smtClean="0"/>
              <a:t>Monitoring </a:t>
            </a:r>
            <a:r>
              <a:rPr lang="en-GB" altLang="ja-JP" dirty="0"/>
              <a:t>and Modelling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ja-JP" dirty="0" smtClean="0"/>
              <a:t>Observations requirements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ja-JP" dirty="0" smtClean="0"/>
              <a:t>Monitoring</a:t>
            </a:r>
            <a:endParaRPr lang="en-GB" altLang="ja-JP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ja-JP" dirty="0"/>
              <a:t>WSA </a:t>
            </a:r>
            <a:r>
              <a:rPr lang="en-GB" altLang="ja-JP" dirty="0" err="1"/>
              <a:t>Enlil</a:t>
            </a:r>
            <a:endParaRPr lang="en-GB" altLang="ja-JP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ja-JP" dirty="0"/>
              <a:t> Future </a:t>
            </a:r>
            <a:r>
              <a:rPr lang="en-GB" altLang="ja-JP" dirty="0" smtClean="0"/>
              <a:t>Requirements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ja-JP" dirty="0" smtClean="0"/>
              <a:t> New instrument at L5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ja-JP" dirty="0" smtClean="0"/>
              <a:t> IPS – improvement on WSA; </a:t>
            </a:r>
            <a:r>
              <a:rPr lang="en-GB" altLang="ja-JP" dirty="0" err="1" smtClean="0"/>
              <a:t>Enlil</a:t>
            </a:r>
            <a:r>
              <a:rPr lang="en-GB" altLang="ja-JP" dirty="0" smtClean="0"/>
              <a:t> assimilation?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ja-JP" dirty="0" smtClean="0"/>
              <a:t> Solar Radio Bursts </a:t>
            </a:r>
            <a:endParaRPr lang="en-GB" altLang="ja-JP" dirty="0"/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ja-JP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1681163" y="330200"/>
            <a:ext cx="6577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FFFFFF"/>
                </a:solidFill>
              </a:rPr>
              <a:t>WMO Observing </a:t>
            </a:r>
            <a:r>
              <a:rPr lang="en-GB" sz="2800" dirty="0">
                <a:solidFill>
                  <a:srgbClr val="FFFFFF"/>
                </a:solidFill>
              </a:rPr>
              <a:t>requirements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8300" y="1725613"/>
            <a:ext cx="27860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FFFFFF"/>
                </a:solidFill>
              </a:rPr>
              <a:t>List of observations required for space weather </a:t>
            </a:r>
            <a:r>
              <a:rPr lang="en-GB" u="sng" dirty="0"/>
              <a:t>operations</a:t>
            </a:r>
            <a:r>
              <a:rPr lang="en-GB" dirty="0"/>
              <a:t> – rolling</a:t>
            </a:r>
            <a:r>
              <a:rPr lang="en-GB" dirty="0">
                <a:solidFill>
                  <a:srgbClr val="FFFFFF"/>
                </a:solidFill>
              </a:rPr>
              <a:t> requirements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FFFFFF"/>
                </a:solidFill>
              </a:rPr>
              <a:t>Classed by physical variable, not observation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FFFFFF"/>
                </a:solidFill>
              </a:rPr>
              <a:t>Goal / breakthrough / threshold </a:t>
            </a:r>
            <a:r>
              <a:rPr lang="en-GB" dirty="0" err="1">
                <a:solidFill>
                  <a:srgbClr val="FFFFFF"/>
                </a:solidFill>
              </a:rPr>
              <a:t>reqs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89338" y="6186488"/>
            <a:ext cx="538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solidFill>
                  <a:srgbClr val="1443FF"/>
                </a:solidFill>
              </a:rPr>
              <a:t>http://www.wmo-sat.info/oscar/applicationareas/view/25</a:t>
            </a:r>
          </a:p>
        </p:txBody>
      </p:sp>
      <p:pic>
        <p:nvPicPr>
          <p:cNvPr id="6" name="Picture 5" descr="Screenshot-71.png"/>
          <p:cNvPicPr>
            <a:picLocks noChangeAspect="1"/>
          </p:cNvPicPr>
          <p:nvPr/>
        </p:nvPicPr>
        <p:blipFill>
          <a:blip r:embed="rId2" cstate="print"/>
          <a:srcRect l="39370" t="11654" r="15354" b="19213"/>
          <a:stretch>
            <a:fillRect/>
          </a:stretch>
        </p:blipFill>
        <p:spPr>
          <a:xfrm>
            <a:off x="3600032" y="1237346"/>
            <a:ext cx="5216447" cy="4978198"/>
          </a:xfrm>
          <a:prstGeom prst="rect">
            <a:avLst/>
          </a:prstGeom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885547" y="1498600"/>
            <a:ext cx="6402387" cy="1147763"/>
          </a:xfrm>
          <a:custGeom>
            <a:avLst/>
            <a:gdLst>
              <a:gd name="G0" fmla="+- 981 0 0"/>
              <a:gd name="G1" fmla="+- 21600 0 981"/>
              <a:gd name="G2" fmla="+- 21600 0 9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81" y="10800"/>
                </a:moveTo>
                <a:cubicBezTo>
                  <a:pt x="981" y="16223"/>
                  <a:pt x="5377" y="20619"/>
                  <a:pt x="10800" y="20619"/>
                </a:cubicBezTo>
                <a:cubicBezTo>
                  <a:pt x="16223" y="20619"/>
                  <a:pt x="20619" y="16223"/>
                  <a:pt x="20619" y="10800"/>
                </a:cubicBezTo>
                <a:cubicBezTo>
                  <a:pt x="20619" y="5377"/>
                  <a:pt x="16223" y="981"/>
                  <a:pt x="10800" y="981"/>
                </a:cubicBezTo>
                <a:cubicBezTo>
                  <a:pt x="5377" y="981"/>
                  <a:pt x="981" y="5377"/>
                  <a:pt x="981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156DFF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141134" y="3623733"/>
            <a:ext cx="5791200" cy="1794934"/>
          </a:xfrm>
          <a:custGeom>
            <a:avLst/>
            <a:gdLst>
              <a:gd name="G0" fmla="+- 981 0 0"/>
              <a:gd name="G1" fmla="+- 21600 0 981"/>
              <a:gd name="G2" fmla="+- 21600 0 9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81" y="10800"/>
                </a:moveTo>
                <a:cubicBezTo>
                  <a:pt x="981" y="16223"/>
                  <a:pt x="5377" y="20619"/>
                  <a:pt x="10800" y="20619"/>
                </a:cubicBezTo>
                <a:cubicBezTo>
                  <a:pt x="16223" y="20619"/>
                  <a:pt x="20619" y="16223"/>
                  <a:pt x="20619" y="10800"/>
                </a:cubicBezTo>
                <a:cubicBezTo>
                  <a:pt x="20619" y="5377"/>
                  <a:pt x="16223" y="981"/>
                  <a:pt x="10800" y="981"/>
                </a:cubicBezTo>
                <a:cubicBezTo>
                  <a:pt x="5377" y="981"/>
                  <a:pt x="981" y="5377"/>
                  <a:pt x="981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156D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681163" y="330200"/>
            <a:ext cx="6577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/>
              <a:t>Monitoring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1698416" y="174924"/>
            <a:ext cx="6577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Monitoring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14660" y="3725014"/>
            <a:ext cx="4211807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solidFill>
                  <a:srgbClr val="FFFFFF"/>
                </a:solidFill>
              </a:rPr>
              <a:t>ACE</a:t>
            </a:r>
            <a:endParaRPr lang="en-GB" b="1" dirty="0">
              <a:solidFill>
                <a:srgbClr val="FFFFFF"/>
              </a:solidFill>
            </a:endParaRP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Magnetometer – 1 min cadence, ~3 </a:t>
            </a:r>
            <a:r>
              <a:rPr lang="en-GB" sz="1800" dirty="0" err="1">
                <a:solidFill>
                  <a:srgbClr val="FFFFFF"/>
                </a:solidFill>
              </a:rPr>
              <a:t>mins</a:t>
            </a:r>
            <a:r>
              <a:rPr lang="en-GB" sz="1800" dirty="0">
                <a:solidFill>
                  <a:srgbClr val="FFFFFF"/>
                </a:solidFill>
              </a:rPr>
              <a:t> latency</a:t>
            </a: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FFFFFF"/>
                </a:solidFill>
              </a:rPr>
              <a:t>Also electron &amp; proton </a:t>
            </a:r>
            <a:r>
              <a:rPr lang="en-GB" sz="1800" dirty="0">
                <a:solidFill>
                  <a:srgbClr val="FFFFFF"/>
                </a:solidFill>
              </a:rPr>
              <a:t>flux </a:t>
            </a:r>
            <a:r>
              <a:rPr lang="en-GB" sz="1800" dirty="0" smtClean="0">
                <a:solidFill>
                  <a:srgbClr val="FFFFFF"/>
                </a:solidFill>
              </a:rPr>
              <a:t>density</a:t>
            </a:r>
            <a:r>
              <a:rPr lang="en-GB" sz="1800" dirty="0">
                <a:solidFill>
                  <a:srgbClr val="FFFFFF"/>
                </a:solidFill>
              </a:rPr>
              <a:t>, proton temp, speed  </a:t>
            </a:r>
            <a:endParaRPr lang="en-GB" sz="1800" dirty="0" smtClean="0">
              <a:solidFill>
                <a:srgbClr val="FFFFFF"/>
              </a:solidFill>
            </a:endParaRPr>
          </a:p>
          <a:p>
            <a:pPr marL="742950" lvl="1" indent="-285750">
              <a:spcBef>
                <a:spcPct val="50000"/>
              </a:spcBef>
              <a:buFontTx/>
              <a:buChar char="•"/>
            </a:pPr>
            <a:r>
              <a:rPr lang="en-GB" sz="1800" dirty="0" smtClean="0">
                <a:solidFill>
                  <a:srgbClr val="1443FF"/>
                </a:solidFill>
              </a:rPr>
              <a:t>WMO: Typically goal/threshold for cadence; b/thru for latency</a:t>
            </a:r>
            <a:endParaRPr lang="en-GB" sz="1800" dirty="0">
              <a:solidFill>
                <a:srgbClr val="1443FF"/>
              </a:solidFill>
            </a:endParaRPr>
          </a:p>
        </p:txBody>
      </p:sp>
      <p:pic>
        <p:nvPicPr>
          <p:cNvPr id="29699" name="Picture 4" descr="Screenshot-31"/>
          <p:cNvPicPr>
            <a:picLocks noChangeAspect="1" noChangeArrowheads="1"/>
          </p:cNvPicPr>
          <p:nvPr/>
        </p:nvPicPr>
        <p:blipFill>
          <a:blip r:embed="rId2" cstate="print"/>
          <a:srcRect l="33000" t="15748" r="19501" b="35906"/>
          <a:stretch>
            <a:fillRect/>
          </a:stretch>
        </p:blipFill>
        <p:spPr bwMode="auto">
          <a:xfrm>
            <a:off x="946170" y="1412585"/>
            <a:ext cx="4343309" cy="27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reenshot-30"/>
          <p:cNvPicPr>
            <a:picLocks noChangeAspect="1" noChangeArrowheads="1"/>
          </p:cNvPicPr>
          <p:nvPr/>
        </p:nvPicPr>
        <p:blipFill>
          <a:blip r:embed="rId3" cstate="print"/>
          <a:srcRect l="54528" t="21417" r="1575" b="14488"/>
          <a:stretch>
            <a:fillRect/>
          </a:stretch>
        </p:blipFill>
        <p:spPr bwMode="auto">
          <a:xfrm>
            <a:off x="5401836" y="1317091"/>
            <a:ext cx="3612575" cy="32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1833" y="4457343"/>
            <a:ext cx="421216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/>
              <a:t>1 </a:t>
            </a:r>
            <a:r>
              <a:rPr lang="en-GB" sz="2000" dirty="0"/>
              <a:t>minute GOES X-ray </a:t>
            </a:r>
            <a:r>
              <a:rPr lang="en-GB" sz="2000" dirty="0" smtClean="0"/>
              <a:t>fluxes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chemeClr val="tx1">
                    <a:lumMod val="95000"/>
                  </a:schemeClr>
                </a:solidFill>
              </a:rPr>
              <a:t>SDO: AIA, HMI </a:t>
            </a:r>
            <a:r>
              <a:rPr lang="en-GB" sz="2000" dirty="0" err="1" smtClean="0">
                <a:solidFill>
                  <a:schemeClr val="tx1">
                    <a:lumMod val="95000"/>
                  </a:schemeClr>
                </a:solidFill>
              </a:rPr>
              <a:t>magnetogram</a:t>
            </a:r>
            <a:endParaRPr lang="en-GB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chemeClr val="tx1">
                    <a:lumMod val="95000"/>
                  </a:schemeClr>
                </a:solidFill>
              </a:rPr>
              <a:t>GOES X-ray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proton </a:t>
            </a:r>
            <a:r>
              <a:rPr lang="en-GB" sz="2000" dirty="0" smtClean="0">
                <a:solidFill>
                  <a:srgbClr val="FFFFFF"/>
                </a:solidFill>
              </a:rPr>
              <a:t>&amp; electron </a:t>
            </a:r>
            <a:r>
              <a:rPr lang="en-GB" sz="2000" dirty="0">
                <a:solidFill>
                  <a:srgbClr val="FFFFFF"/>
                </a:solidFill>
              </a:rPr>
              <a:t>flux, </a:t>
            </a:r>
            <a:r>
              <a:rPr lang="en-GB" sz="2000" dirty="0" smtClean="0">
                <a:solidFill>
                  <a:srgbClr val="FFFFFF"/>
                </a:solidFill>
              </a:rPr>
              <a:t>magnetometer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1443FF"/>
                </a:solidFill>
              </a:rPr>
              <a:t>WMO: cadence mainly b/thru (</a:t>
            </a:r>
            <a:r>
              <a:rPr lang="en-GB" sz="2000" dirty="0" err="1" smtClean="0">
                <a:solidFill>
                  <a:srgbClr val="1443FF"/>
                </a:solidFill>
              </a:rPr>
              <a:t>mag</a:t>
            </a:r>
            <a:r>
              <a:rPr lang="en-GB" sz="2000" dirty="0" smtClean="0">
                <a:solidFill>
                  <a:srgbClr val="1443FF"/>
                </a:solidFill>
              </a:rPr>
              <a:t> &lt; </a:t>
            </a:r>
            <a:r>
              <a:rPr lang="en-GB" sz="2000" dirty="0">
                <a:solidFill>
                  <a:srgbClr val="1443FF"/>
                </a:solidFill>
              </a:rPr>
              <a:t>threshold), </a:t>
            </a:r>
            <a:r>
              <a:rPr lang="en-GB" sz="2000" dirty="0" smtClean="0">
                <a:solidFill>
                  <a:srgbClr val="1443FF"/>
                </a:solidFill>
              </a:rPr>
              <a:t> b/thru for latency</a:t>
            </a:r>
            <a:endParaRPr lang="en-GB" sz="2000" dirty="0">
              <a:solidFill>
                <a:srgbClr val="144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260" y="772033"/>
            <a:ext cx="673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Real time data reception from NASA and NOAA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1681163" y="330200"/>
            <a:ext cx="6577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WSA Enlil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85246" y="1613431"/>
            <a:ext cx="38798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Run every 2 hours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Run completed / graphics produced around 4 hrs after model analysis time (</a:t>
            </a:r>
            <a:r>
              <a:rPr lang="en-GB" dirty="0" err="1"/>
              <a:t>ie</a:t>
            </a:r>
            <a:r>
              <a:rPr lang="en-GB" dirty="0"/>
              <a:t> T=0</a:t>
            </a:r>
            <a:r>
              <a:rPr lang="en-GB" dirty="0" smtClean="0"/>
              <a:t>)</a:t>
            </a:r>
          </a:p>
        </p:txBody>
      </p:sp>
      <p:pic>
        <p:nvPicPr>
          <p:cNvPr id="32771" name="Picture 6" descr="enlil_com2_20140121T1600_20140121T12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50" y="649817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1320" y="4137556"/>
            <a:ext cx="78300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solidFill>
                  <a:srgbClr val="92D050"/>
                </a:solidFill>
              </a:rPr>
              <a:t>Observations:</a:t>
            </a:r>
          </a:p>
          <a:p>
            <a:pPr lvl="1"/>
            <a:r>
              <a:rPr lang="en-GB" sz="1600" dirty="0"/>
              <a:t>WSA – GONG </a:t>
            </a:r>
            <a:r>
              <a:rPr lang="en-GB" sz="1600" dirty="0" smtClean="0"/>
              <a:t>Latency </a:t>
            </a:r>
            <a:r>
              <a:rPr lang="en-GB" sz="1600" dirty="0"/>
              <a:t>= 20 </a:t>
            </a:r>
            <a:r>
              <a:rPr lang="en-GB" sz="1600" dirty="0" err="1"/>
              <a:t>mins</a:t>
            </a:r>
            <a:r>
              <a:rPr lang="en-GB" sz="1600" dirty="0"/>
              <a:t>, cadence=hourly</a:t>
            </a:r>
          </a:p>
          <a:p>
            <a:pPr lvl="1"/>
            <a:endParaRPr lang="en-GB" sz="1600" dirty="0"/>
          </a:p>
          <a:p>
            <a:pPr lvl="1">
              <a:buFontTx/>
              <a:buChar char="•"/>
            </a:pPr>
            <a:r>
              <a:rPr lang="en-GB" sz="1600" dirty="0"/>
              <a:t>CME fitting </a:t>
            </a:r>
            <a:r>
              <a:rPr lang="en-GB" sz="1600" dirty="0" smtClean="0"/>
              <a:t>–</a:t>
            </a:r>
          </a:p>
          <a:p>
            <a:pPr lvl="2">
              <a:buFontTx/>
              <a:buChar char="•"/>
            </a:pPr>
            <a:r>
              <a:rPr lang="en-GB" sz="1600" dirty="0" smtClean="0"/>
              <a:t> SOHO </a:t>
            </a:r>
            <a:r>
              <a:rPr lang="en-GB" sz="1600" dirty="0"/>
              <a:t>LASCO c2 &amp; </a:t>
            </a:r>
            <a:r>
              <a:rPr lang="en-GB" sz="1600" dirty="0" smtClean="0"/>
              <a:t>c3 (cadence=12 min; latency ~1-2 hrs (but gaps –sometimes ~ 5hrs)</a:t>
            </a:r>
          </a:p>
          <a:p>
            <a:pPr lvl="2">
              <a:buFontTx/>
              <a:buChar char="•"/>
            </a:pPr>
            <a:r>
              <a:rPr lang="en-GB" sz="1600" dirty="0" smtClean="0"/>
              <a:t>STEREO </a:t>
            </a:r>
            <a:r>
              <a:rPr lang="en-GB" sz="1600" dirty="0"/>
              <a:t>A&amp;B cor2 </a:t>
            </a:r>
            <a:r>
              <a:rPr lang="en-GB" sz="1600" dirty="0" smtClean="0"/>
              <a:t>(cadence=15 min; latency – 1-3 hrs. </a:t>
            </a:r>
          </a:p>
          <a:p>
            <a:pPr lvl="2">
              <a:buFontTx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Occasional </a:t>
            </a:r>
            <a:r>
              <a:rPr lang="en-GB" sz="1600" dirty="0">
                <a:solidFill>
                  <a:srgbClr val="FF0000"/>
                </a:solidFill>
              </a:rPr>
              <a:t>delays an </a:t>
            </a:r>
            <a:r>
              <a:rPr lang="en-GB" sz="1600" dirty="0" smtClean="0">
                <a:solidFill>
                  <a:srgbClr val="FF0000"/>
                </a:solidFill>
              </a:rPr>
              <a:t>issue. No STEREO until 2016</a:t>
            </a:r>
            <a:endParaRPr lang="en-GB" sz="1600" dirty="0">
              <a:solidFill>
                <a:srgbClr val="FF0000"/>
              </a:solidFill>
            </a:endParaRPr>
          </a:p>
          <a:p>
            <a:pPr lvl="1"/>
            <a:endParaRPr lang="en-GB" sz="1600" dirty="0"/>
          </a:p>
          <a:p>
            <a:pPr lvl="1">
              <a:buFontTx/>
              <a:buChar char="•"/>
            </a:pPr>
            <a:r>
              <a:rPr lang="en-GB" sz="1600" dirty="0" err="1"/>
              <a:t>Enlil</a:t>
            </a:r>
            <a:r>
              <a:rPr lang="en-GB" sz="1600" dirty="0"/>
              <a:t> – no data currently (may use STEREO </a:t>
            </a:r>
            <a:r>
              <a:rPr lang="en-GB" sz="1600" dirty="0" smtClean="0"/>
              <a:t>or IPS in future?)</a:t>
            </a:r>
            <a:endParaRPr lang="en-GB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 idx="4294967295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/>
          <a:p>
            <a:r>
              <a:rPr lang="en-GB" dirty="0" smtClean="0"/>
              <a:t>Future Requirements</a:t>
            </a:r>
          </a:p>
        </p:txBody>
      </p:sp>
      <p:sp>
        <p:nvSpPr>
          <p:cNvPr id="41987" name="Subtitle 4"/>
          <p:cNvSpPr>
            <a:spLocks noGrp="1"/>
          </p:cNvSpPr>
          <p:nvPr>
            <p:ph type="subTitle" idx="4294967295"/>
          </p:nvPr>
        </p:nvSpPr>
        <p:spPr>
          <a:xfrm>
            <a:off x="323850" y="5645150"/>
            <a:ext cx="7896225" cy="663575"/>
          </a:xfrm>
        </p:spPr>
        <p:txBody>
          <a:bodyPr/>
          <a:lstStyle/>
          <a:p>
            <a:pPr marL="0" indent="0">
              <a:buFontTx/>
              <a:buNone/>
            </a:pPr>
            <a:endParaRPr lang="en-GB" sz="2000" smtClean="0"/>
          </a:p>
        </p:txBody>
      </p:sp>
      <p:sp>
        <p:nvSpPr>
          <p:cNvPr id="41988" name="Footer Placeholder 2"/>
          <p:cNvSpPr txBox="1">
            <a:spLocks noGrp="1"/>
          </p:cNvSpPr>
          <p:nvPr/>
        </p:nvSpPr>
        <p:spPr bwMode="auto">
          <a:xfrm>
            <a:off x="32385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000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2625" y="0"/>
            <a:ext cx="8413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 preferRelativeResize="0">
            <a:picLocks/>
          </p:cNvPicPr>
          <p:nvPr/>
        </p:nvPicPr>
        <p:blipFill>
          <a:blip r:embed="rId3" cstate="print"/>
          <a:srcRect t="12064" b="16821"/>
          <a:stretch>
            <a:fillRect/>
          </a:stretch>
        </p:blipFill>
        <p:spPr bwMode="auto">
          <a:xfrm>
            <a:off x="-152400" y="-33338"/>
            <a:ext cx="2519363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41288"/>
            <a:ext cx="18446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 preferRelativeResize="0"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6963" y="85725"/>
            <a:ext cx="1773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84663" y="19050"/>
            <a:ext cx="1871662" cy="601663"/>
            <a:chOff x="-1595438" y="3829277"/>
            <a:chExt cx="3883342" cy="1203888"/>
          </a:xfrm>
        </p:grpSpPr>
        <p:pic>
          <p:nvPicPr>
            <p:cNvPr id="2079" name="Picture 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985378" y="3829277"/>
              <a:ext cx="3273282" cy="102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595438" y="4452140"/>
              <a:ext cx="31908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2" descr="\\stvgroup\SSA$\SpaceWeather\2014\NSWEM\STEP file\Images\20140923 Carringdon ADS Logo Over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" y="4310063"/>
            <a:ext cx="4986338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6675" y="1023938"/>
            <a:ext cx="8434388" cy="881062"/>
          </a:xfrm>
          <a:prstGeom prst="rect">
            <a:avLst/>
          </a:prstGeom>
        </p:spPr>
        <p:txBody>
          <a:bodyPr lIns="80147" tIns="40074" rIns="80147" bIns="40074"/>
          <a:lstStyle>
            <a:lvl1pPr algn="l" defTabSz="10429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defTabSz="10429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defTabSz="10429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defTabSz="10429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104298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de-DE" sz="2100" kern="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100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for “Carrington” – a UK Space Weather Mission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7163" y="1568450"/>
            <a:ext cx="52101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A Sun-Earth Sentinel at L5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First  </a:t>
            </a:r>
            <a:r>
              <a:rPr lang="en-GB" altLang="de-DE" sz="1400" b="1" u="sng" smtClean="0">
                <a:solidFill>
                  <a:prstClr val="black"/>
                </a:solidFill>
                <a:ea typeface="+mn-ea"/>
                <a:cs typeface="Arial" charset="0"/>
              </a:rPr>
              <a:t>Operational</a:t>
            </a: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 Space Weather mission 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Addresses MOSWOC requirements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High technology readiness, low risk, low cost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Fast transfer (&lt;2 years)  to L5 for a 10-year mission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24/7 operations, 100% coverage, continuous data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Excellent research output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Protects infrastructure hence growth</a:t>
            </a:r>
          </a:p>
          <a:p>
            <a:pPr marL="285750" indent="-285750" defTabSz="912813" eaLnBrk="0" hangingPunct="0">
              <a:lnSpc>
                <a:spcPct val="130000"/>
              </a:lnSpc>
              <a:buClr>
                <a:srgbClr val="F37029"/>
              </a:buClr>
              <a:buFont typeface="Arial" charset="0"/>
              <a:buChar char="•"/>
            </a:pPr>
            <a:r>
              <a:rPr lang="en-GB" altLang="de-DE" sz="1400" b="1" smtClean="0">
                <a:solidFill>
                  <a:prstClr val="black"/>
                </a:solidFill>
                <a:ea typeface="+mn-ea"/>
                <a:cs typeface="Arial" charset="0"/>
              </a:rPr>
              <a:t>Excellent opportunity for UK/US bilateral</a:t>
            </a:r>
            <a:endParaRPr lang="en-GB" altLang="de-DE" sz="1500" smtClean="0">
              <a:solidFill>
                <a:prstClr val="black"/>
              </a:solidFill>
              <a:ea typeface="+mn-ea"/>
              <a:cs typeface="Arial" charset="0"/>
            </a:endParaRPr>
          </a:p>
          <a:p>
            <a:pPr marL="285750" indent="-285750" defTabSz="912813">
              <a:lnSpc>
                <a:spcPct val="115000"/>
              </a:lnSpc>
            </a:pPr>
            <a:endParaRPr lang="en-GB" altLang="de-DE" sz="1500" smtClean="0">
              <a:solidFill>
                <a:prstClr val="black"/>
              </a:solidFill>
              <a:ea typeface="+mn-ea"/>
              <a:cs typeface="Arial" charset="0"/>
            </a:endParaRPr>
          </a:p>
          <a:p>
            <a:pPr marL="285750" indent="-285750" defTabSz="912813">
              <a:lnSpc>
                <a:spcPct val="115000"/>
              </a:lnSpc>
            </a:pPr>
            <a:endParaRPr lang="en-GB" altLang="de-DE" sz="1800" u="sng" smtClean="0">
              <a:solidFill>
                <a:prstClr val="black"/>
              </a:solidFill>
              <a:ea typeface="+mn-ea"/>
              <a:cs typeface="Arial" charset="0"/>
            </a:endParaRPr>
          </a:p>
          <a:p>
            <a:pPr marL="285750" indent="-285750" defTabSz="912813">
              <a:lnSpc>
                <a:spcPct val="115000"/>
              </a:lnSpc>
            </a:pPr>
            <a:endParaRPr lang="en-GB" altLang="de-DE" sz="1800" u="sng" smtClean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76825" y="1568450"/>
          <a:ext cx="3894405" cy="438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71"/>
                <a:gridCol w="2478034"/>
              </a:tblGrid>
              <a:tr h="2431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Usage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7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Coronagraph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Identify 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Earth-directed </a:t>
                      </a: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CME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Heliospheric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Imager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Identify 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Earth-directed </a:t>
                      </a: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CME, 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image</a:t>
                      </a:r>
                      <a:r>
                        <a:rPr lang="en-GB" sz="14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arrival 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at Earth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21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Particles/fields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Measurement 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CIR 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approaching Earth.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24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Magnetograph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Image the magnetic structure of the photosphere and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ssess the potential for eruptions/flare.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000625" y="6069013"/>
            <a:ext cx="4083050" cy="673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457200" indent="-457200" defTabSz="1042988" eaLnBrk="0" hangingPunct="0">
              <a:lnSpc>
                <a:spcPct val="115000"/>
              </a:lnSpc>
              <a:defRPr sz="1500">
                <a:solidFill>
                  <a:schemeClr val="tx1"/>
                </a:solidFill>
                <a:latin typeface="Arial" charset="0"/>
              </a:defRPr>
            </a:lvl1pPr>
            <a:lvl2pPr marL="179388" indent="-177800" defTabSz="1042988" eaLnBrk="0" hangingPunct="0">
              <a:lnSpc>
                <a:spcPct val="115000"/>
              </a:lnSpc>
              <a:buChar char="•"/>
              <a:defRPr sz="1500">
                <a:solidFill>
                  <a:schemeClr val="tx1"/>
                </a:solidFill>
                <a:latin typeface="Arial" charset="0"/>
              </a:defRPr>
            </a:lvl2pPr>
            <a:lvl3pPr marL="355600" indent="-174625" defTabSz="1042988" eaLnBrk="0" hangingPunct="0">
              <a:lnSpc>
                <a:spcPct val="115000"/>
              </a:lnSpc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</a:defRPr>
            </a:lvl3pPr>
            <a:lvl4pPr marL="538163" indent="-180975" defTabSz="1042988" eaLnBrk="0" hangingPunct="0">
              <a:lnSpc>
                <a:spcPct val="115000"/>
              </a:lnSpc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720725" indent="-180975" defTabSz="1042988" eaLnBrk="0" hangingPunct="0">
              <a:lnSpc>
                <a:spcPct val="115000"/>
              </a:lnSpc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177925" indent="-180975" defTabSz="10429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</a:defRPr>
            </a:lvl6pPr>
            <a:lvl7pPr marL="1635125" indent="-180975" defTabSz="10429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</a:defRPr>
            </a:lvl7pPr>
            <a:lvl8pPr marL="2092325" indent="-180975" defTabSz="10429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</a:defRPr>
            </a:lvl8pPr>
            <a:lvl9pPr marL="2549525" indent="-180975" defTabSz="1042988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dirty="0" smtClean="0">
                <a:solidFill>
                  <a:srgbClr val="1F497D"/>
                </a:solidFill>
                <a:ea typeface="+mn-ea"/>
                <a:cs typeface="Arial" charset="0"/>
              </a:rPr>
              <a:t>For any queries: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de-DE" sz="2000" dirty="0">
                <a:solidFill>
                  <a:srgbClr val="1F497D"/>
                </a:solidFill>
                <a:ea typeface="+mn-ea"/>
                <a:cs typeface="Arial" charset="0"/>
              </a:rPr>
              <a:t>m</a:t>
            </a:r>
            <a:r>
              <a:rPr lang="en-GB" altLang="de-DE" sz="2000" dirty="0" smtClean="0">
                <a:solidFill>
                  <a:srgbClr val="1F497D"/>
                </a:solidFill>
                <a:ea typeface="+mn-ea"/>
                <a:cs typeface="Arial" charset="0"/>
              </a:rPr>
              <a:t>arkos.trichas@astrium.eads.net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de-DE" sz="2000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de-DE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de-DE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de-DE" sz="2000" u="sng" dirty="0">
              <a:solidFill>
                <a:prstClr val="black"/>
              </a:solidFill>
              <a:ea typeface="+mn-ea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de-DE" sz="2000" u="sng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179388" y="3660775"/>
            <a:ext cx="5616575" cy="27084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Better solar wind forecasts: </a:t>
            </a:r>
          </a:p>
          <a:p>
            <a:pPr lvl="1">
              <a:lnSpc>
                <a:spcPct val="85000"/>
              </a:lnSpc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WSA replacement – (UCSD/KWSC (+ </a:t>
            </a:r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MetO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/RAL?) work) – need to show skill scores consistently improve</a:t>
            </a:r>
          </a:p>
          <a:p>
            <a:pPr lvl="1">
              <a:lnSpc>
                <a:spcPct val="85000"/>
              </a:lnSpc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DA in </a:t>
            </a:r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Enlil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domain?</a:t>
            </a:r>
          </a:p>
          <a:p>
            <a:pPr>
              <a:lnSpc>
                <a:spcPct val="85000"/>
              </a:lnSpc>
              <a:buFontTx/>
              <a:buChar char="•"/>
            </a:pPr>
            <a:endParaRPr lang="en-GB" sz="20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Bz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inference from Faraday rotation </a:t>
            </a:r>
          </a:p>
          <a:p>
            <a:pPr lvl="1">
              <a:lnSpc>
                <a:spcPct val="85000"/>
              </a:lnSpc>
              <a:buFontTx/>
              <a:buChar char="•"/>
            </a:pPr>
            <a:r>
              <a:rPr lang="en-GB" sz="2000" dirty="0" err="1" smtClean="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Bz</a:t>
            </a:r>
            <a:r>
              <a:rPr lang="en-GB" sz="2000" dirty="0" smtClean="0">
                <a:solidFill>
                  <a:srgbClr val="FF3300"/>
                </a:solidFill>
                <a:latin typeface="Arial" pitchFamily="34" charset="0"/>
                <a:ea typeface="+mn-ea"/>
                <a:cs typeface="+mn-cs"/>
              </a:rPr>
              <a:t> warning times 10 x L1:  ~3 ½ - 7 ½ hrs</a:t>
            </a:r>
          </a:p>
          <a:p>
            <a:pPr lvl="1">
              <a:lnSpc>
                <a:spcPct val="85000"/>
              </a:lnSpc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Harder science challenges but benefits in terms of cost, more rapid availability</a:t>
            </a:r>
          </a:p>
        </p:txBody>
      </p:sp>
      <p:sp>
        <p:nvSpPr>
          <p:cNvPr id="215043" name="Title 1"/>
          <p:cNvSpPr>
            <a:spLocks/>
          </p:cNvSpPr>
          <p:nvPr/>
        </p:nvSpPr>
        <p:spPr bwMode="auto">
          <a:xfrm>
            <a:off x="1403350" y="476250"/>
            <a:ext cx="51133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36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More </a:t>
            </a:r>
            <a:r>
              <a:rPr lang="en-GB" sz="35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Observations</a:t>
            </a:r>
            <a:r>
              <a:rPr lang="en-GB" sz="36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: IPS</a:t>
            </a:r>
          </a:p>
        </p:txBody>
      </p:sp>
      <p:pic>
        <p:nvPicPr>
          <p:cNvPr id="215044" name="Picture 4" descr="WSA_P0240"/>
          <p:cNvPicPr>
            <a:picLocks noChangeAspect="1" noChangeArrowheads="1"/>
          </p:cNvPicPr>
          <p:nvPr/>
        </p:nvPicPr>
        <p:blipFill>
          <a:blip r:embed="rId2" cstate="print"/>
          <a:srcRect l="51273"/>
          <a:stretch>
            <a:fillRect/>
          </a:stretch>
        </p:blipFill>
        <p:spPr bwMode="auto">
          <a:xfrm>
            <a:off x="6265863" y="0"/>
            <a:ext cx="2654300" cy="3405188"/>
          </a:xfrm>
          <a:prstGeom prst="rect">
            <a:avLst/>
          </a:prstGeom>
          <a:noFill/>
        </p:spPr>
      </p:pic>
      <p:pic>
        <p:nvPicPr>
          <p:cNvPr id="215045" name="Picture 5" descr="IPS_0240"/>
          <p:cNvPicPr>
            <a:picLocks noChangeAspect="1" noChangeArrowheads="1"/>
          </p:cNvPicPr>
          <p:nvPr/>
        </p:nvPicPr>
        <p:blipFill>
          <a:blip r:embed="rId3" cstate="print"/>
          <a:srcRect l="51273"/>
          <a:stretch>
            <a:fillRect/>
          </a:stretch>
        </p:blipFill>
        <p:spPr bwMode="auto">
          <a:xfrm>
            <a:off x="6489700" y="3452813"/>
            <a:ext cx="2654300" cy="3405187"/>
          </a:xfrm>
          <a:prstGeom prst="rect">
            <a:avLst/>
          </a:prstGeom>
          <a:noFill/>
        </p:spPr>
      </p:pic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5795963" y="27813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smtClean="0">
                <a:solidFill>
                  <a:srgbClr val="B9DB0E"/>
                </a:solidFill>
                <a:latin typeface="Arial" pitchFamily="34" charset="0"/>
                <a:ea typeface="+mn-ea"/>
                <a:cs typeface="+mn-cs"/>
              </a:rPr>
              <a:t>WSA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5940425" y="43656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smtClean="0">
                <a:solidFill>
                  <a:srgbClr val="B9DB0E"/>
                </a:solidFill>
                <a:latin typeface="Arial" pitchFamily="34" charset="0"/>
                <a:ea typeface="+mn-ea"/>
                <a:cs typeface="+mn-cs"/>
              </a:rPr>
              <a:t>IPS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5003800" y="652145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smtClean="0">
                <a:solidFill>
                  <a:srgbClr val="B9DB0E"/>
                </a:solidFill>
                <a:latin typeface="Arial" pitchFamily="34" charset="0"/>
                <a:ea typeface="+mn-ea"/>
                <a:cs typeface="+mn-cs"/>
              </a:rPr>
              <a:t>Dusan Odstrcil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179388" y="1268413"/>
            <a:ext cx="6084887" cy="2446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endParaRPr lang="en-GB" sz="20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 Absence of STEREO highlights (over)reliance on STEREO &amp; LASCO </a:t>
            </a:r>
          </a:p>
          <a:p>
            <a:pPr>
              <a:lnSpc>
                <a:spcPct val="85000"/>
              </a:lnSpc>
            </a:pPr>
            <a:endParaRPr lang="en-GB" sz="20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 Need to extend WSA </a:t>
            </a:r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Enlil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to include other </a:t>
            </a:r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obs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types – desirable as this increases system robustness</a:t>
            </a:r>
          </a:p>
          <a:p>
            <a:pPr>
              <a:lnSpc>
                <a:spcPct val="85000"/>
              </a:lnSpc>
            </a:pPr>
            <a:endParaRPr lang="en-GB" sz="20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lnSpc>
                <a:spcPct val="85000"/>
              </a:lnSpc>
            </a:pP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IPS - Ground based system: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tific_template">
  <a:themeElements>
    <a:clrScheme name="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cientific_template">
  <a:themeElements>
    <a:clrScheme name="2_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2_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FFFFFF"/>
      </a:accent3>
      <a:accent4>
        <a:srgbClr val="000000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B9DB0E"/>
        </a:dk2>
        <a:lt2>
          <a:srgbClr val="000099"/>
        </a:lt2>
        <a:accent1>
          <a:srgbClr val="8F8DCB"/>
        </a:accent1>
        <a:accent2>
          <a:srgbClr val="00ADD0"/>
        </a:accent2>
        <a:accent3>
          <a:srgbClr val="FFFFFF"/>
        </a:accent3>
        <a:accent4>
          <a:srgbClr val="000000"/>
        </a:accent4>
        <a:accent5>
          <a:srgbClr val="C6C5E2"/>
        </a:accent5>
        <a:accent6>
          <a:srgbClr val="009CBC"/>
        </a:accent6>
        <a:hlink>
          <a:srgbClr val="9CA299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cientific_template">
  <a:themeElements>
    <a:clrScheme name="2_scientific_template 14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ED2939"/>
      </a:accent2>
      <a:accent3>
        <a:srgbClr val="AAAAAA"/>
      </a:accent3>
      <a:accent4>
        <a:srgbClr val="DADADA"/>
      </a:accent4>
      <a:accent5>
        <a:srgbClr val="DAEDEF"/>
      </a:accent5>
      <a:accent6>
        <a:srgbClr val="D72433"/>
      </a:accent6>
      <a:hlink>
        <a:srgbClr val="009999"/>
      </a:hlink>
      <a:folHlink>
        <a:srgbClr val="B9DB0E"/>
      </a:folHlink>
    </a:clrScheme>
    <a:fontScheme name="2_scientifi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cientif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ientif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cientific_templ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14847</TotalTime>
  <Words>668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scientific_template</vt:lpstr>
      <vt:lpstr>2_scientific_template</vt:lpstr>
      <vt:lpstr>Office Theme</vt:lpstr>
      <vt:lpstr>1_Custom Design</vt:lpstr>
      <vt:lpstr>3_scientific_template</vt:lpstr>
      <vt:lpstr>  Requirement for transitioning radio heliophysics research into operations</vt:lpstr>
      <vt:lpstr>Slide 2</vt:lpstr>
      <vt:lpstr>Slide 3</vt:lpstr>
      <vt:lpstr>Slide 4</vt:lpstr>
      <vt:lpstr>Slide 5</vt:lpstr>
      <vt:lpstr>Slide 6</vt:lpstr>
      <vt:lpstr>Future Requirements</vt:lpstr>
      <vt:lpstr>Slide 8</vt:lpstr>
      <vt:lpstr>Slide 9</vt:lpstr>
      <vt:lpstr>  Solar Radio Burst Data</vt:lpstr>
      <vt:lpstr>Summary</vt:lpstr>
      <vt:lpstr>Questions?</vt:lpstr>
    </vt:vector>
  </TitlesOfParts>
  <Company>Flex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ccabsatkinson</dc:creator>
  <cp:lastModifiedBy>david.jackson</cp:lastModifiedBy>
  <cp:revision>577</cp:revision>
  <dcterms:created xsi:type="dcterms:W3CDTF">2010-05-24T16:46:17Z</dcterms:created>
  <dcterms:modified xsi:type="dcterms:W3CDTF">2014-11-13T17:34:28Z</dcterms:modified>
</cp:coreProperties>
</file>