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760" r:id="rId2"/>
    <p:sldId id="1091" r:id="rId3"/>
    <p:sldId id="1074" r:id="rId4"/>
    <p:sldId id="1075" r:id="rId5"/>
    <p:sldId id="1076" r:id="rId6"/>
    <p:sldId id="1078" r:id="rId7"/>
    <p:sldId id="1080" r:id="rId8"/>
    <p:sldId id="1079" r:id="rId9"/>
    <p:sldId id="1072" r:id="rId10"/>
    <p:sldId id="1057" r:id="rId11"/>
    <p:sldId id="1090" r:id="rId12"/>
    <p:sldId id="1092" r:id="rId13"/>
    <p:sldId id="1083" r:id="rId14"/>
    <p:sldId id="1084" r:id="rId15"/>
    <p:sldId id="1085" r:id="rId16"/>
    <p:sldId id="1086" r:id="rId17"/>
    <p:sldId id="1087" r:id="rId18"/>
    <p:sldId id="1088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B921D"/>
    <a:srgbClr val="9AD5FF"/>
    <a:srgbClr val="EBCFC8"/>
    <a:srgbClr val="EBBE92"/>
    <a:srgbClr val="5F64A6"/>
    <a:srgbClr val="7B75A6"/>
    <a:srgbClr val="3005FF"/>
    <a:srgbClr val="EB3ED3"/>
    <a:srgbClr val="EB85B4"/>
    <a:srgbClr val="FC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3" autoAdjust="0"/>
    <p:restoredTop sz="94297" autoAdjust="0"/>
  </p:normalViewPr>
  <p:slideViewPr>
    <p:cSldViewPr>
      <p:cViewPr>
        <p:scale>
          <a:sx n="100" d="100"/>
          <a:sy n="100" d="100"/>
        </p:scale>
        <p:origin x="-81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312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1" tIns="46132" rIns="92261" bIns="46132" numCol="1" anchor="t" anchorCtr="0" compatLnSpc="1">
            <a:prstTxWarp prst="textNoShape">
              <a:avLst/>
            </a:prstTxWarp>
          </a:bodyPr>
          <a:lstStyle>
            <a:lvl1pPr defTabSz="927100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1" tIns="46132" rIns="92261" bIns="4613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1" tIns="46132" rIns="92261" bIns="46132" numCol="1" anchor="b" anchorCtr="0" compatLnSpc="1">
            <a:prstTxWarp prst="textNoShape">
              <a:avLst/>
            </a:prstTxWarp>
          </a:bodyPr>
          <a:lstStyle>
            <a:lvl1pPr defTabSz="927100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1" tIns="46132" rIns="92261" bIns="4613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03DB5E9E-3D1E-4E40-9EF1-F9F2BEC92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7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1" tIns="46132" rIns="92261" bIns="46132" numCol="1" anchor="t" anchorCtr="0" compatLnSpc="1">
            <a:prstTxWarp prst="textNoShape">
              <a:avLst/>
            </a:prstTxWarp>
          </a:bodyPr>
          <a:lstStyle>
            <a:lvl1pPr defTabSz="927100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1" tIns="46132" rIns="92261" bIns="4613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414838"/>
            <a:ext cx="513397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1" tIns="46132" rIns="92261" bIns="46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1" tIns="46132" rIns="92261" bIns="46132" numCol="1" anchor="b" anchorCtr="0" compatLnSpc="1">
            <a:prstTxWarp prst="textNoShape">
              <a:avLst/>
            </a:prstTxWarp>
          </a:bodyPr>
          <a:lstStyle>
            <a:lvl1pPr defTabSz="927100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1" tIns="46132" rIns="92261" bIns="4613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095BE0E6-92A0-0B4D-9A1D-C53DBC515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20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313884B4-545D-F344-BBB3-57CB15B96CC9}" type="slidenum">
              <a:rPr lang="en-US" sz="1300">
                <a:latin typeface="Times New Roman" charset="0"/>
              </a:rPr>
              <a:pPr eaLnBrk="1" hangingPunct="1"/>
              <a:t>1</a:t>
            </a:fld>
            <a:endParaRPr lang="en-US" sz="1300">
              <a:latin typeface="Times New Roman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Times New Roman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BE0E6-92A0-0B4D-9A1D-C53DBC515BE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10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Times New Roman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BE0E6-92A0-0B4D-9A1D-C53DBC515BE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1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3668D-E145-7F4C-A481-A381ED7DA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5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40E3B-50D7-9E49-BE7D-875F3CE35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6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7E6EE-4ED0-0245-B1CE-96989C458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37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CB42E-053C-8845-A317-E277CCF80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6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B72F1-3409-1544-AAF1-C1FF9A842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9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E65A3-E054-ED4E-B793-5D86EE0D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4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DC08B-C839-F040-B30E-8CDE17BF3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9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11E0D-AC7D-FB41-9F3F-3A9B7B101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9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6366D-6012-1141-9B38-2630F5271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7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DB390-5B4E-7642-8863-6F1ABBB44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74578-834D-9042-B08B-97625E675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7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D7CB-B2FA-5042-BF0C-B775DDC83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7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FA821686-A5CB-984D-801A-E85BCE54C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400"/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sz="1400"/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19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en-US" sz="1400"/>
          </a:p>
        </p:txBody>
      </p:sp>
      <p:sp>
        <p:nvSpPr>
          <p:cNvPr id="1034" name="Line 21"/>
          <p:cNvSpPr>
            <a:spLocks noChangeShapeType="1"/>
          </p:cNvSpPr>
          <p:nvPr userDrawn="1"/>
        </p:nvSpPr>
        <p:spPr bwMode="auto">
          <a:xfrm>
            <a:off x="381000" y="11430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5" name="Picture 22" descr="CCMC-logo-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954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4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6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8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2"/>
          <p:cNvSpPr txBox="1">
            <a:spLocks noChangeArrowheads="1"/>
          </p:cNvSpPr>
          <p:nvPr/>
        </p:nvSpPr>
        <p:spPr bwMode="auto">
          <a:xfrm>
            <a:off x="3124200" y="1447800"/>
            <a:ext cx="5867400" cy="253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lang="en-US" sz="3000" dirty="0">
                <a:latin typeface="Helvetica Neue"/>
                <a:cs typeface="Helvetica Neue"/>
              </a:rPr>
              <a:t>Lessons learned from </a:t>
            </a:r>
            <a:endParaRPr lang="en-US" sz="3000" dirty="0" smtClean="0">
              <a:latin typeface="Helvetica Neue"/>
              <a:cs typeface="Helvetica Neue"/>
            </a:endParaRPr>
          </a:p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lang="en-US" sz="3000" dirty="0" smtClean="0">
                <a:latin typeface="Helvetica Neue"/>
                <a:cs typeface="Helvetica Neue"/>
              </a:rPr>
              <a:t>CCMC</a:t>
            </a:r>
            <a:r>
              <a:rPr lang="en-US" sz="3000" dirty="0">
                <a:latin typeface="Helvetica Neue"/>
                <a:cs typeface="Helvetica Neue"/>
              </a:rPr>
              <a:t>-led community-wide M</a:t>
            </a:r>
            <a:r>
              <a:rPr lang="en-US" sz="3000" dirty="0" smtClean="0">
                <a:latin typeface="Helvetica Neue"/>
                <a:cs typeface="Helvetica Neue"/>
              </a:rPr>
              <a:t>odel </a:t>
            </a:r>
            <a:r>
              <a:rPr lang="en-US" sz="3000" dirty="0">
                <a:latin typeface="Helvetica Neue"/>
                <a:cs typeface="Helvetica Neue"/>
              </a:rPr>
              <a:t>V</a:t>
            </a:r>
            <a:r>
              <a:rPr lang="en-US" sz="3000" dirty="0" smtClean="0">
                <a:latin typeface="Helvetica Neue"/>
                <a:cs typeface="Helvetica Neue"/>
              </a:rPr>
              <a:t>alidation </a:t>
            </a:r>
            <a:r>
              <a:rPr lang="en-US" sz="3000" dirty="0">
                <a:latin typeface="Helvetica Neue"/>
                <a:cs typeface="Helvetica Neue"/>
              </a:rPr>
              <a:t>C</a:t>
            </a:r>
            <a:r>
              <a:rPr lang="en-US" sz="3000" dirty="0" smtClean="0">
                <a:latin typeface="Helvetica Neue"/>
                <a:cs typeface="Helvetica Neue"/>
              </a:rPr>
              <a:t>hallenges</a:t>
            </a:r>
            <a:r>
              <a:rPr lang="en-US" sz="3000" dirty="0">
                <a:latin typeface="Helvetica Neue"/>
                <a:cs typeface="Helvetica Neue"/>
              </a:rPr>
              <a:t>.  </a:t>
            </a:r>
            <a:endParaRPr lang="en-US" sz="3000" dirty="0" smtClean="0">
              <a:latin typeface="Helvetica Neue"/>
              <a:cs typeface="Helvetica Neue"/>
            </a:endParaRPr>
          </a:p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lang="en-US" sz="3000" dirty="0" smtClean="0">
                <a:latin typeface="Helvetica Neue"/>
                <a:cs typeface="Helvetica Neue"/>
              </a:rPr>
              <a:t>Outlook </a:t>
            </a:r>
            <a:r>
              <a:rPr lang="en-US" sz="3000" dirty="0">
                <a:latin typeface="Helvetica Neue"/>
                <a:cs typeface="Helvetica Neue"/>
              </a:rPr>
              <a:t>on international coordination of M&amp;V activities.</a:t>
            </a:r>
            <a:r>
              <a:rPr lang="en-US" sz="3200" dirty="0">
                <a:latin typeface="Helvetica Neue"/>
                <a:cs typeface="Helvetica Neue"/>
              </a:rPr>
              <a:t> </a:t>
            </a:r>
          </a:p>
        </p:txBody>
      </p:sp>
      <p:sp>
        <p:nvSpPr>
          <p:cNvPr id="52" name="Rounded Rectangle 4"/>
          <p:cNvSpPr/>
          <p:nvPr/>
        </p:nvSpPr>
        <p:spPr bwMode="auto">
          <a:xfrm>
            <a:off x="76200" y="6172200"/>
            <a:ext cx="8991600" cy="60960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6680" tIns="106680" rIns="106680" bIns="106680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Century Gothic"/>
                <a:ea typeface="Wingdings"/>
                <a:cs typeface="Century Gothic"/>
                <a:sym typeface="Wingdings"/>
              </a:rPr>
              <a:t> </a:t>
            </a:r>
            <a:r>
              <a:rPr lang="en-US" sz="1800" b="1" dirty="0">
                <a:solidFill>
                  <a:srgbClr val="FF6600"/>
                </a:solidFill>
                <a:latin typeface="Helvetica"/>
                <a:cs typeface="Helvetica"/>
              </a:rPr>
              <a:t>MODELS</a:t>
            </a:r>
            <a:r>
              <a:rPr lang="en-US" sz="1800" b="1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Helvetica"/>
                <a:ea typeface="Wingdings"/>
                <a:cs typeface="Helvetica"/>
                <a:sym typeface="Wingdings"/>
              </a:rPr>
              <a:t> </a:t>
            </a:r>
            <a:r>
              <a:rPr lang="en-US" sz="1800" b="1" dirty="0">
                <a:solidFill>
                  <a:schemeClr val="tx1"/>
                </a:solidFill>
                <a:latin typeface="Helvetica"/>
                <a:cs typeface="Helvetica"/>
              </a:rPr>
              <a:t>DATA </a:t>
            </a:r>
            <a:r>
              <a:rPr lang="en-US" sz="1800" b="1" dirty="0">
                <a:solidFill>
                  <a:schemeClr val="tx1"/>
                </a:solidFill>
                <a:latin typeface="Helvetica"/>
                <a:ea typeface="Wingdings"/>
                <a:cs typeface="Helvetica"/>
                <a:sym typeface="Wingdings"/>
              </a:rPr>
              <a:t> </a:t>
            </a:r>
            <a:r>
              <a:rPr lang="en-US" sz="1800" b="1" dirty="0">
                <a:solidFill>
                  <a:srgbClr val="FF6600"/>
                </a:solidFill>
                <a:latin typeface="Helvetica"/>
                <a:cs typeface="Helvetica"/>
              </a:rPr>
              <a:t>TOOLS</a:t>
            </a:r>
            <a:r>
              <a:rPr lang="en-US" sz="1800" b="1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Helvetica"/>
                <a:ea typeface="Wingdings"/>
                <a:cs typeface="Helvetica"/>
                <a:sym typeface="Wingdings"/>
              </a:rPr>
              <a:t> </a:t>
            </a:r>
            <a:r>
              <a:rPr lang="en-US" sz="1800" b="1" dirty="0">
                <a:solidFill>
                  <a:srgbClr val="000000"/>
                </a:solidFill>
                <a:latin typeface="Helvetica"/>
                <a:cs typeface="Helvetica"/>
              </a:rPr>
              <a:t>SYSTEMS</a:t>
            </a:r>
            <a:r>
              <a:rPr lang="en-US" sz="1800" b="1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Helvetica"/>
                <a:ea typeface="Wingdings"/>
                <a:cs typeface="Helvetica"/>
                <a:sym typeface="Wingdings"/>
              </a:rPr>
              <a:t> </a:t>
            </a:r>
            <a:r>
              <a:rPr lang="en-US" sz="1800" b="1" dirty="0">
                <a:solidFill>
                  <a:srgbClr val="FF6600"/>
                </a:solidFill>
                <a:latin typeface="Helvetica"/>
                <a:cs typeface="Helvetica"/>
              </a:rPr>
              <a:t>SERVICES </a:t>
            </a:r>
            <a:r>
              <a:rPr lang="en-US" sz="1800" b="1" dirty="0" smtClean="0">
                <a:solidFill>
                  <a:schemeClr val="tx1"/>
                </a:solidFill>
                <a:latin typeface="Helvetica"/>
                <a:ea typeface="Wingdings"/>
                <a:cs typeface="Helvetica"/>
                <a:sym typeface="Wingdings"/>
              </a:rPr>
              <a:t>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ea typeface="Wingdings"/>
                <a:cs typeface="Helvetica"/>
                <a:sym typeface="Wingdings"/>
              </a:rPr>
              <a:t>DATABASES</a:t>
            </a:r>
            <a:endParaRPr lang="en-US" sz="1800" b="1" dirty="0">
              <a:solidFill>
                <a:srgbClr val="FF6600"/>
              </a:solidFill>
              <a:latin typeface="Helvetica"/>
              <a:ea typeface="Wingdings"/>
              <a:cs typeface="Helvetica"/>
              <a:sym typeface="Wingdings"/>
            </a:endParaRPr>
          </a:p>
        </p:txBody>
      </p:sp>
      <p:pic>
        <p:nvPicPr>
          <p:cNvPr id="13" name="Picture 28" descr="CCMC-log-words-right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5580"/>
            <a:ext cx="2667000" cy="17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452438" y="228600"/>
            <a:ext cx="8237537" cy="685800"/>
            <a:chOff x="288" y="3600"/>
            <a:chExt cx="5189" cy="432"/>
          </a:xfrm>
        </p:grpSpPr>
        <p:pic>
          <p:nvPicPr>
            <p:cNvPr id="15" name="Picture 3" descr="logobanne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600"/>
              <a:ext cx="432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 descr="logobanne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600"/>
              <a:ext cx="432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 descr="logobanner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600"/>
              <a:ext cx="432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 descr="logobanner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600"/>
              <a:ext cx="432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 descr="logobanner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600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" descr="logobanner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600"/>
              <a:ext cx="432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 descr="logobanner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600"/>
              <a:ext cx="52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0" descr="logobanner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3600"/>
              <a:ext cx="437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447800" y="48547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latin typeface="Helvetica"/>
                <a:cs typeface="Helvetica"/>
              </a:rPr>
              <a:t>M. Kuznetsova</a:t>
            </a:r>
            <a:r>
              <a:rPr lang="en-US" sz="2000" i="1" dirty="0" smtClean="0">
                <a:latin typeface="Helvetica"/>
                <a:cs typeface="Helvetica"/>
              </a:rPr>
              <a:t>, </a:t>
            </a:r>
            <a:r>
              <a:rPr lang="en-US" sz="2000" i="1" dirty="0">
                <a:latin typeface="Helvetica"/>
                <a:cs typeface="Helvetica"/>
              </a:rPr>
              <a:t>M. L. </a:t>
            </a:r>
            <a:r>
              <a:rPr lang="en-US" sz="2000" i="1" dirty="0" smtClean="0">
                <a:latin typeface="Helvetica"/>
                <a:cs typeface="Helvetica"/>
              </a:rPr>
              <a:t>Mays, </a:t>
            </a:r>
            <a:r>
              <a:rPr lang="en-US" sz="2000" i="1" dirty="0">
                <a:latin typeface="Helvetica"/>
                <a:cs typeface="Helvetica"/>
              </a:rPr>
              <a:t>C. </a:t>
            </a:r>
            <a:r>
              <a:rPr lang="en-US" sz="2000" i="1" dirty="0" err="1" smtClean="0">
                <a:latin typeface="Helvetica"/>
                <a:cs typeface="Helvetica"/>
              </a:rPr>
              <a:t>Wiegand</a:t>
            </a:r>
            <a:r>
              <a:rPr lang="en-US" sz="2000" i="1" dirty="0" smtClean="0">
                <a:latin typeface="Helvetica"/>
                <a:cs typeface="Helvetica"/>
              </a:rPr>
              <a:t>, A</a:t>
            </a:r>
            <a:r>
              <a:rPr lang="en-US" sz="2000" i="1" dirty="0">
                <a:latin typeface="Helvetica"/>
                <a:cs typeface="Helvetica"/>
              </a:rPr>
              <a:t>. </a:t>
            </a:r>
            <a:r>
              <a:rPr lang="en-US" sz="2000" i="1" dirty="0" err="1">
                <a:latin typeface="Helvetica"/>
                <a:cs typeface="Helvetica"/>
              </a:rPr>
              <a:t>Pulkkinen</a:t>
            </a:r>
            <a:r>
              <a:rPr lang="en-US" sz="2000" i="1" dirty="0">
                <a:latin typeface="Helvetica"/>
                <a:cs typeface="Helvetica"/>
              </a:rPr>
              <a:t>, L. </a:t>
            </a:r>
            <a:r>
              <a:rPr lang="en-US" sz="2000" i="1" dirty="0" err="1" smtClean="0">
                <a:latin typeface="Helvetica"/>
                <a:cs typeface="Helvetica"/>
              </a:rPr>
              <a:t>Rastaetter</a:t>
            </a:r>
            <a:r>
              <a:rPr lang="en-US" sz="2000" i="1" dirty="0" smtClean="0">
                <a:latin typeface="Helvetica"/>
                <a:cs typeface="Helvetica"/>
              </a:rPr>
              <a:t>, J-S. Shim, M</a:t>
            </a:r>
            <a:r>
              <a:rPr lang="en-US" sz="2000" i="1" dirty="0">
                <a:latin typeface="Helvetica"/>
                <a:cs typeface="Helvetica"/>
              </a:rPr>
              <a:t>. </a:t>
            </a:r>
            <a:r>
              <a:rPr lang="en-US" sz="2000" i="1" dirty="0" smtClean="0">
                <a:latin typeface="Helvetica"/>
                <a:cs typeface="Helvetica"/>
              </a:rPr>
              <a:t>Maddox</a:t>
            </a:r>
            <a:endParaRPr lang="en-US" sz="2000" i="1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1828800"/>
            <a:ext cx="815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Apple Casual"/>
              <a:cs typeface="Apple Casual"/>
            </a:endParaRPr>
          </a:p>
          <a:p>
            <a:pPr eaLnBrk="1" hangingPunct="1">
              <a:lnSpc>
                <a:spcPct val="80000"/>
              </a:lnSpc>
              <a:spcAft>
                <a:spcPts val="160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Neutral densities at high altitudes (&gt; 700 km)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.</a:t>
            </a:r>
          </a:p>
          <a:p>
            <a:pPr marL="457200" lvl="1" indent="0" eaLnBrk="1" hangingPunct="1">
              <a:lnSpc>
                <a:spcPct val="80000"/>
              </a:lnSpc>
              <a:spcAft>
                <a:spcPts val="1600"/>
              </a:spcAft>
            </a:pP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endParaRPr lang="en-US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eaLnBrk="1" hangingPunct="1">
              <a:lnSpc>
                <a:spcPct val="80000"/>
              </a:lnSpc>
              <a:spcAft>
                <a:spcPts val="160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TEC in large geographical areas (America, Europe, Australia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). </a:t>
            </a:r>
            <a:r>
              <a:rPr lang="en-US" i="1" dirty="0">
                <a:solidFill>
                  <a:srgbClr val="000000"/>
                </a:solidFill>
                <a:latin typeface="Helvetica"/>
                <a:cs typeface="Helvetica"/>
              </a:rPr>
              <a:t>C</a:t>
            </a:r>
            <a:r>
              <a:rPr lang="en-US" i="1" dirty="0" smtClean="0">
                <a:solidFill>
                  <a:srgbClr val="000000"/>
                </a:solidFill>
                <a:latin typeface="Helvetica"/>
                <a:cs typeface="Helvetica"/>
              </a:rPr>
              <a:t>ollaboration </a:t>
            </a:r>
            <a:r>
              <a:rPr lang="en-US" i="1" dirty="0" smtClean="0">
                <a:solidFill>
                  <a:srgbClr val="000000"/>
                </a:solidFill>
                <a:latin typeface="Helvetica"/>
                <a:cs typeface="Helvetica"/>
              </a:rPr>
              <a:t>with </a:t>
            </a:r>
            <a:r>
              <a:rPr lang="en-US" i="1" dirty="0" err="1" smtClean="0">
                <a:solidFill>
                  <a:srgbClr val="000000"/>
                </a:solidFill>
                <a:latin typeface="Helvetica"/>
                <a:cs typeface="Helvetica"/>
              </a:rPr>
              <a:t>MetOffice</a:t>
            </a:r>
            <a:r>
              <a:rPr lang="en-US" i="1" dirty="0" smtClean="0">
                <a:solidFill>
                  <a:srgbClr val="000000"/>
                </a:solidFill>
                <a:latin typeface="Helvetica"/>
                <a:cs typeface="Helvetica"/>
              </a:rPr>
              <a:t> (Suzy Bingham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).</a:t>
            </a:r>
          </a:p>
          <a:p>
            <a:pPr marL="0" indent="0" eaLnBrk="1" hangingPunct="1">
              <a:lnSpc>
                <a:spcPct val="80000"/>
              </a:lnSpc>
              <a:spcAft>
                <a:spcPts val="1600"/>
              </a:spcAft>
            </a:pPr>
            <a:endParaRPr lang="en-US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eaLnBrk="1" hangingPunct="1">
              <a:lnSpc>
                <a:spcPct val="80000"/>
              </a:lnSpc>
              <a:spcAft>
                <a:spcPts val="1600"/>
              </a:spcAft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Helvetica"/>
                <a:cs typeface="Helvetica"/>
              </a:rPr>
              <a:t>Auroral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 boundaries.  </a:t>
            </a:r>
            <a:endParaRPr lang="en-US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eaLnBrk="1" hangingPunct="1">
              <a:lnSpc>
                <a:spcPct val="80000"/>
              </a:lnSpc>
              <a:spcAft>
                <a:spcPts val="1600"/>
              </a:spcAft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457200" lvl="1" indent="0" eaLnBrk="1" hangingPunct="1">
              <a:lnSpc>
                <a:spcPct val="80000"/>
              </a:lnSpc>
              <a:spcAft>
                <a:spcPts val="1600"/>
              </a:spcAft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0" y="152400"/>
            <a:ext cx="4572000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smtClean="0">
                <a:solidFill>
                  <a:srgbClr val="0F75BC"/>
                </a:solidFill>
                <a:latin typeface="Helvetica"/>
                <a:cs typeface="Helvetica"/>
              </a:rPr>
              <a:t>Ongoing Event-Based Validation activities</a:t>
            </a:r>
            <a:endParaRPr lang="en-US" sz="3200" dirty="0">
              <a:solidFill>
                <a:srgbClr val="0F75BC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0095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371600" y="1524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tx1">
                <a:alpha val="80000"/>
              </a:scheme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3200" dirty="0" smtClean="0">
                <a:solidFill>
                  <a:srgbClr val="0F75BC"/>
                </a:solidFill>
                <a:latin typeface="Helvetica Neue"/>
                <a:cs typeface="Helvetica Neue"/>
              </a:rPr>
              <a:t>Event List  </a:t>
            </a:r>
            <a:endParaRPr lang="en-US" sz="3200" i="1" dirty="0" smtClean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0720" y="1265237"/>
            <a:ext cx="328788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latin typeface="Helvetica Neue"/>
                <a:ea typeface="Times New Roman"/>
                <a:cs typeface="Helvetica Neue"/>
              </a:rPr>
              <a:t>2001/088-093</a:t>
            </a:r>
          </a:p>
          <a:p>
            <a:pPr marL="0" indent="0">
              <a:buFontTx/>
              <a:buNone/>
            </a:pPr>
            <a:r>
              <a:rPr lang="en-US" sz="2400" dirty="0" smtClean="0">
                <a:latin typeface="Helvetica Neue"/>
                <a:ea typeface="Times New Roman"/>
                <a:cs typeface="Helvetica Neue"/>
              </a:rPr>
              <a:t>2001/08/31 - 09/01</a:t>
            </a:r>
          </a:p>
          <a:p>
            <a:pPr marL="0" indent="0">
              <a:buFontTx/>
              <a:buNone/>
            </a:pPr>
            <a:r>
              <a:rPr lang="en-US" sz="2400" dirty="0" smtClean="0">
                <a:latin typeface="Helvetica Neue"/>
                <a:ea typeface="Times New Roman"/>
                <a:cs typeface="Helvetica Neue"/>
              </a:rPr>
              <a:t>2002/142-145</a:t>
            </a:r>
          </a:p>
          <a:p>
            <a:pPr marL="0" indent="0">
              <a:buFontTx/>
              <a:buNone/>
            </a:pPr>
            <a:r>
              <a:rPr lang="en-US" sz="2400" dirty="0" smtClean="0">
                <a:latin typeface="Helvetica Neue"/>
                <a:ea typeface="Times New Roman"/>
                <a:cs typeface="Helvetica Neue"/>
              </a:rPr>
              <a:t>2003/10/27 - 10/30</a:t>
            </a:r>
          </a:p>
          <a:p>
            <a:pPr marL="0" indent="0">
              <a:buFontTx/>
              <a:buNone/>
            </a:pPr>
            <a:r>
              <a:rPr lang="en-US" sz="2400" dirty="0" smtClean="0">
                <a:latin typeface="Helvetica Neue"/>
                <a:ea typeface="ＭＳ 明朝"/>
                <a:cs typeface="Helvetica Neue"/>
              </a:rPr>
              <a:t>2003/323-326</a:t>
            </a:r>
          </a:p>
          <a:p>
            <a:pPr marL="0" indent="0">
              <a:buFontTx/>
              <a:buNone/>
            </a:pPr>
            <a:r>
              <a:rPr lang="en-US" sz="2400" dirty="0" smtClean="0">
                <a:latin typeface="Helvetica Neue"/>
                <a:ea typeface="ＭＳ 明朝"/>
                <a:cs typeface="Helvetica Neue"/>
              </a:rPr>
              <a:t>2003/329-333 </a:t>
            </a:r>
          </a:p>
          <a:p>
            <a:pPr marL="0" indent="0">
              <a:buFontTx/>
              <a:buNone/>
            </a:pPr>
            <a:r>
              <a:rPr lang="en-US" sz="2400" dirty="0" smtClean="0">
                <a:latin typeface="Helvetica Neue"/>
                <a:ea typeface="Times New Roman"/>
                <a:cs typeface="Helvetica Neue"/>
              </a:rPr>
              <a:t>2005/05/14 - 05/16</a:t>
            </a:r>
          </a:p>
          <a:p>
            <a:pPr marL="0" indent="0">
              <a:buFontTx/>
              <a:buNone/>
            </a:pPr>
            <a:r>
              <a:rPr lang="en-US" sz="2400" dirty="0" smtClean="0">
                <a:latin typeface="Helvetica Neue"/>
                <a:ea typeface="Times New Roman"/>
                <a:cs typeface="Helvetica Neue"/>
              </a:rPr>
              <a:t>2005/07/09 - 07/12</a:t>
            </a:r>
            <a:endParaRPr lang="en-US" sz="2400" dirty="0" smtClean="0">
              <a:latin typeface="Helvetica Neue"/>
              <a:ea typeface="ＭＳ 明朝"/>
              <a:cs typeface="Helvetica Neue"/>
            </a:endParaRPr>
          </a:p>
          <a:p>
            <a:pPr marL="0" indent="0">
              <a:buFontTx/>
              <a:buNone/>
            </a:pPr>
            <a:r>
              <a:rPr lang="en-US" sz="2400" dirty="0" smtClean="0">
                <a:latin typeface="Helvetica Neue"/>
                <a:ea typeface="Times New Roman"/>
                <a:cs typeface="Helvetica Neue"/>
              </a:rPr>
              <a:t>2005/08/31 - 09/01 </a:t>
            </a:r>
          </a:p>
          <a:p>
            <a:pPr marL="0" indent="0">
              <a:buFontTx/>
              <a:buNone/>
            </a:pPr>
            <a:r>
              <a:rPr lang="en-US" sz="2400" b="1" dirty="0" smtClean="0">
                <a:latin typeface="Helvetica Neue"/>
                <a:ea typeface="Times New Roman"/>
                <a:cs typeface="Helvetica Neue"/>
              </a:rPr>
              <a:t>2006/12/13 - 12/16</a:t>
            </a:r>
            <a:endParaRPr lang="en-US" sz="2400" b="1" dirty="0" smtClean="0">
              <a:latin typeface="Helvetica Neue"/>
              <a:ea typeface="ＭＳ 明朝"/>
              <a:cs typeface="Helvetica Neue"/>
            </a:endParaRPr>
          </a:p>
          <a:p>
            <a:pPr marL="0" indent="0">
              <a:buFontTx/>
              <a:buNone/>
            </a:pPr>
            <a:endParaRPr lang="en-US" sz="2400" dirty="0" smtClean="0">
              <a:latin typeface="Helvetica Neue"/>
              <a:cs typeface="Helvetica Neue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43400" y="1265237"/>
            <a:ext cx="396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>
                <a:latin typeface="Helvetica Neue"/>
                <a:ea typeface="Times New Roman"/>
                <a:cs typeface="Helvetica Neue"/>
              </a:rPr>
              <a:t>2010</a:t>
            </a:r>
            <a:r>
              <a:rPr lang="en-US" sz="2900" b="1" dirty="0" smtClean="0">
                <a:latin typeface="Helvetica Neue"/>
                <a:ea typeface="Times New Roman"/>
                <a:cs typeface="Helvetica Neue"/>
              </a:rPr>
              <a:t>/04</a:t>
            </a:r>
            <a:r>
              <a:rPr lang="en-US" sz="2900" b="1" dirty="0">
                <a:latin typeface="Helvetica Neue"/>
                <a:ea typeface="Times New Roman"/>
                <a:cs typeface="Helvetica Neue"/>
              </a:rPr>
              <a:t>/</a:t>
            </a:r>
            <a:r>
              <a:rPr lang="en-US" sz="2900" b="1" dirty="0" smtClean="0">
                <a:latin typeface="Helvetica Neue"/>
                <a:ea typeface="Times New Roman"/>
                <a:cs typeface="Helvetica Neue"/>
              </a:rPr>
              <a:t>04 </a:t>
            </a:r>
            <a:r>
              <a:rPr lang="en-US" sz="2900" b="1" dirty="0">
                <a:latin typeface="Helvetica Neue"/>
                <a:ea typeface="Times New Roman"/>
                <a:cs typeface="Helvetica Neue"/>
              </a:rPr>
              <a:t>- 04/07 </a:t>
            </a:r>
            <a:endParaRPr lang="en-US" sz="2900" b="1" dirty="0" smtClean="0">
              <a:effectLst/>
              <a:latin typeface="Helvetica Neue"/>
              <a:ea typeface="ＭＳ 明朝"/>
              <a:cs typeface="Helvetica Neue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latin typeface="Helvetica Neue"/>
                <a:ea typeface="Times New Roman"/>
                <a:cs typeface="Helvetica Neue"/>
              </a:rPr>
              <a:t>2011/08/05 - 08/07</a:t>
            </a:r>
            <a:endParaRPr lang="en-US" sz="2900" dirty="0" smtClean="0">
              <a:effectLst/>
              <a:latin typeface="Helvetica Neue"/>
              <a:ea typeface="ＭＳ 明朝"/>
              <a:cs typeface="Helvetica Neue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 smtClean="0">
                <a:latin typeface="Helvetica Neue"/>
                <a:ea typeface="Times New Roman"/>
                <a:cs typeface="Helvetica Neue"/>
              </a:rPr>
              <a:t>2011</a:t>
            </a:r>
            <a:r>
              <a:rPr lang="en-US" sz="2900" dirty="0">
                <a:latin typeface="Helvetica Neue"/>
                <a:ea typeface="Times New Roman"/>
                <a:cs typeface="Helvetica Neue"/>
              </a:rPr>
              <a:t>/09/24 </a:t>
            </a:r>
            <a:r>
              <a:rPr lang="en-US" sz="2900" dirty="0" smtClean="0">
                <a:latin typeface="Helvetica Neue"/>
                <a:ea typeface="Times New Roman"/>
                <a:cs typeface="Helvetica Neue"/>
              </a:rPr>
              <a:t>- </a:t>
            </a:r>
            <a:r>
              <a:rPr lang="en-US" sz="2900" dirty="0">
                <a:latin typeface="Helvetica Neue"/>
                <a:ea typeface="Times New Roman"/>
                <a:cs typeface="Helvetica Neue"/>
              </a:rPr>
              <a:t>09/29</a:t>
            </a:r>
            <a:endParaRPr lang="en-US" sz="2900" dirty="0" smtClean="0">
              <a:effectLst/>
              <a:latin typeface="Helvetica Neue"/>
              <a:ea typeface="ＭＳ 明朝"/>
              <a:cs typeface="Helvetica Neue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latin typeface="Helvetica Neue"/>
                <a:ea typeface="Times New Roman"/>
                <a:cs typeface="Helvetica Neue"/>
              </a:rPr>
              <a:t>2011/10/24 </a:t>
            </a:r>
            <a:r>
              <a:rPr lang="en-US" sz="2900" dirty="0" smtClean="0">
                <a:latin typeface="Helvetica Neue"/>
                <a:ea typeface="Times New Roman"/>
                <a:cs typeface="Helvetica Neue"/>
              </a:rPr>
              <a:t>- </a:t>
            </a:r>
            <a:r>
              <a:rPr lang="en-US" sz="2900" dirty="0">
                <a:latin typeface="Helvetica Neue"/>
                <a:ea typeface="Times New Roman"/>
                <a:cs typeface="Helvetica Neue"/>
              </a:rPr>
              <a:t>10/26</a:t>
            </a:r>
            <a:endParaRPr lang="en-US" sz="2900" dirty="0" smtClean="0">
              <a:effectLst/>
              <a:latin typeface="Helvetica Neue"/>
              <a:ea typeface="ＭＳ 明朝"/>
              <a:cs typeface="Helvetica Neue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latin typeface="Helvetica Neue"/>
                <a:ea typeface="Times New Roman"/>
                <a:cs typeface="Helvetica Neue"/>
              </a:rPr>
              <a:t>2012/01/20 </a:t>
            </a:r>
            <a:r>
              <a:rPr lang="en-US" sz="2900" dirty="0" smtClean="0">
                <a:latin typeface="Helvetica Neue"/>
                <a:ea typeface="Times New Roman"/>
                <a:cs typeface="Helvetica Neue"/>
              </a:rPr>
              <a:t>- </a:t>
            </a:r>
            <a:r>
              <a:rPr lang="en-US" sz="2900" dirty="0">
                <a:latin typeface="Helvetica Neue"/>
                <a:ea typeface="Times New Roman"/>
                <a:cs typeface="Helvetica Neue"/>
              </a:rPr>
              <a:t>01/23</a:t>
            </a:r>
            <a:endParaRPr lang="en-US" sz="2900" dirty="0" smtClean="0">
              <a:effectLst/>
              <a:latin typeface="Helvetica Neue"/>
              <a:ea typeface="ＭＳ 明朝"/>
              <a:cs typeface="Helvetica Neue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latin typeface="Helvetica Neue"/>
                <a:ea typeface="ＭＳ 明朝"/>
                <a:cs typeface="Helvetica Neue"/>
              </a:rPr>
              <a:t>2012/03/08 - 03/11</a:t>
            </a:r>
            <a:endParaRPr lang="en-US" sz="2900" dirty="0" smtClean="0">
              <a:effectLst/>
              <a:latin typeface="Helvetica Neue"/>
              <a:ea typeface="ＭＳ 明朝"/>
              <a:cs typeface="Helvetica Neue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>
                <a:latin typeface="Helvetica Neue"/>
                <a:ea typeface="ＭＳ 明朝"/>
                <a:cs typeface="Helvetica Neue"/>
              </a:rPr>
              <a:t>2012/07/14 - 07/</a:t>
            </a:r>
            <a:r>
              <a:rPr lang="en-US" sz="2900" b="1" dirty="0" smtClean="0">
                <a:latin typeface="Helvetica Neue"/>
                <a:ea typeface="ＭＳ 明朝"/>
                <a:cs typeface="Helvetica Neue"/>
              </a:rPr>
              <a:t>17</a:t>
            </a:r>
            <a:endParaRPr lang="fr-FR" sz="2900" b="1" dirty="0" smtClean="0">
              <a:latin typeface="Helvetica Neue"/>
              <a:cs typeface="Helvetica Neue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900" b="1" dirty="0" smtClean="0">
                <a:latin typeface="Helvetica Neue"/>
                <a:cs typeface="Helvetica Neue"/>
              </a:rPr>
              <a:t>2013</a:t>
            </a:r>
            <a:r>
              <a:rPr lang="fr-FR" sz="2900" b="1" dirty="0">
                <a:latin typeface="Helvetica Neue"/>
                <a:cs typeface="Helvetica Neue"/>
              </a:rPr>
              <a:t>/03/16 - 03/19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latin typeface="Helvetica Neue"/>
                <a:ea typeface="Times New Roman"/>
                <a:cs typeface="Helvetica Neue"/>
              </a:rPr>
              <a:t>2013/05/31 </a:t>
            </a:r>
            <a:r>
              <a:rPr lang="en-US" sz="2900" dirty="0" smtClean="0">
                <a:latin typeface="Helvetica Neue"/>
                <a:ea typeface="Times New Roman"/>
                <a:cs typeface="Helvetica Neue"/>
              </a:rPr>
              <a:t>- </a:t>
            </a:r>
            <a:r>
              <a:rPr lang="en-US" sz="2900" dirty="0">
                <a:latin typeface="Helvetica Neue"/>
                <a:ea typeface="Times New Roman"/>
                <a:cs typeface="Helvetica Neue"/>
              </a:rPr>
              <a:t>06/</a:t>
            </a:r>
            <a:r>
              <a:rPr lang="en-US" sz="2900" dirty="0" smtClean="0">
                <a:latin typeface="Helvetica Neue"/>
                <a:ea typeface="Times New Roman"/>
                <a:cs typeface="Helvetica Neue"/>
              </a:rPr>
              <a:t>04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latin typeface="Helvetica Neue"/>
                <a:ea typeface="Times New Roman"/>
                <a:cs typeface="Helvetica Neue"/>
              </a:rPr>
              <a:t>2013/06/26 </a:t>
            </a:r>
            <a:r>
              <a:rPr lang="en-US" sz="2900" dirty="0" smtClean="0">
                <a:latin typeface="Helvetica Neue"/>
                <a:ea typeface="Times New Roman"/>
                <a:cs typeface="Helvetica Neue"/>
              </a:rPr>
              <a:t>- </a:t>
            </a:r>
            <a:r>
              <a:rPr lang="en-US" sz="2900" dirty="0">
                <a:latin typeface="Helvetica Neue"/>
                <a:ea typeface="Times New Roman"/>
                <a:cs typeface="Helvetica Neue"/>
              </a:rPr>
              <a:t>06/</a:t>
            </a:r>
            <a:r>
              <a:rPr lang="en-US" sz="2900" dirty="0" smtClean="0">
                <a:latin typeface="Helvetica Neue"/>
                <a:ea typeface="Times New Roman"/>
                <a:cs typeface="Helvetica Neue"/>
              </a:rPr>
              <a:t>30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 smtClean="0">
                <a:latin typeface="Helvetica Neue"/>
                <a:ea typeface="Times New Roman"/>
                <a:cs typeface="Helvetica Neue"/>
              </a:rPr>
              <a:t>2013</a:t>
            </a:r>
            <a:r>
              <a:rPr lang="en-US" sz="2900" dirty="0">
                <a:latin typeface="Helvetica Neue"/>
                <a:ea typeface="Times New Roman"/>
                <a:cs typeface="Helvetica Neue"/>
              </a:rPr>
              <a:t>/07</a:t>
            </a:r>
            <a:r>
              <a:rPr lang="en-US" sz="2900" dirty="0" smtClean="0">
                <a:latin typeface="Helvetica Neue"/>
                <a:ea typeface="Times New Roman"/>
                <a:cs typeface="Helvetica Neue"/>
              </a:rPr>
              <a:t>/05 - </a:t>
            </a:r>
            <a:r>
              <a:rPr lang="en-US" sz="2900" dirty="0">
                <a:latin typeface="Helvetica Neue"/>
                <a:ea typeface="Times New Roman"/>
                <a:cs typeface="Helvetica Neue"/>
              </a:rPr>
              <a:t>07/</a:t>
            </a:r>
            <a:r>
              <a:rPr lang="en-US" sz="2900" dirty="0" smtClean="0">
                <a:latin typeface="Helvetica Neue"/>
                <a:ea typeface="Times New Roman"/>
                <a:cs typeface="Helvetica Neue"/>
              </a:rPr>
              <a:t>09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latin typeface="Helvetica Neue"/>
                <a:ea typeface="Times New Roman"/>
                <a:cs typeface="Helvetica Neue"/>
              </a:rPr>
              <a:t>2013/11</a:t>
            </a:r>
            <a:r>
              <a:rPr lang="en-US" sz="2900" dirty="0" smtClean="0">
                <a:latin typeface="Helvetica Neue"/>
                <a:ea typeface="Times New Roman"/>
                <a:cs typeface="Helvetica Neue"/>
              </a:rPr>
              <a:t>/08 </a:t>
            </a:r>
            <a:r>
              <a:rPr lang="en-US" sz="2900" dirty="0">
                <a:latin typeface="Helvetica Neue"/>
                <a:ea typeface="Times New Roman"/>
                <a:cs typeface="Helvetica Neue"/>
              </a:rPr>
              <a:t>-</a:t>
            </a:r>
            <a:r>
              <a:rPr lang="en-US" sz="2900" dirty="0" smtClean="0">
                <a:latin typeface="Helvetica Neue"/>
                <a:ea typeface="Times New Roman"/>
                <a:cs typeface="Helvetica Neue"/>
              </a:rPr>
              <a:t> </a:t>
            </a:r>
            <a:r>
              <a:rPr lang="en-US" sz="2900" dirty="0">
                <a:latin typeface="Helvetica Neue"/>
                <a:ea typeface="Times New Roman"/>
                <a:cs typeface="Helvetica Neue"/>
              </a:rPr>
              <a:t>11/</a:t>
            </a:r>
            <a:r>
              <a:rPr lang="en-US" sz="2900" dirty="0" smtClean="0">
                <a:latin typeface="Helvetica Neue"/>
                <a:ea typeface="Times New Roman"/>
                <a:cs typeface="Helvetica Neue"/>
              </a:rPr>
              <a:t>13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latin typeface="Helvetica Neue"/>
                <a:ea typeface="Times New Roman"/>
                <a:cs typeface="Helvetica Neue"/>
              </a:rPr>
              <a:t>2014/02</a:t>
            </a:r>
            <a:r>
              <a:rPr lang="en-US" sz="2900" dirty="0" smtClean="0">
                <a:latin typeface="Helvetica Neue"/>
                <a:ea typeface="Times New Roman"/>
                <a:cs typeface="Helvetica Neue"/>
              </a:rPr>
              <a:t>/18 - 02</a:t>
            </a:r>
            <a:r>
              <a:rPr lang="en-US" sz="2900" dirty="0">
                <a:latin typeface="Helvetica Neue"/>
                <a:ea typeface="Times New Roman"/>
                <a:cs typeface="Helvetica Neue"/>
              </a:rPr>
              <a:t>/23</a:t>
            </a:r>
            <a:endParaRPr lang="en-US" sz="2900" dirty="0" smtClean="0">
              <a:effectLst/>
              <a:latin typeface="Helvetica Neue"/>
              <a:ea typeface="ＭＳ 明朝"/>
              <a:cs typeface="Helvetica Neue"/>
            </a:endParaRPr>
          </a:p>
          <a:p>
            <a:pPr marL="0" indent="0">
              <a:buNone/>
            </a:pPr>
            <a:endParaRPr lang="en-US" sz="2900" dirty="0" smtClean="0">
              <a:effectLst/>
              <a:latin typeface="Helvetica Neue"/>
              <a:ea typeface="ＭＳ 明朝"/>
              <a:cs typeface="Helvetica Neue"/>
            </a:endParaRPr>
          </a:p>
          <a:p>
            <a:pPr marL="0" indent="0">
              <a:buNone/>
            </a:pPr>
            <a:endParaRPr lang="en-US" sz="2900" dirty="0" smtClean="0">
              <a:effectLst/>
              <a:latin typeface="Helvetica Neue"/>
              <a:ea typeface="ＭＳ 明朝"/>
              <a:cs typeface="Helvetica Neue"/>
            </a:endParaRPr>
          </a:p>
          <a:p>
            <a:endParaRPr lang="en-US" dirty="0" smtClean="0">
              <a:effectLst/>
              <a:latin typeface="Cambria"/>
              <a:ea typeface="ＭＳ 明朝"/>
              <a:cs typeface="Times New Roman"/>
            </a:endParaRPr>
          </a:p>
          <a:p>
            <a:endParaRPr lang="en-US" dirty="0" smtClean="0">
              <a:effectLst/>
              <a:latin typeface="Cambria"/>
              <a:ea typeface="ＭＳ 明朝"/>
              <a:cs typeface="Times New Roman"/>
            </a:endParaRPr>
          </a:p>
          <a:p>
            <a:endParaRPr lang="en-US" dirty="0" smtClean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6324600"/>
            <a:ext cx="500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GEM-CEDAR  + </a:t>
            </a:r>
            <a:r>
              <a:rPr lang="en-US" sz="2000" dirty="0" err="1" smtClean="0"/>
              <a:t>MetOffice</a:t>
            </a:r>
            <a:r>
              <a:rPr lang="en-US" sz="2000" dirty="0" smtClean="0"/>
              <a:t> (Edmund Henley)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028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371600" y="1524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tx1">
                <a:alpha val="80000"/>
              </a:scheme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3200" dirty="0" smtClean="0">
                <a:solidFill>
                  <a:srgbClr val="0F75BC"/>
                </a:solidFill>
                <a:latin typeface="Helvetica Neue"/>
                <a:cs typeface="Helvetica Neue"/>
              </a:rPr>
              <a:t>Metrics &amp; Validation  </a:t>
            </a:r>
            <a:endParaRPr lang="en-US" sz="3200" i="1" dirty="0" smtClean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3124200" y="1295400"/>
            <a:ext cx="2743200" cy="5404104"/>
          </a:xfrm>
          <a:prstGeom prst="rect">
            <a:avLst/>
          </a:prstGeom>
          <a:noFill/>
          <a:ln w="76200" cmpd="sng">
            <a:solidFill>
              <a:srgbClr val="EB92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Rectangle 27">
            <a:hlinkClick r:id="" action="ppaction://noaction"/>
          </p:cNvPr>
          <p:cNvSpPr/>
          <p:nvPr/>
        </p:nvSpPr>
        <p:spPr>
          <a:xfrm>
            <a:off x="152400" y="1295400"/>
            <a:ext cx="2743200" cy="5404104"/>
          </a:xfrm>
          <a:prstGeom prst="rect">
            <a:avLst/>
          </a:prstGeom>
          <a:noFill/>
          <a:ln w="76200" cmpd="sng">
            <a:solidFill>
              <a:srgbClr val="EB92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" action="ppaction://noaction"/>
          </p:cNvPr>
          <p:cNvSpPr/>
          <p:nvPr/>
        </p:nvSpPr>
        <p:spPr>
          <a:xfrm>
            <a:off x="6096000" y="1295400"/>
            <a:ext cx="2743200" cy="5410200"/>
          </a:xfrm>
          <a:prstGeom prst="rect">
            <a:avLst/>
          </a:prstGeom>
          <a:noFill/>
          <a:ln w="76200" cmpd="sng">
            <a:solidFill>
              <a:srgbClr val="EB92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04800" y="14478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elvetica"/>
                <a:cs typeface="Helvetica"/>
              </a:rPr>
              <a:t>Forecasting </a:t>
            </a:r>
          </a:p>
          <a:p>
            <a:pPr algn="ctr"/>
            <a:r>
              <a:rPr lang="en-US" sz="2000" b="1" dirty="0" smtClean="0">
                <a:latin typeface="Helvetica"/>
                <a:cs typeface="Helvetica"/>
              </a:rPr>
              <a:t>Methods </a:t>
            </a:r>
            <a:r>
              <a:rPr lang="en-US" sz="2000" b="1" dirty="0" err="1" smtClean="0">
                <a:latin typeface="Helvetica"/>
                <a:cs typeface="Helvetica"/>
              </a:rPr>
              <a:t>ScoreBoards</a:t>
            </a:r>
            <a:endParaRPr lang="en-US" sz="2000" b="1" dirty="0" smtClean="0">
              <a:latin typeface="Helvetica"/>
              <a:cs typeface="Helvetic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62437" y="1447800"/>
            <a:ext cx="2600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elvetica"/>
                <a:cs typeface="Helvetica"/>
              </a:rPr>
              <a:t>Impacts </a:t>
            </a:r>
            <a:r>
              <a:rPr lang="en-US" sz="2000" b="1" dirty="0" err="1" smtClean="0">
                <a:latin typeface="Helvetica"/>
                <a:cs typeface="Helvetica"/>
              </a:rPr>
              <a:t>vs</a:t>
            </a:r>
            <a:r>
              <a:rPr lang="en-US" sz="2000" b="1" dirty="0">
                <a:latin typeface="Helvetica"/>
                <a:cs typeface="Helvetica"/>
              </a:rPr>
              <a:t> </a:t>
            </a:r>
            <a:r>
              <a:rPr lang="en-US" sz="2000" b="1" dirty="0" smtClean="0">
                <a:latin typeface="Helvetica"/>
                <a:cs typeface="Helvetica"/>
              </a:rPr>
              <a:t>Space Environment Events Forecasts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200400" y="14478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elvetica"/>
                <a:cs typeface="Helvetica"/>
              </a:rPr>
              <a:t>Event-Based M&amp;V to Trace </a:t>
            </a:r>
            <a:r>
              <a:rPr lang="en-US" sz="2000" b="1" dirty="0">
                <a:latin typeface="Helvetica"/>
                <a:cs typeface="Helvetica"/>
              </a:rPr>
              <a:t>M</a:t>
            </a:r>
            <a:r>
              <a:rPr lang="en-US" sz="2000" b="1" dirty="0" smtClean="0">
                <a:latin typeface="Helvetica"/>
                <a:cs typeface="Helvetica"/>
              </a:rPr>
              <a:t>odel Improvement</a:t>
            </a:r>
          </a:p>
        </p:txBody>
      </p:sp>
      <p:pic>
        <p:nvPicPr>
          <p:cNvPr id="30" name="Picture 29" descr="ScoreBoar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14600"/>
            <a:ext cx="1066800" cy="1185333"/>
          </a:xfrm>
          <a:prstGeom prst="rect">
            <a:avLst/>
          </a:prstGeom>
          <a:noFill/>
        </p:spPr>
      </p:pic>
      <p:pic>
        <p:nvPicPr>
          <p:cNvPr id="4" name="Picture 3" descr="SurfaceCharging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17" y="2590800"/>
            <a:ext cx="2574983" cy="142160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52400" y="37338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Testing predictive capability before the event onset.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24200" y="3756977"/>
            <a:ext cx="274320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800" dirty="0">
                <a:latin typeface="Helvetica"/>
                <a:cs typeface="Helvetica"/>
              </a:rPr>
              <a:t>A</a:t>
            </a:r>
            <a:r>
              <a:rPr lang="en-US" sz="1800" dirty="0" smtClean="0">
                <a:latin typeface="Helvetica"/>
                <a:cs typeface="Helvetica"/>
              </a:rPr>
              <a:t> list of events.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latin typeface="Helvetica"/>
                <a:cs typeface="Helvetica"/>
              </a:rPr>
              <a:t> High quality data.</a:t>
            </a:r>
          </a:p>
          <a:p>
            <a:pPr algn="ctr">
              <a:spcAft>
                <a:spcPts val="400"/>
              </a:spcAft>
            </a:pPr>
            <a:r>
              <a:rPr lang="en-US" sz="1800" dirty="0" smtClean="0">
                <a:latin typeface="Helvetica"/>
                <a:cs typeface="Helvetica"/>
              </a:rPr>
              <a:t>A library of metrics. </a:t>
            </a:r>
          </a:p>
          <a:p>
            <a:pPr algn="ctr">
              <a:spcAft>
                <a:spcPts val="400"/>
              </a:spcAft>
            </a:pPr>
            <a:r>
              <a:rPr lang="en-US" sz="1800" dirty="0" smtClean="0">
                <a:solidFill>
                  <a:srgbClr val="3366FF"/>
                </a:solidFill>
                <a:latin typeface="Helvetica"/>
                <a:cs typeface="Helvetica"/>
              </a:rPr>
              <a:t>Simulate the same set of events over and over…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2400" y="5429071"/>
            <a:ext cx="2743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 smtClean="0">
                <a:solidFill>
                  <a:srgbClr val="262699"/>
                </a:solidFill>
                <a:latin typeface="Helvetica"/>
                <a:cs typeface="Helvetica"/>
              </a:rPr>
              <a:t>Examples:</a:t>
            </a:r>
          </a:p>
          <a:p>
            <a:pPr algn="ctr"/>
            <a:r>
              <a:rPr lang="en-US" sz="1700" dirty="0" smtClean="0">
                <a:latin typeface="Helvetica"/>
                <a:cs typeface="Helvetica"/>
              </a:rPr>
              <a:t>CME Arrival Prediction</a:t>
            </a:r>
          </a:p>
          <a:p>
            <a:pPr algn="ctr"/>
            <a:r>
              <a:rPr lang="en-US" sz="1700" dirty="0" smtClean="0">
                <a:latin typeface="Helvetica"/>
                <a:cs typeface="Helvetica"/>
              </a:rPr>
              <a:t>Flare Forecasts</a:t>
            </a:r>
          </a:p>
          <a:p>
            <a:pPr algn="ctr"/>
            <a:r>
              <a:rPr lang="en-US" sz="1700" dirty="0" smtClean="0">
                <a:latin typeface="Helvetica"/>
                <a:cs typeface="Helvetica"/>
              </a:rPr>
              <a:t>SEP Forecasts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0" y="4191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Helvetica"/>
                <a:cs typeface="Helvetica"/>
              </a:rPr>
              <a:t>A need for database of space environment impacts.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24200" y="5523637"/>
            <a:ext cx="2743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 smtClean="0">
                <a:solidFill>
                  <a:schemeClr val="accent2">
                    <a:lumMod val="75000"/>
                  </a:schemeClr>
                </a:solidFill>
                <a:latin typeface="Helvetica"/>
                <a:cs typeface="Helvetica"/>
              </a:rPr>
              <a:t>Examples:</a:t>
            </a:r>
          </a:p>
          <a:p>
            <a:pPr algn="ctr"/>
            <a:r>
              <a:rPr lang="en-US" sz="1700" dirty="0" smtClean="0">
                <a:latin typeface="Helvetica"/>
                <a:cs typeface="Helvetica"/>
              </a:rPr>
              <a:t>TEC, Neutral density, Ground magnetic  perturbations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6000" y="561373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Helvetica"/>
                <a:cs typeface="Helvetica"/>
              </a:rPr>
              <a:t>A need for database of</a:t>
            </a:r>
          </a:p>
          <a:p>
            <a:pPr algn="ctr"/>
            <a:r>
              <a:rPr lang="en-US" sz="1800" dirty="0" smtClean="0">
                <a:latin typeface="Helvetica"/>
                <a:cs typeface="Helvetica"/>
              </a:rPr>
              <a:t>events &amp; alerts.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590800"/>
            <a:ext cx="1600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Helvetica"/>
                <a:cs typeface="Helvetica"/>
              </a:rPr>
              <a:t>Surface Charging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338560" y="2521215"/>
            <a:ext cx="2224040" cy="13649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1800" dirty="0" smtClean="0">
                <a:solidFill>
                  <a:srgbClr val="3366FF"/>
                </a:solidFill>
                <a:latin typeface="Helvetica Neue"/>
                <a:ea typeface="Times New Roman"/>
                <a:cs typeface="Helvetica Neue"/>
              </a:rPr>
              <a:t>2003/10/27 - 10/30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800" dirty="0" smtClean="0">
                <a:solidFill>
                  <a:srgbClr val="3366FF"/>
                </a:solidFill>
                <a:latin typeface="Helvetica Neue"/>
                <a:ea typeface="Times New Roman"/>
                <a:cs typeface="Helvetica Neue"/>
              </a:rPr>
              <a:t>2006/12/13 - 12/16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800" dirty="0" smtClean="0">
                <a:solidFill>
                  <a:srgbClr val="3366FF"/>
                </a:solidFill>
                <a:latin typeface="Helvetica Neue"/>
                <a:ea typeface="Times New Roman"/>
                <a:cs typeface="Helvetica Neue"/>
              </a:rPr>
              <a:t>2010/04/04 - 04/07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800" dirty="0" smtClean="0">
                <a:solidFill>
                  <a:srgbClr val="3366FF"/>
                </a:solidFill>
                <a:latin typeface="Helvetica Neue"/>
                <a:ea typeface="Times New Roman"/>
                <a:cs typeface="Helvetica Neue"/>
              </a:rPr>
              <a:t>2011/08/05 - 08/07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800" b="1" dirty="0" smtClean="0">
                <a:solidFill>
                  <a:srgbClr val="3366FF"/>
                </a:solidFill>
                <a:latin typeface="Helvetica Neue"/>
                <a:ea typeface="Times New Roman"/>
                <a:cs typeface="Helvetica Neue"/>
              </a:rPr>
              <a:t>………………………</a:t>
            </a:r>
            <a:endParaRPr lang="en-US" sz="1800" b="1" dirty="0" smtClean="0">
              <a:solidFill>
                <a:srgbClr val="3366FF"/>
              </a:solidFill>
              <a:latin typeface="Helvetica Neue"/>
              <a:ea typeface="ＭＳ 明朝"/>
              <a:cs typeface="Helvetica Neue"/>
            </a:endParaRPr>
          </a:p>
          <a:p>
            <a:pPr marL="0" indent="0">
              <a:buFontTx/>
              <a:buNone/>
            </a:pPr>
            <a:endParaRPr lang="en-US" sz="1800" b="1" dirty="0" smtClean="0">
              <a:latin typeface="Helvetica Neue"/>
              <a:ea typeface="ＭＳ 明朝"/>
              <a:cs typeface="Helvetica Neue"/>
            </a:endParaRPr>
          </a:p>
          <a:p>
            <a:pPr marL="0" indent="0">
              <a:buFontTx/>
              <a:buNone/>
            </a:pPr>
            <a:endParaRPr lang="en-US" sz="1800" dirty="0" smtClean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3885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371600" y="1524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tx1">
                <a:alpha val="80000"/>
              </a:scheme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3200" dirty="0" smtClean="0">
                <a:solidFill>
                  <a:srgbClr val="0F75BC"/>
                </a:solidFill>
                <a:latin typeface="Helvetica Neue"/>
                <a:cs typeface="Helvetica Neue"/>
              </a:rPr>
              <a:t>Supplementary Material</a:t>
            </a:r>
            <a:r>
              <a:rPr lang="en-US" sz="3200" dirty="0" smtClean="0">
                <a:solidFill>
                  <a:srgbClr val="0F75BC"/>
                </a:solidFill>
                <a:latin typeface="Helvetica Neue"/>
                <a:cs typeface="Helvetica Neue"/>
              </a:rPr>
              <a:t>  </a:t>
            </a:r>
            <a:endParaRPr lang="en-US" sz="3200" i="1" dirty="0" smtClean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5992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95144"/>
              </p:ext>
            </p:extLst>
          </p:nvPr>
        </p:nvGraphicFramePr>
        <p:xfrm>
          <a:off x="110066" y="558414"/>
          <a:ext cx="8932334" cy="6131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8"/>
                <a:gridCol w="3998376"/>
                <a:gridCol w="2771635"/>
                <a:gridCol w="733565"/>
              </a:tblGrid>
              <a:tr h="2526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Events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800" algn="l"/>
                          <a:tab pos="1993265" algn="ctr"/>
                        </a:tabLs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Data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currently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/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to be 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a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vailable</a:t>
                      </a:r>
                      <a:r>
                        <a:rPr lang="en-US" sz="1200" b="1" baseline="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/</a:t>
                      </a:r>
                      <a:r>
                        <a:rPr lang="en-US" sz="1200" b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Providers</a:t>
                      </a:r>
                      <a:endParaRPr lang="en-US" sz="12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800" algn="l"/>
                          <a:tab pos="1993265" algn="ctr"/>
                        </a:tabLs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Previous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/</a:t>
                      </a:r>
                      <a:r>
                        <a:rPr lang="en-US" sz="120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on-going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/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planned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Studies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800" algn="l"/>
                          <a:tab pos="1993265" algn="ctr"/>
                        </a:tabLst>
                      </a:pPr>
                      <a:r>
                        <a:rPr lang="en-US" sz="1200" b="1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Notes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41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E.2006.347: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2006/12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/13 - 12/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GPS TEC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for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eight longitude sectors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/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Coster and L. Goncharenko (MIT) and X. Pi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(JPL)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IGS TEC provided by S. McDonald (NRL)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COSMIC NmF2 and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hmF2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for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eight longitude sectors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/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L. Lomidze and L. Scherliess (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USU)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Regional GPS TEC</a:t>
                      </a:r>
                      <a:r>
                        <a:rPr lang="en-US" sz="1200" b="1" baseline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 (North and South America)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/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Coster and L. Goncharenko (MIT)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TIMED/GUVI and DMSP/SSUSI auroral data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Y. Zhang (APL)</a:t>
                      </a:r>
                      <a:endParaRPr lang="en-US" sz="12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 err="1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TEC_lon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(TEC for</a:t>
                      </a: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eight longitude sectors)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NmF2, </a:t>
                      </a:r>
                      <a:r>
                        <a:rPr lang="en-US" sz="1200" b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hmF2 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(eight longitude sectors)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Role </a:t>
                      </a:r>
                      <a:r>
                        <a:rPr lang="en-US" sz="1200" b="1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of drivers</a:t>
                      </a:r>
                      <a:endParaRPr lang="en-US" sz="1200" b="1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ＭＳ 明朝"/>
                        <a:cs typeface="Calibri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TEC_regional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(TEC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for North and South America, and Europe)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</a:t>
                      </a:r>
                      <a:endParaRPr lang="en-US" sz="1200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Auroral region</a:t>
                      </a: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GEM/GEM-CEDAR event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46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E.2006.348: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2006/12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/14 - 12/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GOES B fields </a:t>
                      </a:r>
                      <a:endParaRPr lang="en-US" sz="1200" b="1" dirty="0" smtClean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 smtClean="0"/>
                        <a:t>Ground based magnetometers data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DST index </a:t>
                      </a:r>
                      <a:r>
                        <a:rPr lang="en-US" sz="12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(Kyoto WDC, USGS) </a:t>
                      </a:r>
                      <a:endParaRPr lang="en-US" sz="12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DMSP Poynting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flux</a:t>
                      </a:r>
                      <a:r>
                        <a:rPr lang="en-US" sz="120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/D.</a:t>
                      </a:r>
                      <a:r>
                        <a:rPr lang="en-US" sz="1200" b="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Knipp</a:t>
                      </a:r>
                      <a:r>
                        <a:rPr lang="en-US" sz="120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CHAMP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electron density 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CHAMP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neutral density</a:t>
                      </a:r>
                      <a:r>
                        <a:rPr lang="en-US" sz="1200" b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/E. Sutton (AFRL)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NmF2 </a:t>
                      </a:r>
                      <a:r>
                        <a:rPr lang="en-US" sz="1200" b="1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and hmF2 from COSMIC,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CHAMP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NmF2 and hmF2 from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ISRs</a:t>
                      </a:r>
                      <a:r>
                        <a:rPr lang="en-US" sz="1200" b="1" i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/</a:t>
                      </a:r>
                      <a:r>
                        <a:rPr lang="en-US" sz="1200" dirty="0" smtClean="0"/>
                        <a:t>J. Sojka (USU) and B. Rideout (MIT)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Fabry</a:t>
                      </a: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-Perot Spectrometer neutral temperature and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wind</a:t>
                      </a:r>
                      <a:r>
                        <a:rPr lang="en-US" sz="120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/Q. Wu (NCAR)</a:t>
                      </a:r>
                      <a:endParaRPr lang="en-US" sz="12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Electron density and temperature from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ISRs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/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J. Holt (MIT)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Jicamarca vertical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drift</a:t>
                      </a:r>
                      <a:r>
                        <a:rPr lang="en-US" sz="1200" b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/</a:t>
                      </a:r>
                      <a:r>
                        <a:rPr lang="en-US" sz="1200" dirty="0" smtClean="0"/>
                        <a:t>J. L. Chau(IAP Rostock) and D. Anderson (UCB)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Magnetic field at geosynchronous </a:t>
                      </a:r>
                      <a:r>
                        <a:rPr lang="en-US" sz="120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orbit</a:t>
                      </a:r>
                      <a:endParaRPr lang="en-US" sz="12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Ground magnetic </a:t>
                      </a:r>
                      <a:r>
                        <a:rPr lang="en-US" sz="120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perturbations </a:t>
                      </a:r>
                      <a:endParaRPr lang="en-US" sz="12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DST index</a:t>
                      </a:r>
                      <a:endParaRPr lang="en-US" sz="12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Poynting Flux</a:t>
                      </a:r>
                      <a:endParaRPr lang="en-US" sz="1200" b="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Auroral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region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Electron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density at CHAMP orbit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Neutral density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at CHAMP orbit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(point by point comparison</a:t>
                      </a:r>
                      <a:r>
                        <a:rPr lang="en-US" sz="1200" b="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and</a:t>
                      </a:r>
                      <a:r>
                        <a:rPr lang="en-US" sz="1200" b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orbit averaged value</a:t>
                      </a:r>
                      <a:r>
                        <a:rPr lang="en-US" sz="1200" b="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comparison</a:t>
                      </a:r>
                      <a:r>
                        <a:rPr lang="en-US" sz="1200" b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)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NmF2 </a:t>
                      </a:r>
                      <a:r>
                        <a:rPr lang="en-US" sz="1200" b="1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and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hmF2 </a:t>
                      </a:r>
                      <a:r>
                        <a:rPr lang="en-US" sz="1200" b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(ISRs</a:t>
                      </a:r>
                      <a:r>
                        <a:rPr lang="en-US" sz="1200" b="0" baseline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, CHAMP and COSMIC locations)</a:t>
                      </a:r>
                      <a:endParaRPr lang="en-US" sz="12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Vertical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drifts 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at Jicamarca </a:t>
                      </a:r>
                      <a:endParaRPr lang="en-US" sz="1200" b="1" dirty="0" smtClean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 err="1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Tn</a:t>
                      </a:r>
                      <a:r>
                        <a:rPr lang="en-US" sz="120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,</a:t>
                      </a:r>
                      <a:r>
                        <a:rPr lang="en-US" sz="1200" b="1" baseline="0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neutral winds, and </a:t>
                      </a:r>
                      <a:r>
                        <a:rPr lang="en-US" sz="1200" b="1" baseline="0" dirty="0" err="1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Te</a:t>
                      </a:r>
                      <a:endParaRPr lang="en-US" sz="12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GEM/GEM-CEDAR event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86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E.2001.243: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2001/08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/31 - 09/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B fields at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GOES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/>
                        <a:t>Ground based magnetometers data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DST index </a:t>
                      </a:r>
                      <a:r>
                        <a:rPr lang="en-US" sz="12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(Kyoto WDC, USGS) </a:t>
                      </a:r>
                      <a:endParaRPr lang="en-US" sz="12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DMSP Poynting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flux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/D.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0" baseline="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Knipp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CHAMP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electron density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CHAMP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neutral density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/E. Sutton (AFRL)</a:t>
                      </a:r>
                      <a:r>
                        <a:rPr lang="en-US" sz="120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 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Jicamarca vertical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drift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/</a:t>
                      </a:r>
                      <a:r>
                        <a:rPr lang="en-US" sz="1200" dirty="0" smtClean="0"/>
                        <a:t>J. L. Chau(IAP Rostock) and D. Anderson (UCB)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Magnetic field at geosynchronous </a:t>
                      </a:r>
                      <a:r>
                        <a:rPr lang="en-US" sz="120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orbit</a:t>
                      </a:r>
                      <a:endParaRPr lang="en-US" sz="12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Ground magnetic </a:t>
                      </a:r>
                      <a:r>
                        <a:rPr lang="en-US" sz="120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perturbations</a:t>
                      </a:r>
                      <a:endParaRPr lang="en-US" sz="12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DST index</a:t>
                      </a:r>
                      <a:endParaRPr lang="en-US" sz="12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Poynting Flux</a:t>
                      </a:r>
                      <a:endParaRPr lang="en-US" sz="1200" b="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Electron density 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at CHAMP orbit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Neutral density</a:t>
                      </a:r>
                      <a:r>
                        <a:rPr lang="en-US" sz="1200" b="1" baseline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at CHAMP orbit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(point by point comparison)</a:t>
                      </a:r>
                      <a:r>
                        <a:rPr lang="en-US" sz="1200" b="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Vertical drifts 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at Jicamarca </a:t>
                      </a:r>
                      <a:endParaRPr lang="en-US" sz="1200" b="0" dirty="0" smtClean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GEM/GEM-CEDAR event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75449" y="124120"/>
            <a:ext cx="493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List of Events in Solar Cycle 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65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905127"/>
              </p:ext>
            </p:extLst>
          </p:nvPr>
        </p:nvGraphicFramePr>
        <p:xfrm>
          <a:off x="110066" y="527575"/>
          <a:ext cx="8932334" cy="6742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8"/>
                <a:gridCol w="4252376"/>
                <a:gridCol w="2517635"/>
                <a:gridCol w="733565"/>
              </a:tblGrid>
              <a:tr h="222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Events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  <a:tab pos="1993265" algn="ctr"/>
                        </a:tabLst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Data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currently</a:t>
                      </a:r>
                      <a:r>
                        <a:rPr lang="en-US" sz="120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/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to be 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a</a:t>
                      </a:r>
                      <a:r>
                        <a:rPr lang="en-US" sz="12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vailable</a:t>
                      </a:r>
                      <a:r>
                        <a:rPr lang="en-US" sz="120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/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Providers</a:t>
                      </a:r>
                      <a:endParaRPr lang="en-US" sz="1200" b="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800" algn="l"/>
                          <a:tab pos="1993265" algn="ctr"/>
                        </a:tabLs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Previous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/</a:t>
                      </a:r>
                      <a:r>
                        <a:rPr lang="en-US" sz="120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on-going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/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planned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Studies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800" algn="l"/>
                          <a:tab pos="1993265" algn="ctr"/>
                        </a:tabLst>
                      </a:pPr>
                      <a:r>
                        <a:rPr lang="en-US" sz="1200" b="1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Notes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46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E.2003.302: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2003/10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/29 - 10/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B fields at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GOES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/>
                        <a:t>Ground based magnetometers data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DST index 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(Kyoto WDC, USGS)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DMSP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Poynting flux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/D.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0" baseline="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Knipp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Magnetic field at geosynchronous 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orbit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Ground magnetic 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perturbations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Dst Index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Poynting Flux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GEM event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76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E.2005.135: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2005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/05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/15 - 05/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 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E.2005.190: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2005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/07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/09 - 07/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DMSP Poynting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flux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/D.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0" baseline="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Knipp</a:t>
                      </a:r>
                      <a:endParaRPr lang="en-US" sz="1200" b="0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CHAMP electron density 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CHAMP</a:t>
                      </a:r>
                      <a:r>
                        <a:rPr lang="en-US" sz="1200" b="1" baseline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neutral density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/E. Sutton (AFRL)</a:t>
                      </a:r>
                      <a:r>
                        <a:rPr lang="en-US" sz="120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 </a:t>
                      </a:r>
                      <a:endParaRPr lang="en-US" sz="1200" b="1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CHAMP </a:t>
                      </a:r>
                      <a:r>
                        <a:rPr lang="en-US" sz="1200" b="1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RO NmF2 and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hmF2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TIMED/GUVI and DMSP/SSUSI auroral data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Y. Zhang (APL)</a:t>
                      </a:r>
                      <a:endParaRPr lang="en-US" sz="12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Poynting 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Flux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Auroral region</a:t>
                      </a:r>
                      <a:endParaRPr lang="en-US" sz="1200" dirty="0" smtClean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Orbit</a:t>
                      </a:r>
                      <a:r>
                        <a:rPr lang="en-US" sz="1200" b="1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averaged </a:t>
                      </a:r>
                      <a:r>
                        <a:rPr lang="en-US" sz="1200" b="1" baseline="0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n</a:t>
                      </a:r>
                      <a:r>
                        <a:rPr lang="en-US" sz="120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eutral density </a:t>
                      </a:r>
                      <a:r>
                        <a:rPr lang="en-US" sz="1200" b="1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at CHAMP orbit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20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GEM/GEM-CEDAR event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99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.2005.243: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2005/08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/31 - 09/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01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B fields at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GOES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/>
                        <a:t>Ground based magnetometers data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DST index </a:t>
                      </a:r>
                      <a:r>
                        <a:rPr lang="en-US" sz="12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(Kyoto WDC, USGS) </a:t>
                      </a:r>
                      <a:endParaRPr lang="en-US" sz="12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DMSP Poynting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flux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/D.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0" baseline="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Knipp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CHAMP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electron density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CHAMP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neutral density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/E. Sutton (AFRL)</a:t>
                      </a:r>
                      <a:r>
                        <a:rPr lang="en-US" sz="120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 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NmF2 and hmF2 from CHAMP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NmF2 and hmF2 from ISRs</a:t>
                      </a:r>
                      <a:r>
                        <a:rPr lang="en-US" sz="1200" b="1" i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/</a:t>
                      </a:r>
                      <a:r>
                        <a:rPr lang="en-US" sz="1200" dirty="0" smtClean="0"/>
                        <a:t>J. Sojka (USU) and B. Rideout (MIT)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Jicamarca vertical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drift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/</a:t>
                      </a:r>
                      <a:r>
                        <a:rPr lang="en-US" sz="1200" dirty="0" smtClean="0"/>
                        <a:t>J. L. Chau(IAP Rostock) and D. Anderson (UCB)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World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Day Observations (WDO)</a:t>
                      </a:r>
                      <a:r>
                        <a:rPr lang="en-US" sz="1200" b="0" baseline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(for 2005/09/01 from JRO, MLH, and SON ISR stations)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TIMED/GUVI and DMSP/SSUSI auroral data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Y. Zhang (APL)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Magnetic field at geosynchronous </a:t>
                      </a:r>
                      <a:r>
                        <a:rPr lang="en-US" sz="120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orbit</a:t>
                      </a:r>
                      <a:endParaRPr lang="en-US" sz="12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Ground magnetic </a:t>
                      </a:r>
                      <a:r>
                        <a:rPr lang="en-US" sz="120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perturbations</a:t>
                      </a:r>
                      <a:endParaRPr lang="en-US" sz="12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DST index</a:t>
                      </a:r>
                      <a:endParaRPr lang="en-US" sz="12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Poynting Flux</a:t>
                      </a:r>
                      <a:endParaRPr lang="en-US" sz="1200" b="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Auroral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region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Electron density at CHAMP orbit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Neutral density</a:t>
                      </a:r>
                      <a:r>
                        <a:rPr lang="en-US" sz="1200" b="1" baseline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 at CHAMP orbit</a:t>
                      </a:r>
                      <a:r>
                        <a:rPr lang="en-US" sz="120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(point by point comparison</a:t>
                      </a:r>
                      <a:r>
                        <a:rPr lang="en-US" sz="1200" b="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and</a:t>
                      </a:r>
                      <a:r>
                        <a:rPr lang="en-US" sz="1200" b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orbit averaged value</a:t>
                      </a:r>
                      <a:r>
                        <a:rPr lang="en-US" sz="1200" b="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comparison</a:t>
                      </a:r>
                      <a:r>
                        <a:rPr lang="en-US" sz="1200" b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)</a:t>
                      </a:r>
                      <a:r>
                        <a:rPr lang="en-US" sz="120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 </a:t>
                      </a:r>
                      <a:endParaRPr lang="en-US" sz="1200" b="1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NmF2 </a:t>
                      </a:r>
                      <a:r>
                        <a:rPr lang="en-US" sz="1200" b="1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and hmF2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Vertical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drifts 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at Jicamarca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Ne, 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Te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,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and etc. 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using WDO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GEM/GEM-CEDAR event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468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2003/01/01 - 12/31</a:t>
                      </a:r>
                      <a:endParaRPr lang="en-US" sz="12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2004/01/01 - 12/31</a:t>
                      </a:r>
                      <a:endParaRPr lang="en-US" sz="12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HASDM density data at 600km altitude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(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3-hour averages over ~60deg x 60deg geographic blocks)</a:t>
                      </a:r>
                      <a:r>
                        <a:rPr lang="en-US" sz="1200" b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/B</a:t>
                      </a:r>
                      <a:r>
                        <a:rPr lang="en-US" sz="1200" b="0" baseline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. Bowman</a:t>
                      </a:r>
                      <a:endParaRPr lang="en-US" sz="1200" b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Neutral density at 600 km altitude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GEM event</a:t>
                      </a:r>
                      <a:endParaRPr lang="en-US" sz="12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70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2003/07/19 - 12/31</a:t>
                      </a:r>
                      <a:endParaRPr lang="en-US" sz="12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2004/07/18 - 12/31</a:t>
                      </a:r>
                      <a:endParaRPr lang="en-US" sz="12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HASDM orbit averaged data along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the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orbit of a </a:t>
                      </a:r>
                      <a:r>
                        <a:rPr lang="en-US" sz="1200" b="1" dirty="0" err="1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Calsphere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(a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t 800km altitude)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/B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. Bowman</a:t>
                      </a:r>
                      <a:endParaRPr lang="en-US" sz="1200" b="0" dirty="0" smtClean="0">
                        <a:effectLst/>
                        <a:latin typeface="+mn-lt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Orbit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averaged n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eutral density 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along the 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Calsphere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at 800 km altitude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GEM event</a:t>
                      </a:r>
                      <a:endParaRPr lang="en-US" sz="12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98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2003/10/27 – 11/24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2004/07/18 – 07/31</a:t>
                      </a:r>
                      <a:endParaRPr lang="en-US" sz="12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2004/11/05 – 11/14</a:t>
                      </a:r>
                      <a:endParaRPr lang="en-US" sz="12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HADSM orbit averaged data along CHAMP and GRACE orbits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/B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. Bowman</a:t>
                      </a:r>
                      <a:endParaRPr lang="en-US" sz="1200" b="0" dirty="0" smtClean="0">
                        <a:effectLst/>
                        <a:latin typeface="+mn-lt"/>
                        <a:ea typeface="ＭＳ 明朝"/>
                        <a:cs typeface="Calibri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CHAMP and GRACE orbit averaged neutral density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/B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. Bowman</a:t>
                      </a:r>
                      <a:endParaRPr lang="en-US" sz="1200" b="0" dirty="0" smtClean="0">
                        <a:effectLst/>
                        <a:latin typeface="+mn-lt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Orbit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averaged n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eutral density 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at CHAMP and GRACE orbits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GEM event</a:t>
                      </a:r>
                      <a:endParaRPr lang="en-US" sz="12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75449" y="124120"/>
            <a:ext cx="493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List of Events in Solar Cycle 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692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438209"/>
              </p:ext>
            </p:extLst>
          </p:nvPr>
        </p:nvGraphicFramePr>
        <p:xfrm>
          <a:off x="135468" y="438812"/>
          <a:ext cx="8906932" cy="7527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665"/>
                <a:gridCol w="2895600"/>
                <a:gridCol w="2446867"/>
                <a:gridCol w="2082800"/>
              </a:tblGrid>
              <a:tr h="2723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Events 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800" algn="l"/>
                          <a:tab pos="1993265" algn="ctr"/>
                        </a:tabLs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Data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currently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/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to be 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a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vailable/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Providers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800" algn="l"/>
                          <a:tab pos="1993265" algn="ctr"/>
                        </a:tabLs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Previous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/</a:t>
                      </a:r>
                      <a:r>
                        <a:rPr lang="en-US" sz="120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on-going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/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planned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Studies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800" algn="l"/>
                          <a:tab pos="1993265" algn="ctr"/>
                        </a:tabLst>
                      </a:pPr>
                      <a:r>
                        <a:rPr lang="en-US" sz="1200" b="1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Notes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59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E.2010.095:</a:t>
                      </a:r>
                      <a:r>
                        <a:rPr lang="en-US" sz="11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5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2010/ 04</a:t>
                      </a:r>
                      <a:r>
                        <a:rPr lang="en-US" sz="11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/05 - 04/</a:t>
                      </a:r>
                      <a:r>
                        <a:rPr lang="en-US" sz="115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07 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CHAMP</a:t>
                      </a:r>
                      <a:r>
                        <a:rPr lang="en-US" sz="1150" b="1" baseline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15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neutral density</a:t>
                      </a:r>
                      <a:r>
                        <a:rPr lang="en-US" sz="1150" b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/E. Sutton (AFRL)</a:t>
                      </a:r>
                      <a:r>
                        <a:rPr lang="en-US" sz="115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 </a:t>
                      </a:r>
                      <a:endParaRPr lang="en-US" sz="115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ISS</a:t>
                      </a:r>
                      <a:r>
                        <a:rPr lang="en-US" sz="115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/FPMU electron density and </a:t>
                      </a:r>
                      <a:r>
                        <a:rPr lang="en-US" sz="1150" b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Te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/J. </a:t>
                      </a:r>
                      <a:r>
                        <a:rPr lang="en-US" sz="1150" b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Minow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(NASA)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1" dirty="0" smtClean="0"/>
                        <a:t>Ground based magnetometers data</a:t>
                      </a:r>
                      <a:endParaRPr lang="en-US" sz="1150" b="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1" dirty="0" smtClean="0">
                          <a:solidFill>
                            <a:srgbClr val="FF0000"/>
                          </a:solidFill>
                        </a:rPr>
                        <a:t>DMSP/SSUSI auroral data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sz="1150" dirty="0" smtClean="0">
                          <a:solidFill>
                            <a:srgbClr val="FF0000"/>
                          </a:solidFill>
                        </a:rPr>
                        <a:t>Y. Zhang (APL)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Electron density and </a:t>
                      </a:r>
                      <a:r>
                        <a:rPr lang="en-US" sz="115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temperature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Neutral density at CHAMP orbit (orbit averaged)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Ground magnetic perturbations </a:t>
                      </a:r>
                      <a:endParaRPr lang="en-US" sz="115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Auroral </a:t>
                      </a:r>
                      <a:r>
                        <a:rPr lang="en-US" sz="115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region</a:t>
                      </a:r>
                      <a:endParaRPr lang="en-US" sz="115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Single CME   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Dst_min= -81 </a:t>
                      </a:r>
                      <a:r>
                        <a:rPr lang="en-US" sz="1150" dirty="0" err="1">
                          <a:effectLst/>
                          <a:latin typeface="Calibri"/>
                          <a:ea typeface="ＭＳ 明朝"/>
                          <a:cs typeface="Calibri"/>
                        </a:rPr>
                        <a:t>nT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ISS auroral charging </a:t>
                      </a:r>
                      <a:r>
                        <a:rPr lang="en-US" sz="115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observed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GEM/GEM-CEDAR event 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583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E.2011.217:</a:t>
                      </a:r>
                      <a:r>
                        <a:rPr lang="en-US" sz="11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5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2011/08</a:t>
                      </a:r>
                      <a:r>
                        <a:rPr lang="en-US" sz="11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/05 - 08/</a:t>
                      </a:r>
                      <a:r>
                        <a:rPr lang="en-US" sz="115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07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CHAMP</a:t>
                      </a:r>
                      <a:r>
                        <a:rPr lang="en-US" sz="1150" b="1" baseline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15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neutral density</a:t>
                      </a:r>
                      <a:r>
                        <a:rPr lang="en-US" sz="1150" b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/E. Sutton (AFRL)</a:t>
                      </a:r>
                      <a:r>
                        <a:rPr lang="en-US" sz="115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 </a:t>
                      </a:r>
                      <a:endParaRPr lang="en-US" sz="115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DMSP </a:t>
                      </a:r>
                      <a:r>
                        <a:rPr lang="en-US" sz="115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Poynting </a:t>
                      </a:r>
                      <a:r>
                        <a:rPr lang="en-US" sz="115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flux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/C.</a:t>
                      </a:r>
                      <a:r>
                        <a:rPr lang="en-US" sz="1150" b="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Huang (AFRL)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ISS/FPMU electron density and </a:t>
                      </a:r>
                      <a:r>
                        <a:rPr lang="en-US" sz="1150" b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Te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/J. </a:t>
                      </a:r>
                      <a:r>
                        <a:rPr lang="en-US" sz="1150" b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Minow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(NASA)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1" dirty="0" smtClean="0"/>
                        <a:t>Ground based magnetometers data</a:t>
                      </a:r>
                      <a:endParaRPr lang="en-US" sz="1150" b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ＭＳ 明朝"/>
                        <a:cs typeface="Calibri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1" dirty="0" smtClean="0">
                          <a:solidFill>
                            <a:srgbClr val="FF0000"/>
                          </a:solidFill>
                        </a:rPr>
                        <a:t>DMSP/SSUSI auroral data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sz="1150" dirty="0" smtClean="0">
                          <a:solidFill>
                            <a:srgbClr val="FF0000"/>
                          </a:solidFill>
                        </a:rPr>
                        <a:t>Y. Zhang (APL)</a:t>
                      </a:r>
                      <a:endParaRPr lang="en-US" sz="115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World</a:t>
                      </a:r>
                      <a:r>
                        <a:rPr lang="en-US" sz="1150" b="1" baseline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 Day Observations (WDO)</a:t>
                      </a:r>
                      <a:r>
                        <a:rPr lang="en-US" sz="1150" b="0" baseline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 (from ARO and MLH ISR stations)</a:t>
                      </a:r>
                      <a:endParaRPr lang="en-US" sz="1150" b="1" dirty="0" smtClean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Electron density and </a:t>
                      </a:r>
                      <a:r>
                        <a:rPr lang="en-US" sz="115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temperature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Neutral density at CHAMP orbit (orbit averaged)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Ne, </a:t>
                      </a:r>
                      <a:r>
                        <a:rPr lang="en-US" sz="1150" b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Te</a:t>
                      </a:r>
                      <a:r>
                        <a:rPr lang="en-US" sz="115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,</a:t>
                      </a:r>
                      <a:r>
                        <a:rPr lang="en-US" sz="115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and etc. </a:t>
                      </a:r>
                      <a:r>
                        <a:rPr lang="en-US" sz="115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using WDO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Ground magnetic perturbations </a:t>
                      </a:r>
                      <a:endParaRPr lang="en-US" sz="1150" b="1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Auroral </a:t>
                      </a:r>
                      <a:r>
                        <a:rPr lang="en-US" sz="115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region</a:t>
                      </a:r>
                      <a:endParaRPr lang="en-US" sz="115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Poynting </a:t>
                      </a:r>
                      <a:r>
                        <a:rPr lang="en-US" sz="115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flux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Multiple CMEs   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Dst_min= -107 </a:t>
                      </a:r>
                      <a:r>
                        <a:rPr lang="en-US" sz="1150" dirty="0" err="1">
                          <a:effectLst/>
                          <a:latin typeface="Calibri"/>
                          <a:ea typeface="ＭＳ 明朝"/>
                          <a:cs typeface="Calibri"/>
                        </a:rPr>
                        <a:t>nT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Cheryl Huang’s </a:t>
                      </a:r>
                      <a:r>
                        <a:rPr lang="en-US" sz="115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choice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GEM/GEM-CEDAR event 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2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2011/09/</a:t>
                      </a:r>
                      <a:r>
                        <a:rPr lang="en-US" sz="11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 – </a:t>
                      </a:r>
                      <a:r>
                        <a:rPr lang="en-US" sz="115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09/29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DMSP Poynting </a:t>
                      </a:r>
                      <a:r>
                        <a:rPr lang="en-US" sz="115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flux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/C.</a:t>
                      </a:r>
                      <a:r>
                        <a:rPr lang="en-US" sz="115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Huang (AFRL)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1" dirty="0" smtClean="0">
                          <a:solidFill>
                            <a:srgbClr val="FF0000"/>
                          </a:solidFill>
                        </a:rPr>
                        <a:t>DMSP/SSUSI auroral data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sz="1150" dirty="0" smtClean="0">
                          <a:solidFill>
                            <a:srgbClr val="FF0000"/>
                          </a:solidFill>
                        </a:rPr>
                        <a:t>Y. Zhang (APL)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GRACE, GOCE, </a:t>
                      </a:r>
                      <a:r>
                        <a:rPr lang="en-US" sz="115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HASDM</a:t>
                      </a:r>
                      <a:r>
                        <a:rPr lang="en-US" sz="115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data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/C.</a:t>
                      </a:r>
                      <a:r>
                        <a:rPr lang="en-US" sz="115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Huang (AFRL)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Poynting </a:t>
                      </a:r>
                      <a:r>
                        <a:rPr lang="en-US" sz="115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flux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Auroral region</a:t>
                      </a:r>
                      <a:endParaRPr lang="en-US" sz="115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Neutral density </a:t>
                      </a:r>
                      <a:endParaRPr lang="en-US" sz="115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Dst_min</a:t>
                      </a:r>
                      <a:r>
                        <a:rPr lang="en-US" sz="115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= -</a:t>
                      </a:r>
                      <a:r>
                        <a:rPr lang="en-US" sz="115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101 </a:t>
                      </a:r>
                      <a:r>
                        <a:rPr lang="en-US" sz="1150" dirty="0" err="1">
                          <a:effectLst/>
                          <a:latin typeface="Calibri"/>
                          <a:ea typeface="ＭＳ 明朝"/>
                          <a:cs typeface="Calibri"/>
                        </a:rPr>
                        <a:t>nT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C. </a:t>
                      </a:r>
                      <a:r>
                        <a:rPr lang="en-US" sz="115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Huang’s choice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2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2011/10</a:t>
                      </a:r>
                      <a:r>
                        <a:rPr lang="en-US" sz="11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/24 – 10/</a:t>
                      </a:r>
                      <a:r>
                        <a:rPr lang="en-US" sz="115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DMSP Poynting </a:t>
                      </a:r>
                      <a:r>
                        <a:rPr lang="en-US" sz="115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flux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/C.</a:t>
                      </a:r>
                      <a:r>
                        <a:rPr lang="en-US" sz="115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Huang (AFRL)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1" dirty="0" smtClean="0">
                          <a:solidFill>
                            <a:srgbClr val="FF0000"/>
                          </a:solidFill>
                        </a:rPr>
                        <a:t>DMSP/SSUSI auroral data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sz="1150" dirty="0" smtClean="0">
                          <a:solidFill>
                            <a:srgbClr val="FF0000"/>
                          </a:solidFill>
                        </a:rPr>
                        <a:t>Y. Zhang (APL)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1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Calibri"/>
                        </a:rPr>
                        <a:t>GRACE, GOCE data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/C.</a:t>
                      </a:r>
                      <a:r>
                        <a:rPr lang="en-US" sz="115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Huang (AFRL)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Poynting </a:t>
                      </a:r>
                      <a:r>
                        <a:rPr lang="en-US" sz="115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flux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Auroral region</a:t>
                      </a:r>
                      <a:endParaRPr lang="en-US" sz="1150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15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Multiple CMEs  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Dst_min= -132 </a:t>
                      </a:r>
                      <a:r>
                        <a:rPr lang="en-US" sz="1150" dirty="0" err="1">
                          <a:effectLst/>
                          <a:latin typeface="Calibri"/>
                          <a:ea typeface="ＭＳ 明朝"/>
                          <a:cs typeface="Calibri"/>
                        </a:rPr>
                        <a:t>nT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C. </a:t>
                      </a:r>
                      <a:r>
                        <a:rPr lang="en-US" sz="115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Huang’s choice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8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2012/01/20 </a:t>
                      </a:r>
                      <a:r>
                        <a:rPr lang="en-US" sz="11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en-US" sz="115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01/23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DMSP Poynting </a:t>
                      </a:r>
                      <a:r>
                        <a:rPr lang="en-US" sz="115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flux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/C.</a:t>
                      </a:r>
                      <a:r>
                        <a:rPr lang="en-US" sz="115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Huang (AFRL)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1" dirty="0" smtClean="0">
                          <a:solidFill>
                            <a:srgbClr val="FF0000"/>
                          </a:solidFill>
                        </a:rPr>
                        <a:t>DMSP/SSUSI auroral data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sz="1150" dirty="0" smtClean="0">
                          <a:solidFill>
                            <a:srgbClr val="FF0000"/>
                          </a:solidFill>
                        </a:rPr>
                        <a:t>Y. Zhang (APL)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GRACE, GOCE, </a:t>
                      </a:r>
                      <a:r>
                        <a:rPr lang="en-US" sz="115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HASDM</a:t>
                      </a:r>
                      <a:r>
                        <a:rPr lang="en-US" sz="115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data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/C.</a:t>
                      </a:r>
                      <a:r>
                        <a:rPr lang="en-US" sz="115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Huang (AFRL)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Poynting </a:t>
                      </a:r>
                      <a:r>
                        <a:rPr lang="en-US" sz="115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flux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Auroral region</a:t>
                      </a:r>
                      <a:endParaRPr lang="en-US" sz="1150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Neutral density </a:t>
                      </a:r>
                      <a:endParaRPr lang="en-US" sz="1150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Dst_min</a:t>
                      </a:r>
                      <a:r>
                        <a:rPr lang="en-US" sz="115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= </a:t>
                      </a:r>
                      <a:r>
                        <a:rPr lang="en-US" sz="115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-69 </a:t>
                      </a:r>
                      <a:r>
                        <a:rPr lang="en-US" sz="1150" dirty="0" err="1">
                          <a:effectLst/>
                          <a:latin typeface="Calibri"/>
                          <a:ea typeface="ＭＳ 明朝"/>
                          <a:cs typeface="Calibri"/>
                        </a:rPr>
                        <a:t>nT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C. </a:t>
                      </a:r>
                      <a:r>
                        <a:rPr lang="en-US" sz="115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Huang’s choice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2012/03</a:t>
                      </a:r>
                      <a:r>
                        <a:rPr lang="en-US" sz="115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/08 - 03/</a:t>
                      </a:r>
                      <a:r>
                        <a:rPr lang="en-US" sz="115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11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DMSP Poynting </a:t>
                      </a:r>
                      <a:r>
                        <a:rPr lang="en-US" sz="115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flux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/C.</a:t>
                      </a:r>
                      <a:r>
                        <a:rPr lang="en-US" sz="115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Huang (AFRL)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50" b="1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ISS</a:t>
                      </a:r>
                      <a:r>
                        <a:rPr lang="en-US" sz="115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/FPMU electron density and </a:t>
                      </a:r>
                      <a:r>
                        <a:rPr lang="en-US" sz="1150" b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Te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/J. </a:t>
                      </a:r>
                      <a:r>
                        <a:rPr lang="en-US" sz="1150" b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Minow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(NASA)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1" dirty="0" smtClean="0">
                          <a:solidFill>
                            <a:srgbClr val="FF0000"/>
                          </a:solidFill>
                        </a:rPr>
                        <a:t>DMSP/SSUSI auroral data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sz="1150" dirty="0" smtClean="0">
                          <a:solidFill>
                            <a:srgbClr val="FF0000"/>
                          </a:solidFill>
                        </a:rPr>
                        <a:t>Y. Zhang (APL)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GRACE, GOCE data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/C.</a:t>
                      </a:r>
                      <a:r>
                        <a:rPr lang="en-US" sz="115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Huang (AFRL)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Electron density and temperature</a:t>
                      </a:r>
                      <a:endParaRPr lang="en-US" sz="115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Auroral </a:t>
                      </a:r>
                      <a:r>
                        <a:rPr lang="en-US" sz="115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region</a:t>
                      </a:r>
                      <a:endParaRPr lang="en-US" sz="115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Poynting </a:t>
                      </a:r>
                      <a:r>
                        <a:rPr lang="en-US" sz="115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flux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5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Neutral density </a:t>
                      </a:r>
                      <a:endParaRPr lang="en-US" sz="1150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15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Multiple CMEs   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Dst_min= -131 </a:t>
                      </a:r>
                      <a:r>
                        <a:rPr lang="en-US" sz="1150" dirty="0" err="1">
                          <a:effectLst/>
                          <a:latin typeface="Calibri"/>
                          <a:ea typeface="ＭＳ 明朝"/>
                          <a:cs typeface="Calibri"/>
                        </a:rPr>
                        <a:t>nT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ISS auroral </a:t>
                      </a:r>
                      <a:r>
                        <a:rPr lang="en-US" sz="115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charging</a:t>
                      </a:r>
                      <a:r>
                        <a:rPr lang="en-US" sz="1150" baseline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15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observed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C. </a:t>
                      </a:r>
                      <a:r>
                        <a:rPr lang="en-US" sz="115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Huang’s choice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06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2012/07</a:t>
                      </a:r>
                      <a:r>
                        <a:rPr lang="en-US" sz="115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/14 - 07/</a:t>
                      </a:r>
                      <a:r>
                        <a:rPr lang="en-US" sz="115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17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ISS/FPMU electron density and </a:t>
                      </a:r>
                      <a:r>
                        <a:rPr lang="en-US" sz="1150" b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Te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/J. </a:t>
                      </a:r>
                      <a:r>
                        <a:rPr lang="en-US" sz="1150" b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Minow</a:t>
                      </a:r>
                      <a:r>
                        <a:rPr lang="en-US" sz="115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(NASA)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Electron density and temperature</a:t>
                      </a:r>
                      <a:endParaRPr lang="en-US" sz="1150" b="1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Auroral region</a:t>
                      </a:r>
                      <a:endParaRPr lang="en-US" sz="1150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Single CME   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Dst_min= -127 </a:t>
                      </a:r>
                      <a:r>
                        <a:rPr lang="en-US" sz="1150" dirty="0" err="1">
                          <a:effectLst/>
                          <a:latin typeface="Calibri"/>
                          <a:ea typeface="ＭＳ 明朝"/>
                          <a:cs typeface="Calibri"/>
                        </a:rPr>
                        <a:t>nT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ISS auroral charging observed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5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Y. </a:t>
                      </a:r>
                      <a:r>
                        <a:rPr lang="en-US" sz="1150" dirty="0" err="1">
                          <a:effectLst/>
                          <a:latin typeface="Calibri"/>
                          <a:ea typeface="ＭＳ 明朝"/>
                          <a:cs typeface="Calibri"/>
                        </a:rPr>
                        <a:t>Zheng’s</a:t>
                      </a:r>
                      <a:r>
                        <a:rPr lang="en-US" sz="115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 choice</a:t>
                      </a:r>
                      <a:endParaRPr lang="en-US" sz="11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3224" y="108581"/>
            <a:ext cx="362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List of Events in Solar Cycle 24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572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014959"/>
              </p:ext>
            </p:extLst>
          </p:nvPr>
        </p:nvGraphicFramePr>
        <p:xfrm>
          <a:off x="135468" y="561395"/>
          <a:ext cx="8906932" cy="6169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199"/>
                <a:gridCol w="2836333"/>
                <a:gridCol w="2573867"/>
                <a:gridCol w="2023533"/>
              </a:tblGrid>
              <a:tr h="2260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Events 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800" algn="l"/>
                          <a:tab pos="1993265" algn="ctr"/>
                        </a:tabLs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Data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currently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/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to be 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a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vailable/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Providers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800" algn="l"/>
                          <a:tab pos="1993265" algn="ctr"/>
                        </a:tabLs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Previous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/</a:t>
                      </a:r>
                      <a:r>
                        <a:rPr lang="en-US" sz="120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on-going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/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planned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Studies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800" algn="l"/>
                          <a:tab pos="1993265" algn="ctr"/>
                        </a:tabLst>
                      </a:pPr>
                      <a:r>
                        <a:rPr lang="en-US" sz="1200" b="1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Notes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71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2013/03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/16 - 03/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Regional GPS TEC</a:t>
                      </a:r>
                      <a:r>
                        <a:rPr lang="en-US" sz="1200" b="1" baseline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 (North and South America)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/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Coster and L. Goncharenko (MIT) 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ISS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/FPMU electron density and 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Te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/J</a:t>
                      </a:r>
                      <a:r>
                        <a:rPr lang="en-US" sz="1200" b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. Minow (NASA)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smtClean="0">
                          <a:solidFill>
                            <a:srgbClr val="FF0000"/>
                          </a:solidFill>
                        </a:rPr>
                        <a:t>DMSP/SSUSI auroral data</a:t>
                      </a:r>
                      <a:r>
                        <a:rPr lang="en-US" sz="1200" b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sz="1200" smtClean="0">
                          <a:solidFill>
                            <a:srgbClr val="FF0000"/>
                          </a:solidFill>
                        </a:rPr>
                        <a:t>Y. Zhang (APL)</a:t>
                      </a:r>
                      <a:endParaRPr lang="en-US" sz="1200" b="1" smtClean="0">
                        <a:solidFill>
                          <a:srgbClr val="FF0000"/>
                        </a:solidFill>
                        <a:effectLst/>
                        <a:latin typeface="+mn-lt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TEC_regional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Electron density and temperature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Auroral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region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Poynting flux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Single CME  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Dst_min= -132 </a:t>
                      </a:r>
                      <a:r>
                        <a:rPr lang="en-US" sz="1200" dirty="0" err="1">
                          <a:effectLst/>
                          <a:latin typeface="Calibri"/>
                          <a:ea typeface="ＭＳ 明朝"/>
                          <a:cs typeface="Calibri"/>
                        </a:rPr>
                        <a:t>nT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ISS auroral charging observed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A. </a:t>
                      </a:r>
                      <a:r>
                        <a:rPr lang="en-US" sz="1200" dirty="0" err="1">
                          <a:effectLst/>
                          <a:latin typeface="Calibri"/>
                          <a:ea typeface="ＭＳ 明朝"/>
                          <a:cs typeface="Calibri"/>
                        </a:rPr>
                        <a:t>Coster’s</a:t>
                      </a: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 choice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11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2013/05/31 – 06/04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DMSP/SSUSI auroral data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Y. Zhang (APL)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ＭＳ 明朝"/>
                        <a:cs typeface="Calibri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Auroral region</a:t>
                      </a:r>
                      <a:endParaRPr lang="en-US" sz="1200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Single CME + HSS</a:t>
                      </a: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  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Dst_min= 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-119 </a:t>
                      </a:r>
                      <a:r>
                        <a:rPr lang="en-US" sz="1200" dirty="0" err="1">
                          <a:effectLst/>
                          <a:latin typeface="Calibri"/>
                          <a:ea typeface="ＭＳ 明朝"/>
                          <a:cs typeface="Calibri"/>
                        </a:rPr>
                        <a:t>nT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L.</a:t>
                      </a:r>
                      <a:r>
                        <a:rPr lang="en-US" sz="1200" baseline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Mays and Y. </a:t>
                      </a:r>
                      <a:r>
                        <a:rPr lang="en-US" sz="1200" baseline="0" dirty="0" err="1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Zheng’s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choice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6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2013/06/26 – 06/30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ISS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/FPMU electron density and 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Te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/J. </a:t>
                      </a:r>
                      <a:r>
                        <a:rPr lang="en-US" sz="1200" b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Minow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 (NASA)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DMSP/SSUSI auroral data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Y. Zhang (APL)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ＭＳ 明朝"/>
                        <a:cs typeface="Calibri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Electron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density and temperature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Auroral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region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Single CME + HSS</a:t>
                      </a: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  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Dst_min= 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-98 </a:t>
                      </a:r>
                      <a:r>
                        <a:rPr lang="en-US" sz="1200" dirty="0" err="1">
                          <a:effectLst/>
                          <a:latin typeface="Calibri"/>
                          <a:ea typeface="ＭＳ 明朝"/>
                          <a:cs typeface="Calibri"/>
                        </a:rPr>
                        <a:t>nT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ISS auroral charging observed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L. Mays 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and Y. </a:t>
                      </a:r>
                      <a:r>
                        <a:rPr lang="en-US" sz="1200" baseline="0" dirty="0" err="1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Zheng’s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 choice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6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2013/07/ 05– 07/09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DMSP/SSUSI auroral data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Y. Zhang (APL)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Auroral region</a:t>
                      </a:r>
                      <a:endParaRPr lang="en-US" sz="1200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Multiple CMEs</a:t>
                      </a: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Dst_min= 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-79 </a:t>
                      </a:r>
                      <a:r>
                        <a:rPr lang="en-US" sz="1200" dirty="0" err="1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nT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L.</a:t>
                      </a:r>
                      <a:r>
                        <a:rPr lang="en-US" sz="1200" baseline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Mays and 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Y. </a:t>
                      </a:r>
                      <a:r>
                        <a:rPr lang="en-US" sz="1200" baseline="0" dirty="0" err="1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Zheng’s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 choice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6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2013/11/ 08– 11/13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DMSP/SSUSI auroral data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Y. Zhang (APL)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ＭＳ 明朝"/>
                        <a:cs typeface="Calibri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Auroral region</a:t>
                      </a:r>
                      <a:endParaRPr lang="en-US" sz="1200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Multiple CMEs + HSS</a:t>
                      </a: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 </a:t>
                      </a:r>
                      <a:endParaRPr lang="en-US" sz="1200" dirty="0" smtClean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 storm period;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 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Dst_min= 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-81 </a:t>
                      </a:r>
                      <a:r>
                        <a:rPr lang="en-US" sz="1200" dirty="0" err="1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nT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, -70 </a:t>
                      </a:r>
                      <a:r>
                        <a:rPr lang="en-US" sz="1200" dirty="0" err="1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nT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L.</a:t>
                      </a:r>
                      <a:r>
                        <a:rPr lang="en-US" sz="1200" baseline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Mays and 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Y. </a:t>
                      </a:r>
                      <a:r>
                        <a:rPr lang="en-US" sz="1200" baseline="0" dirty="0" err="1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Zheng’s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 choice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65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2014/02/ 18– 02/23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DMSP/SSUSI auroral data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Y. Zhang (APL)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ＭＳ 明朝"/>
                        <a:cs typeface="Calibri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明朝"/>
                          <a:cs typeface="Calibri"/>
                        </a:rPr>
                        <a:t>Auroral region</a:t>
                      </a:r>
                      <a:endParaRPr lang="en-US" sz="1200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Multiple CMEs</a:t>
                      </a: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 </a:t>
                      </a:r>
                      <a:endParaRPr lang="en-US" sz="1200" dirty="0" smtClean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Three storm period;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Dst_min=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-112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-86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-66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L.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 Mays and Y. </a:t>
                      </a:r>
                      <a:r>
                        <a:rPr lang="en-US" sz="1200" baseline="0" dirty="0" err="1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Zheng’s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 choice</a:t>
                      </a:r>
                      <a:endParaRPr lang="en-US" sz="12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3224" y="108581"/>
            <a:ext cx="362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List of Events in Solar Cycle 24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412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155094"/>
              </p:ext>
            </p:extLst>
          </p:nvPr>
        </p:nvGraphicFramePr>
        <p:xfrm>
          <a:off x="522680" y="601092"/>
          <a:ext cx="8050085" cy="5222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838"/>
                <a:gridCol w="1420837"/>
                <a:gridCol w="1172820"/>
                <a:gridCol w="1916399"/>
                <a:gridCol w="2744191"/>
              </a:tblGrid>
              <a:tr h="3071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Operating days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Kp_max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F10.7/F107ave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Stations</a:t>
                      </a:r>
                      <a:endParaRPr lang="en-US" sz="1200" dirty="0"/>
                    </a:p>
                  </a:txBody>
                  <a:tcPr/>
                </a:tc>
              </a:tr>
              <a:tr h="307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2001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04/17-19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7.3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133/169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JRO, MLH, SON</a:t>
                      </a:r>
                      <a:endParaRPr lang="en-US" sz="1200" dirty="0"/>
                    </a:p>
                  </a:txBody>
                  <a:tcPr/>
                </a:tc>
              </a:tr>
              <a:tr h="30717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09/25-27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7.3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277/210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ESR</a:t>
                      </a:r>
                      <a:endParaRPr lang="en-US" sz="1200" dirty="0"/>
                    </a:p>
                  </a:txBody>
                  <a:tcPr/>
                </a:tc>
              </a:tr>
              <a:tr h="30717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10/10-12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5.3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174/217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MLH, SON</a:t>
                      </a:r>
                      <a:endParaRPr lang="en-US" sz="1200" dirty="0"/>
                    </a:p>
                  </a:txBody>
                  <a:tcPr/>
                </a:tc>
              </a:tr>
              <a:tr h="307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04/17-24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7.3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195/184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JRO, ARO, MLH, IST, SON, ESR</a:t>
                      </a:r>
                      <a:endParaRPr lang="en-US" sz="1200" dirty="0"/>
                    </a:p>
                  </a:txBody>
                  <a:tcPr/>
                </a:tc>
              </a:tr>
              <a:tr h="30717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10/05-31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6.3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159/167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JRO, MLH, SON</a:t>
                      </a:r>
                      <a:endParaRPr lang="en-US" sz="1200" dirty="0"/>
                    </a:p>
                  </a:txBody>
                  <a:tcPr/>
                </a:tc>
              </a:tr>
              <a:tr h="307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03/19-23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5.0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90/128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JRO, SON</a:t>
                      </a:r>
                      <a:endParaRPr lang="en-US" sz="1200" dirty="0"/>
                    </a:p>
                  </a:txBody>
                  <a:tcPr/>
                </a:tc>
              </a:tr>
              <a:tr h="30717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05/27-29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5.7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134/127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SON</a:t>
                      </a:r>
                      <a:endParaRPr lang="en-US" sz="1200" dirty="0"/>
                    </a:p>
                  </a:txBody>
                  <a:tcPr/>
                </a:tc>
              </a:tr>
              <a:tr h="30717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09/22-26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5.7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134/131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JRO, SON</a:t>
                      </a:r>
                      <a:endParaRPr lang="en-US" sz="1200" dirty="0"/>
                    </a:p>
                  </a:txBody>
                  <a:tcPr/>
                </a:tc>
              </a:tr>
              <a:tr h="30717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10/21-23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6.0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150/135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MLH, SON</a:t>
                      </a:r>
                      <a:endParaRPr lang="en-US" sz="1200" dirty="0"/>
                    </a:p>
                  </a:txBody>
                  <a:tcPr/>
                </a:tc>
              </a:tr>
              <a:tr h="30717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11/11-16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6.0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100/133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JRO,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SON</a:t>
                      </a:r>
                      <a:endParaRPr lang="en-US" sz="1200" dirty="0"/>
                    </a:p>
                  </a:txBody>
                  <a:tcPr/>
                </a:tc>
              </a:tr>
              <a:tr h="307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11/09-13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8.7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138/102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JRO,</a:t>
                      </a:r>
                      <a:r>
                        <a:rPr lang="en-US" sz="1200" baseline="0" dirty="0" smtClean="0"/>
                        <a:t> MLH, </a:t>
                      </a:r>
                      <a:r>
                        <a:rPr lang="en-US" sz="1200" dirty="0" smtClean="0"/>
                        <a:t>SON</a:t>
                      </a:r>
                    </a:p>
                  </a:txBody>
                  <a:tcPr/>
                </a:tc>
              </a:tr>
              <a:tr h="307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06/13-18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6.0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101/99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JRO,</a:t>
                      </a:r>
                      <a:r>
                        <a:rPr lang="en-US" sz="1200" baseline="0" dirty="0" smtClean="0"/>
                        <a:t> MLH, </a:t>
                      </a:r>
                      <a:r>
                        <a:rPr lang="en-US" sz="1200" dirty="0" smtClean="0"/>
                        <a:t>SON</a:t>
                      </a:r>
                    </a:p>
                  </a:txBody>
                  <a:tcPr/>
                </a:tc>
              </a:tr>
              <a:tr h="30717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09/01-30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7.7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120/89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JRO, MLH, SON</a:t>
                      </a:r>
                      <a:endParaRPr lang="en-US" sz="1200" dirty="0"/>
                    </a:p>
                  </a:txBody>
                  <a:tcPr/>
                </a:tc>
              </a:tr>
              <a:tr h="307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03/17-31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6.3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86/81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JRO,</a:t>
                      </a:r>
                      <a:r>
                        <a:rPr lang="en-US" sz="1200" baseline="0" dirty="0" smtClean="0"/>
                        <a:t> MLH, </a:t>
                      </a:r>
                      <a:r>
                        <a:rPr lang="en-US" sz="1200" dirty="0" smtClean="0"/>
                        <a:t>SON</a:t>
                      </a:r>
                    </a:p>
                  </a:txBody>
                  <a:tcPr/>
                </a:tc>
              </a:tr>
              <a:tr h="307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08/01-10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7.7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113/105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ARO,</a:t>
                      </a:r>
                      <a:r>
                        <a:rPr lang="en-US" sz="1200" baseline="0" dirty="0" smtClean="0"/>
                        <a:t> MLH</a:t>
                      </a:r>
                      <a:endParaRPr lang="en-US" sz="1200" dirty="0"/>
                    </a:p>
                  </a:txBody>
                  <a:tcPr/>
                </a:tc>
              </a:tr>
              <a:tr h="3071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06/12-14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5.0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147/129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ARO, MLH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07692" y="189140"/>
            <a:ext cx="274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ISR WDO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49472" y="6050042"/>
            <a:ext cx="88945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JRO: Jicamarca, ARO: Arecibo, MLH: Millstone Hill, IST: Irkutsk, SON: Sondrestrom, ESR: EISCAT Svalbard Radar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61210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371600" y="1524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tx1">
                <a:alpha val="80000"/>
              </a:scheme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3200" dirty="0" smtClean="0">
                <a:solidFill>
                  <a:srgbClr val="0F75BC"/>
                </a:solidFill>
                <a:latin typeface="Helvetica Neue"/>
                <a:cs typeface="Helvetica Neue"/>
              </a:rPr>
              <a:t>Metrics &amp; Validation  </a:t>
            </a:r>
            <a:endParaRPr lang="en-US" sz="3200" i="1" dirty="0" smtClean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3124200" y="1295400"/>
            <a:ext cx="2743200" cy="5404104"/>
          </a:xfrm>
          <a:prstGeom prst="rect">
            <a:avLst/>
          </a:prstGeom>
          <a:noFill/>
          <a:ln w="76200" cmpd="sng">
            <a:solidFill>
              <a:srgbClr val="EB92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Rectangle 27">
            <a:hlinkClick r:id="" action="ppaction://noaction"/>
          </p:cNvPr>
          <p:cNvSpPr/>
          <p:nvPr/>
        </p:nvSpPr>
        <p:spPr>
          <a:xfrm>
            <a:off x="152400" y="1295400"/>
            <a:ext cx="2743200" cy="5404104"/>
          </a:xfrm>
          <a:prstGeom prst="rect">
            <a:avLst/>
          </a:prstGeom>
          <a:noFill/>
          <a:ln w="76200" cmpd="sng">
            <a:solidFill>
              <a:srgbClr val="EB92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" action="ppaction://noaction"/>
          </p:cNvPr>
          <p:cNvSpPr/>
          <p:nvPr/>
        </p:nvSpPr>
        <p:spPr>
          <a:xfrm>
            <a:off x="6096000" y="1295400"/>
            <a:ext cx="2743200" cy="5410200"/>
          </a:xfrm>
          <a:prstGeom prst="rect">
            <a:avLst/>
          </a:prstGeom>
          <a:noFill/>
          <a:ln w="76200" cmpd="sng">
            <a:solidFill>
              <a:srgbClr val="EB92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04800" y="14478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elvetica"/>
                <a:cs typeface="Helvetica"/>
              </a:rPr>
              <a:t>Forecasting </a:t>
            </a:r>
          </a:p>
          <a:p>
            <a:pPr algn="ctr"/>
            <a:r>
              <a:rPr lang="en-US" sz="2000" b="1" dirty="0" smtClean="0">
                <a:latin typeface="Helvetica"/>
                <a:cs typeface="Helvetica"/>
              </a:rPr>
              <a:t>Methods </a:t>
            </a:r>
            <a:r>
              <a:rPr lang="en-US" sz="2000" b="1" dirty="0" err="1" smtClean="0">
                <a:latin typeface="Helvetica"/>
                <a:cs typeface="Helvetica"/>
              </a:rPr>
              <a:t>ScoreBoards</a:t>
            </a:r>
            <a:endParaRPr lang="en-US" sz="2000" b="1" dirty="0" smtClean="0">
              <a:latin typeface="Helvetica"/>
              <a:cs typeface="Helvetic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62437" y="1447800"/>
            <a:ext cx="2600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elvetica"/>
                <a:cs typeface="Helvetica"/>
              </a:rPr>
              <a:t>Real-Time Validation</a:t>
            </a:r>
            <a:endParaRPr lang="en-US" sz="2000" b="1" dirty="0" smtClean="0">
              <a:latin typeface="Helvetica"/>
              <a:cs typeface="Helvetic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400" y="14478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elvetica"/>
                <a:cs typeface="Helvetica"/>
              </a:rPr>
              <a:t>Event-Based </a:t>
            </a:r>
            <a:r>
              <a:rPr lang="en-US" sz="2000" b="1" dirty="0" smtClean="0">
                <a:latin typeface="Helvetica"/>
                <a:cs typeface="Helvetica"/>
              </a:rPr>
              <a:t>M</a:t>
            </a:r>
            <a:r>
              <a:rPr lang="en-US" sz="2000" b="1" dirty="0" smtClean="0">
                <a:latin typeface="Helvetica"/>
                <a:cs typeface="Helvetica"/>
              </a:rPr>
              <a:t>etrics</a:t>
            </a:r>
            <a:r>
              <a:rPr lang="en-US" sz="2000" b="1" dirty="0" smtClean="0">
                <a:latin typeface="Helvetica"/>
                <a:cs typeface="Helvetica"/>
              </a:rPr>
              <a:t> </a:t>
            </a:r>
            <a:r>
              <a:rPr lang="en-US" sz="2000" b="1" dirty="0" smtClean="0">
                <a:latin typeface="Helvetica"/>
                <a:cs typeface="Helvetica"/>
              </a:rPr>
              <a:t>to Trace </a:t>
            </a:r>
            <a:r>
              <a:rPr lang="en-US" sz="2000" b="1" dirty="0">
                <a:latin typeface="Helvetica"/>
                <a:cs typeface="Helvetica"/>
              </a:rPr>
              <a:t>M</a:t>
            </a:r>
            <a:r>
              <a:rPr lang="en-US" sz="2000" b="1" dirty="0" smtClean="0">
                <a:latin typeface="Helvetica"/>
                <a:cs typeface="Helvetica"/>
              </a:rPr>
              <a:t>odel Improvement</a:t>
            </a:r>
          </a:p>
        </p:txBody>
      </p:sp>
      <p:pic>
        <p:nvPicPr>
          <p:cNvPr id="30" name="Picture 29" descr="ScoreBoar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14600"/>
            <a:ext cx="1066800" cy="1185333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152400" y="37338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Testing predictive capability before the event onset.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24200" y="4033976"/>
            <a:ext cx="274320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800" dirty="0">
                <a:latin typeface="Helvetica"/>
                <a:cs typeface="Helvetica"/>
              </a:rPr>
              <a:t>A</a:t>
            </a:r>
            <a:r>
              <a:rPr lang="en-US" sz="1800" dirty="0" smtClean="0">
                <a:latin typeface="Helvetica"/>
                <a:cs typeface="Helvetica"/>
              </a:rPr>
              <a:t> list of events.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latin typeface="Helvetica"/>
                <a:cs typeface="Helvetica"/>
              </a:rPr>
              <a:t> High quality data.</a:t>
            </a:r>
          </a:p>
          <a:p>
            <a:pPr algn="ctr">
              <a:spcAft>
                <a:spcPts val="400"/>
              </a:spcAft>
            </a:pPr>
            <a:r>
              <a:rPr lang="en-US" sz="1800" dirty="0" smtClean="0">
                <a:latin typeface="Helvetica"/>
                <a:cs typeface="Helvetica"/>
              </a:rPr>
              <a:t>A library of metrics. </a:t>
            </a:r>
          </a:p>
          <a:p>
            <a:pPr algn="ctr">
              <a:spcAft>
                <a:spcPts val="400"/>
              </a:spcAft>
            </a:pPr>
            <a:r>
              <a:rPr lang="en-US" sz="1800" dirty="0" smtClean="0">
                <a:solidFill>
                  <a:srgbClr val="3366FF"/>
                </a:solidFill>
                <a:latin typeface="Helvetica"/>
                <a:cs typeface="Helvetica"/>
              </a:rPr>
              <a:t>Simulate the same set of events over and over…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2400" y="5429071"/>
            <a:ext cx="2743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 smtClean="0">
                <a:solidFill>
                  <a:srgbClr val="262699"/>
                </a:solidFill>
                <a:latin typeface="Helvetica"/>
                <a:cs typeface="Helvetica"/>
              </a:rPr>
              <a:t>Examples:</a:t>
            </a:r>
          </a:p>
          <a:p>
            <a:pPr algn="ctr"/>
            <a:r>
              <a:rPr lang="en-US" sz="1700" dirty="0" smtClean="0">
                <a:latin typeface="Helvetica"/>
                <a:cs typeface="Helvetica"/>
              </a:rPr>
              <a:t>CME Arrival </a:t>
            </a:r>
          </a:p>
          <a:p>
            <a:pPr algn="ctr"/>
            <a:r>
              <a:rPr lang="en-US" sz="1700" dirty="0" smtClean="0">
                <a:latin typeface="Helvetica"/>
                <a:cs typeface="Helvetica"/>
              </a:rPr>
              <a:t>Flare </a:t>
            </a:r>
          </a:p>
          <a:p>
            <a:pPr algn="ctr"/>
            <a:r>
              <a:rPr lang="en-US" sz="1700" dirty="0" smtClean="0">
                <a:latin typeface="Helvetica"/>
                <a:cs typeface="Helvetica"/>
              </a:rPr>
              <a:t>SEP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0" y="3657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Helvetica"/>
                <a:cs typeface="Helvetica"/>
              </a:rPr>
              <a:t>Sanity </a:t>
            </a:r>
            <a:r>
              <a:rPr lang="en-US" sz="1800" dirty="0" smtClean="0">
                <a:latin typeface="Helvetica"/>
                <a:cs typeface="Helvetica"/>
              </a:rPr>
              <a:t>check</a:t>
            </a:r>
            <a:endParaRPr lang="en-US" sz="1800" dirty="0" smtClean="0"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24200" y="5523637"/>
            <a:ext cx="2743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 smtClean="0">
                <a:solidFill>
                  <a:schemeClr val="accent2">
                    <a:lumMod val="75000"/>
                  </a:schemeClr>
                </a:solidFill>
                <a:latin typeface="Helvetica"/>
                <a:cs typeface="Helvetica"/>
              </a:rPr>
              <a:t>Examples:</a:t>
            </a:r>
          </a:p>
          <a:p>
            <a:pPr algn="ctr"/>
            <a:r>
              <a:rPr lang="en-US" sz="1700" dirty="0" smtClean="0">
                <a:latin typeface="Helvetica"/>
                <a:cs typeface="Helvetica"/>
              </a:rPr>
              <a:t>TEC, Neutral density, Ground magnetic  </a:t>
            </a:r>
            <a:r>
              <a:rPr lang="en-US" sz="1700" dirty="0" smtClean="0">
                <a:latin typeface="Helvetica"/>
                <a:cs typeface="Helvetica"/>
              </a:rPr>
              <a:t>perturbations  </a:t>
            </a:r>
            <a:endParaRPr lang="en-US" sz="1700" dirty="0" smtClean="0">
              <a:latin typeface="Helvetica"/>
              <a:cs typeface="Helvetic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96000" y="25146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Helvetica"/>
                <a:cs typeface="Helvetica"/>
              </a:rPr>
              <a:t>Model-data comparison with data available in real-time</a:t>
            </a:r>
            <a:endParaRPr lang="en-US" sz="1800" dirty="0" smtClean="0">
              <a:latin typeface="Helvetica"/>
              <a:cs typeface="Helvetica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338560" y="2673615"/>
            <a:ext cx="2224040" cy="13649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1800" dirty="0" smtClean="0">
                <a:solidFill>
                  <a:srgbClr val="3366FF"/>
                </a:solidFill>
                <a:latin typeface="Helvetica Neue"/>
                <a:ea typeface="Times New Roman"/>
                <a:cs typeface="Helvetica Neue"/>
              </a:rPr>
              <a:t>2003/10/27 - 10/30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800" dirty="0" smtClean="0">
                <a:solidFill>
                  <a:srgbClr val="3366FF"/>
                </a:solidFill>
                <a:latin typeface="Helvetica Neue"/>
                <a:ea typeface="Times New Roman"/>
                <a:cs typeface="Helvetica Neue"/>
              </a:rPr>
              <a:t>2006/12/13 - 12/16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800" dirty="0" smtClean="0">
                <a:solidFill>
                  <a:srgbClr val="3366FF"/>
                </a:solidFill>
                <a:latin typeface="Helvetica Neue"/>
                <a:ea typeface="Times New Roman"/>
                <a:cs typeface="Helvetica Neue"/>
              </a:rPr>
              <a:t>2010/04/04 - 04/07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800" dirty="0" smtClean="0">
                <a:solidFill>
                  <a:srgbClr val="3366FF"/>
                </a:solidFill>
                <a:latin typeface="Helvetica Neue"/>
                <a:ea typeface="Times New Roman"/>
                <a:cs typeface="Helvetica Neue"/>
              </a:rPr>
              <a:t>2011/08/05 - 08/07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800" b="1" dirty="0" smtClean="0">
                <a:solidFill>
                  <a:srgbClr val="3366FF"/>
                </a:solidFill>
                <a:latin typeface="Helvetica Neue"/>
                <a:ea typeface="Times New Roman"/>
                <a:cs typeface="Helvetica Neue"/>
              </a:rPr>
              <a:t>………………………</a:t>
            </a:r>
            <a:endParaRPr lang="en-US" sz="1800" b="1" dirty="0" smtClean="0">
              <a:solidFill>
                <a:srgbClr val="3366FF"/>
              </a:solidFill>
              <a:latin typeface="Helvetica Neue"/>
              <a:ea typeface="ＭＳ 明朝"/>
              <a:cs typeface="Helvetica Neue"/>
            </a:endParaRPr>
          </a:p>
          <a:p>
            <a:pPr marL="0" indent="0">
              <a:buFontTx/>
              <a:buNone/>
            </a:pPr>
            <a:endParaRPr lang="en-US" sz="1800" b="1" dirty="0" smtClean="0">
              <a:latin typeface="Helvetica Neue"/>
              <a:ea typeface="ＭＳ 明朝"/>
              <a:cs typeface="Helvetica Neue"/>
            </a:endParaRPr>
          </a:p>
          <a:p>
            <a:pPr marL="0" indent="0">
              <a:buFontTx/>
              <a:buNone/>
            </a:pPr>
            <a:endParaRPr lang="en-US" sz="1800" dirty="0" smtClean="0">
              <a:latin typeface="Helvetica Neue"/>
              <a:cs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5414427"/>
            <a:ext cx="2743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 smtClean="0">
                <a:solidFill>
                  <a:srgbClr val="262699"/>
                </a:solidFill>
                <a:latin typeface="Helvetica"/>
                <a:cs typeface="Helvetica"/>
              </a:rPr>
              <a:t>Examples:</a:t>
            </a:r>
          </a:p>
          <a:p>
            <a:pPr algn="ctr"/>
            <a:r>
              <a:rPr lang="en-US" sz="1700" dirty="0" smtClean="0">
                <a:latin typeface="Helvetica"/>
                <a:cs typeface="Helvetica"/>
              </a:rPr>
              <a:t>Magnetopause position </a:t>
            </a:r>
          </a:p>
          <a:p>
            <a:pPr algn="ctr"/>
            <a:r>
              <a:rPr lang="en-US" sz="1700" dirty="0" smtClean="0">
                <a:latin typeface="Helvetica"/>
                <a:cs typeface="Helvetica"/>
              </a:rPr>
              <a:t>Mag. perturbations at </a:t>
            </a:r>
            <a:r>
              <a:rPr lang="en-US" sz="1700" dirty="0" err="1" smtClean="0">
                <a:latin typeface="Helvetica"/>
                <a:cs typeface="Helvetica"/>
              </a:rPr>
              <a:t>geosynch</a:t>
            </a:r>
            <a:r>
              <a:rPr lang="en-US" sz="1700" dirty="0" smtClean="0">
                <a:latin typeface="Helvetica"/>
                <a:cs typeface="Helvetica"/>
              </a:rPr>
              <a:t>. orbit  </a:t>
            </a:r>
            <a:endParaRPr lang="en-US" sz="17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9449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24000" y="762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tx1">
                <a:alpha val="80000"/>
              </a:scheme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F75BC"/>
                </a:solidFill>
                <a:latin typeface="Helvetica Neue"/>
                <a:cs typeface="Helvetica Neue"/>
              </a:rPr>
              <a:t>CME Arrival Prediction </a:t>
            </a:r>
            <a:r>
              <a:rPr lang="en-US" sz="2800" dirty="0" err="1" smtClean="0">
                <a:solidFill>
                  <a:srgbClr val="0F75BC"/>
                </a:solidFill>
                <a:latin typeface="Helvetica Neue"/>
                <a:cs typeface="Helvetica Neue"/>
              </a:rPr>
              <a:t>ScoreBoard</a:t>
            </a:r>
            <a:endParaRPr lang="en-US" sz="2800" i="1" dirty="0" smtClean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pic>
        <p:nvPicPr>
          <p:cNvPr id="3" name="Picture 36" descr="CCMC-logo-gif-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819"/>
            <a:ext cx="1066800" cy="84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oreBoard_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1" y="-6799"/>
            <a:ext cx="1145459" cy="1043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762000"/>
            <a:ext cx="5029200" cy="338554"/>
          </a:xfrm>
          <a:prstGeom prst="rect">
            <a:avLst/>
          </a:prstGeom>
          <a:solidFill>
            <a:srgbClr val="EB92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D0D0D"/>
                </a:solidFill>
              </a:rPr>
              <a:t>http://kauai.ccmc.gsfc.nasa.gov/SWScoreBoard/</a:t>
            </a:r>
          </a:p>
        </p:txBody>
      </p:sp>
      <p:pic>
        <p:nvPicPr>
          <p:cNvPr id="6" name="Picture 2" descr="C:\Users\cwiegand\Desktop\SWScoreBoar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5" y="3393272"/>
            <a:ext cx="8959465" cy="346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1106031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1600" dirty="0">
                <a:solidFill>
                  <a:srgbClr val="0D0D0D"/>
                </a:solidFill>
                <a:latin typeface="Helvetica"/>
                <a:cs typeface="Helvetica"/>
              </a:rPr>
              <a:t>The </a:t>
            </a:r>
            <a:r>
              <a:rPr lang="en-US" altLang="en-US" sz="1600" dirty="0" err="1" smtClean="0">
                <a:solidFill>
                  <a:srgbClr val="0D0D0D"/>
                </a:solidFill>
                <a:latin typeface="Helvetica"/>
                <a:cs typeface="Helvetica"/>
              </a:rPr>
              <a:t>ScoreBoard</a:t>
            </a:r>
            <a:r>
              <a:rPr lang="en-US" altLang="en-US" sz="1600" dirty="0" smtClean="0">
                <a:solidFill>
                  <a:srgbClr val="0D0D0D"/>
                </a:solidFill>
                <a:latin typeface="Helvetica"/>
                <a:cs typeface="Helvetica"/>
              </a:rPr>
              <a:t> </a:t>
            </a:r>
            <a:r>
              <a:rPr lang="en-US" altLang="en-US" sz="1600" dirty="0">
                <a:solidFill>
                  <a:srgbClr val="0D0D0D"/>
                </a:solidFill>
                <a:latin typeface="Helvetica"/>
                <a:cs typeface="Helvetica"/>
              </a:rPr>
              <a:t>is a research-based forecasting methods validation activity for CME arrival time predictions which provides a central location for the community to</a:t>
            </a:r>
            <a:r>
              <a:rPr lang="en-US" altLang="en-US" sz="1600" dirty="0" smtClean="0">
                <a:solidFill>
                  <a:srgbClr val="0D0D0D"/>
                </a:solidFill>
                <a:latin typeface="Helvetica"/>
                <a:cs typeface="Helvetica"/>
              </a:rPr>
              <a:t>:</a:t>
            </a:r>
          </a:p>
          <a:p>
            <a:pPr algn="just">
              <a:buFont typeface="Arial"/>
              <a:buChar char="•"/>
            </a:pPr>
            <a:r>
              <a:rPr lang="en-US" altLang="en-US" sz="1600" dirty="0" smtClean="0">
                <a:solidFill>
                  <a:srgbClr val="0D0D0D"/>
                </a:solidFill>
                <a:latin typeface="Helvetica"/>
                <a:cs typeface="Helvetica"/>
              </a:rPr>
              <a:t>  submit </a:t>
            </a:r>
            <a:r>
              <a:rPr lang="en-US" altLang="en-US" sz="1600" dirty="0">
                <a:solidFill>
                  <a:srgbClr val="0D0D0D"/>
                </a:solidFill>
                <a:latin typeface="Helvetica"/>
                <a:cs typeface="Helvetica"/>
              </a:rPr>
              <a:t>their forecast in real-</a:t>
            </a:r>
            <a:r>
              <a:rPr lang="en-US" altLang="en-US" sz="1600" dirty="0" smtClean="0">
                <a:solidFill>
                  <a:srgbClr val="0D0D0D"/>
                </a:solidFill>
                <a:latin typeface="Helvetica"/>
                <a:cs typeface="Helvetica"/>
              </a:rPr>
              <a:t>time,</a:t>
            </a:r>
          </a:p>
          <a:p>
            <a:pPr algn="just">
              <a:buFont typeface="Arial"/>
              <a:buChar char="•"/>
            </a:pPr>
            <a:r>
              <a:rPr lang="en-US" altLang="en-US" sz="1600" dirty="0" smtClean="0">
                <a:solidFill>
                  <a:srgbClr val="0D0D0D"/>
                </a:solidFill>
                <a:latin typeface="Helvetica"/>
                <a:cs typeface="Helvetica"/>
              </a:rPr>
              <a:t>  quickly </a:t>
            </a:r>
            <a:r>
              <a:rPr lang="en-US" altLang="en-US" sz="1600" dirty="0">
                <a:solidFill>
                  <a:srgbClr val="0D0D0D"/>
                </a:solidFill>
                <a:latin typeface="Helvetica"/>
                <a:cs typeface="Helvetica"/>
              </a:rPr>
              <a:t>view all forecasts at once in real-time, </a:t>
            </a:r>
          </a:p>
          <a:p>
            <a:pPr algn="just">
              <a:buFont typeface="Arial"/>
              <a:buChar char="•"/>
            </a:pPr>
            <a:r>
              <a:rPr lang="en-US" sz="1600" dirty="0" smtClean="0">
                <a:solidFill>
                  <a:srgbClr val="0D0D0D"/>
                </a:solidFill>
                <a:latin typeface="Helvetica"/>
                <a:cs typeface="Helvetica"/>
              </a:rPr>
              <a:t>  generate </a:t>
            </a:r>
            <a:r>
              <a:rPr lang="en-US" sz="1600" dirty="0">
                <a:solidFill>
                  <a:srgbClr val="0D0D0D"/>
                </a:solidFill>
                <a:latin typeface="Helvetica"/>
                <a:cs typeface="Helvetica"/>
              </a:rPr>
              <a:t>experimental </a:t>
            </a:r>
            <a:r>
              <a:rPr lang="en-US" sz="1600" b="1" dirty="0">
                <a:solidFill>
                  <a:srgbClr val="FF0000"/>
                </a:solidFill>
                <a:latin typeface="Helvetica"/>
                <a:cs typeface="Helvetica"/>
              </a:rPr>
              <a:t>community-wide ensemble </a:t>
            </a:r>
            <a:r>
              <a:rPr lang="en-US" sz="1600" b="1" dirty="0" smtClean="0">
                <a:solidFill>
                  <a:srgbClr val="FF0000"/>
                </a:solidFill>
                <a:latin typeface="Helvetica"/>
                <a:cs typeface="Helvetica"/>
              </a:rPr>
              <a:t>forecasts</a:t>
            </a:r>
            <a:r>
              <a:rPr lang="en-US" sz="1600" dirty="0" smtClean="0">
                <a:solidFill>
                  <a:srgbClr val="0D0D0D"/>
                </a:solidFill>
                <a:latin typeface="Helvetica"/>
                <a:cs typeface="Helvetica"/>
              </a:rPr>
              <a:t>,</a:t>
            </a:r>
            <a:endParaRPr lang="en-US" altLang="en-US" sz="1600" dirty="0" smtClean="0">
              <a:solidFill>
                <a:srgbClr val="0D0D0D"/>
              </a:solidFill>
              <a:latin typeface="Helvetica"/>
              <a:cs typeface="Helvetica"/>
            </a:endParaRPr>
          </a:p>
          <a:p>
            <a:pPr algn="just">
              <a:buFont typeface="Arial"/>
              <a:buChar char="•"/>
            </a:pPr>
            <a:r>
              <a:rPr lang="en-US" altLang="en-US" sz="1600" dirty="0" smtClean="0">
                <a:solidFill>
                  <a:srgbClr val="0D0D0D"/>
                </a:solidFill>
                <a:latin typeface="Helvetica"/>
                <a:cs typeface="Helvetica"/>
              </a:rPr>
              <a:t>  compare </a:t>
            </a:r>
            <a:r>
              <a:rPr lang="en-US" altLang="en-US" sz="1600" dirty="0">
                <a:solidFill>
                  <a:srgbClr val="0D0D0D"/>
                </a:solidFill>
                <a:latin typeface="Helvetica"/>
                <a:cs typeface="Helvetica"/>
              </a:rPr>
              <a:t>forecasting methods when the event has </a:t>
            </a:r>
            <a:r>
              <a:rPr lang="en-US" altLang="en-US" sz="1600" dirty="0" smtClean="0">
                <a:solidFill>
                  <a:srgbClr val="0D0D0D"/>
                </a:solidFill>
                <a:latin typeface="Helvetica"/>
                <a:cs typeface="Helvetica"/>
              </a:rPr>
              <a:t>arrived  </a:t>
            </a:r>
          </a:p>
          <a:p>
            <a:pPr algn="just"/>
            <a:r>
              <a:rPr lang="en-US" altLang="en-US" sz="1600" b="1" dirty="0" smtClean="0">
                <a:solidFill>
                  <a:srgbClr val="FF0000"/>
                </a:solidFill>
                <a:latin typeface="Helvetica"/>
                <a:cs typeface="Helvetica"/>
              </a:rPr>
              <a:t>All </a:t>
            </a:r>
            <a:r>
              <a:rPr lang="en-US" altLang="en-US" sz="1600" b="1" dirty="0">
                <a:solidFill>
                  <a:srgbClr val="FF0000"/>
                </a:solidFill>
                <a:latin typeface="Helvetica"/>
                <a:cs typeface="Helvetica"/>
              </a:rPr>
              <a:t>types of prediction models and methods are welcome from the world-</a:t>
            </a:r>
            <a:r>
              <a:rPr lang="en-US" altLang="en-US" sz="1600" b="1" dirty="0" smtClean="0">
                <a:solidFill>
                  <a:srgbClr val="FF0000"/>
                </a:solidFill>
                <a:latin typeface="Helvetica"/>
                <a:cs typeface="Helvetica"/>
              </a:rPr>
              <a:t>wide community</a:t>
            </a:r>
            <a:r>
              <a:rPr lang="en-US" altLang="en-US" sz="1600" dirty="0" smtClean="0">
                <a:solidFill>
                  <a:srgbClr val="0D0D0D"/>
                </a:solidFill>
                <a:latin typeface="Helvetica"/>
                <a:cs typeface="Helvetica"/>
              </a:rPr>
              <a:t>. There are </a:t>
            </a:r>
            <a:r>
              <a:rPr lang="en-US" altLang="en-US" sz="1600" dirty="0">
                <a:solidFill>
                  <a:srgbClr val="0D0D0D"/>
                </a:solidFill>
                <a:latin typeface="Helvetica"/>
                <a:cs typeface="Helvetica"/>
              </a:rPr>
              <a:t>currently 17 registered CME arrival time prediction </a:t>
            </a:r>
            <a:r>
              <a:rPr lang="en-US" altLang="en-US" sz="1600" dirty="0" smtClean="0">
                <a:solidFill>
                  <a:srgbClr val="0D0D0D"/>
                </a:solidFill>
                <a:latin typeface="Helvetica"/>
                <a:cs typeface="Helvetica"/>
              </a:rPr>
              <a:t>methods, including entries from the CCMC/SWRC, SWPC, UK </a:t>
            </a:r>
            <a:r>
              <a:rPr lang="en-US" altLang="en-US" sz="1600" dirty="0" err="1" smtClean="0">
                <a:solidFill>
                  <a:srgbClr val="0D0D0D"/>
                </a:solidFill>
                <a:latin typeface="Helvetica"/>
                <a:cs typeface="Helvetica"/>
              </a:rPr>
              <a:t>MetOffice</a:t>
            </a:r>
            <a:r>
              <a:rPr lang="en-US" altLang="en-US" sz="1600" dirty="0" smtClean="0">
                <a:solidFill>
                  <a:srgbClr val="0D0D0D"/>
                </a:solidFill>
                <a:latin typeface="Helvetica"/>
                <a:cs typeface="Helvetica"/>
              </a:rPr>
              <a:t>, KSFC, COMESEP</a:t>
            </a:r>
            <a:endParaRPr lang="en-US" sz="1600" dirty="0" smtClean="0">
              <a:solidFill>
                <a:srgbClr val="0D0D0D"/>
              </a:solidFill>
              <a:latin typeface="Helvetica"/>
              <a:cs typeface="Helvetica"/>
            </a:endParaRPr>
          </a:p>
        </p:txBody>
      </p:sp>
      <p:pic>
        <p:nvPicPr>
          <p:cNvPr id="8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34200" y="3333690"/>
            <a:ext cx="2042935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Average of all predictions is calculated</a:t>
            </a:r>
            <a:r>
              <a:rPr lang="en-US" sz="1200" i="1" kern="0" noProof="0" dirty="0" smtClean="0">
                <a:solidFill>
                  <a:srgbClr val="008000"/>
                </a:solidFill>
              </a:rPr>
              <a:t> for the user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3533001"/>
            <a:ext cx="3670300" cy="276999"/>
          </a:xfrm>
          <a:prstGeom prst="rect">
            <a:avLst/>
          </a:prstGeom>
          <a:solidFill>
            <a:schemeClr val="bg1"/>
          </a:solidFill>
          <a:ln w="12700">
            <a:solidFill>
              <a:srgbClr val="F79646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Columns are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sortable</a:t>
            </a:r>
            <a:r>
              <a:rPr kumimoji="0" lang="en-US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!(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click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column headings)</a:t>
            </a:r>
          </a:p>
        </p:txBody>
      </p:sp>
    </p:spTree>
    <p:extLst>
      <p:ext uri="{BB962C8B-B14F-4D97-AF65-F5344CB8AC3E}">
        <p14:creationId xmlns:p14="http://schemas.microsoft.com/office/powerpoint/2010/main" val="47889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219200" y="1524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tx1">
                <a:alpha val="80000"/>
              </a:scheme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F75BC"/>
                </a:solidFill>
                <a:latin typeface="Helvetica Neue"/>
                <a:cs typeface="Helvetica Neue"/>
              </a:rPr>
              <a:t>Flare Forecasts </a:t>
            </a:r>
            <a:r>
              <a:rPr lang="en-US" sz="2800" dirty="0" err="1" smtClean="0">
                <a:solidFill>
                  <a:srgbClr val="0F75BC"/>
                </a:solidFill>
                <a:latin typeface="Helvetica Neue"/>
                <a:cs typeface="Helvetica Neue"/>
              </a:rPr>
              <a:t>ScoreBoard</a:t>
            </a:r>
            <a:r>
              <a:rPr lang="en-US" sz="2800" dirty="0" smtClean="0">
                <a:solidFill>
                  <a:srgbClr val="0F75BC"/>
                </a:solidFill>
                <a:latin typeface="Helvetica Neue"/>
                <a:cs typeface="Helvetica Neue"/>
              </a:rPr>
              <a:t> Planning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F75BC"/>
                </a:solidFill>
                <a:latin typeface="Helvetica Neue"/>
                <a:cs typeface="Helvetica Neue"/>
              </a:rPr>
              <a:t> </a:t>
            </a:r>
            <a:endParaRPr lang="en-US" sz="2800" i="1" dirty="0" smtClean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pic>
        <p:nvPicPr>
          <p:cNvPr id="3" name="Picture 36" descr="CCMC-logo-gif-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819"/>
            <a:ext cx="1066800" cy="84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990600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1800" b="1" dirty="0" smtClean="0">
                <a:solidFill>
                  <a:srgbClr val="0D0D0D"/>
                </a:solidFill>
                <a:latin typeface="Helvetica"/>
                <a:cs typeface="Helvetica"/>
              </a:rPr>
              <a:t>Contacts:</a:t>
            </a:r>
            <a:r>
              <a:rPr lang="en-US" altLang="en-US" sz="1800" dirty="0" smtClean="0">
                <a:solidFill>
                  <a:srgbClr val="0D0D0D"/>
                </a:solidFill>
                <a:latin typeface="Helvetica"/>
                <a:cs typeface="Helvetica"/>
              </a:rPr>
              <a:t> CCMC (Masha Kuznetsova, Leila Mays), </a:t>
            </a:r>
            <a:r>
              <a:rPr lang="en-US" altLang="en-US" sz="1800" dirty="0" err="1" smtClean="0">
                <a:solidFill>
                  <a:srgbClr val="0D0D0D"/>
                </a:solidFill>
                <a:latin typeface="Helvetica"/>
                <a:cs typeface="Helvetica"/>
              </a:rPr>
              <a:t>MetOffice</a:t>
            </a:r>
            <a:r>
              <a:rPr lang="en-US" altLang="en-US" sz="1800" dirty="0" smtClean="0">
                <a:solidFill>
                  <a:srgbClr val="0D0D0D"/>
                </a:solidFill>
                <a:latin typeface="Helvetica"/>
                <a:cs typeface="Helvetica"/>
              </a:rPr>
              <a:t> (Sophie Murray) + …</a:t>
            </a:r>
          </a:p>
          <a:p>
            <a:pPr algn="just"/>
            <a:endParaRPr lang="en-US" altLang="en-US" sz="1800" b="1" dirty="0" smtClean="0">
              <a:solidFill>
                <a:srgbClr val="0D0D0D"/>
              </a:solidFill>
              <a:latin typeface="Helvetica"/>
              <a:cs typeface="Helvetica"/>
            </a:endParaRPr>
          </a:p>
          <a:p>
            <a:pPr algn="just"/>
            <a:r>
              <a:rPr lang="en-US" altLang="en-US" sz="1800" b="1" dirty="0" smtClean="0">
                <a:solidFill>
                  <a:srgbClr val="0D0D0D"/>
                </a:solidFill>
                <a:latin typeface="Helvetica"/>
                <a:cs typeface="Helvetica"/>
              </a:rPr>
              <a:t>Web </a:t>
            </a:r>
            <a:r>
              <a:rPr lang="en-US" altLang="en-US" sz="1800" b="1" dirty="0" smtClean="0">
                <a:solidFill>
                  <a:srgbClr val="0D0D0D"/>
                </a:solidFill>
                <a:latin typeface="Helvetica"/>
                <a:cs typeface="Helvetica"/>
              </a:rPr>
              <a:t>site</a:t>
            </a:r>
            <a:r>
              <a:rPr lang="en-US" altLang="en-US" sz="1800" dirty="0" smtClean="0">
                <a:solidFill>
                  <a:srgbClr val="0D0D0D"/>
                </a:solidFill>
                <a:latin typeface="Helvetica"/>
                <a:cs typeface="Helvetica"/>
              </a:rPr>
              <a:t>: </a:t>
            </a:r>
          </a:p>
          <a:p>
            <a:pPr algn="just"/>
            <a:endParaRPr lang="en-US" altLang="en-US" sz="1800" dirty="0">
              <a:solidFill>
                <a:srgbClr val="0D0D0D"/>
              </a:solidFill>
              <a:latin typeface="Helvetica"/>
              <a:cs typeface="Helvetica"/>
            </a:endParaRPr>
          </a:p>
          <a:p>
            <a:pPr algn="just"/>
            <a:r>
              <a:rPr lang="en-US" altLang="en-US" sz="1800" b="1" dirty="0" smtClean="0">
                <a:solidFill>
                  <a:srgbClr val="0D0D0D"/>
                </a:solidFill>
                <a:latin typeface="Helvetica"/>
                <a:cs typeface="Helvetica"/>
              </a:rPr>
              <a:t>First steps</a:t>
            </a:r>
            <a:r>
              <a:rPr lang="en-US" altLang="en-US" sz="1800" dirty="0" smtClean="0">
                <a:solidFill>
                  <a:srgbClr val="0D0D0D"/>
                </a:solidFill>
                <a:latin typeface="Helvetica"/>
                <a:cs typeface="Helvetica"/>
              </a:rPr>
              <a:t>:</a:t>
            </a:r>
          </a:p>
          <a:p>
            <a:pPr marL="171450" indent="-171450" algn="just">
              <a:buFontTx/>
              <a:buChar char="-"/>
            </a:pPr>
            <a:r>
              <a:rPr lang="en-US" altLang="en-US" sz="1800" dirty="0">
                <a:solidFill>
                  <a:srgbClr val="0D0D0D"/>
                </a:solidFill>
                <a:latin typeface="Helvetica"/>
                <a:cs typeface="Helvetica"/>
              </a:rPr>
              <a:t>d</a:t>
            </a:r>
            <a:r>
              <a:rPr lang="en-US" altLang="en-US" sz="1800" dirty="0" smtClean="0">
                <a:solidFill>
                  <a:srgbClr val="0D0D0D"/>
                </a:solidFill>
                <a:latin typeface="Helvetica"/>
                <a:cs typeface="Helvetica"/>
              </a:rPr>
              <a:t>efine file format for predictions,</a:t>
            </a:r>
          </a:p>
          <a:p>
            <a:pPr marL="171450" indent="-171450" algn="just">
              <a:buFontTx/>
              <a:buChar char="-"/>
            </a:pPr>
            <a:r>
              <a:rPr lang="en-US" altLang="en-US" sz="1800" dirty="0" smtClean="0">
                <a:solidFill>
                  <a:srgbClr val="0D0D0D"/>
                </a:solidFill>
                <a:latin typeface="Helvetica"/>
                <a:cs typeface="Helvetica"/>
              </a:rPr>
              <a:t>automate file generation, uploading and archiving procedures, </a:t>
            </a:r>
          </a:p>
          <a:p>
            <a:pPr marL="171450" indent="-171450" algn="just">
              <a:buFontTx/>
              <a:buChar char="-"/>
            </a:pPr>
            <a:r>
              <a:rPr lang="en-US" altLang="en-US" sz="1800" dirty="0" smtClean="0">
                <a:solidFill>
                  <a:srgbClr val="0D0D0D"/>
                </a:solidFill>
                <a:latin typeface="Helvetica"/>
                <a:cs typeface="Helvetica"/>
              </a:rPr>
              <a:t>move towards calibration of probability </a:t>
            </a:r>
            <a:r>
              <a:rPr lang="en-US" altLang="en-US" sz="1800" dirty="0" smtClean="0">
                <a:solidFill>
                  <a:srgbClr val="0D0D0D"/>
                </a:solidFill>
                <a:latin typeface="Helvetica"/>
                <a:cs typeface="Helvetica"/>
              </a:rPr>
              <a:t>forecasts.</a:t>
            </a:r>
            <a:endParaRPr lang="en-US" altLang="en-US" sz="1800" dirty="0">
              <a:solidFill>
                <a:srgbClr val="0D0D0D"/>
              </a:solidFill>
              <a:latin typeface="Helvetica"/>
              <a:cs typeface="Helvetica"/>
            </a:endParaRPr>
          </a:p>
        </p:txBody>
      </p:sp>
      <p:pic>
        <p:nvPicPr>
          <p:cNvPr id="5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3580924"/>
            <a:ext cx="89154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1400" b="1" dirty="0" smtClean="0">
                <a:solidFill>
                  <a:srgbClr val="0D0D0D"/>
                </a:solidFill>
                <a:latin typeface="Helvetica"/>
                <a:cs typeface="Helvetica"/>
              </a:rPr>
              <a:t>Sample file for full disk forecast</a:t>
            </a:r>
            <a:r>
              <a:rPr lang="en-US" altLang="en-US" sz="1400" b="1" dirty="0" smtClean="0">
                <a:solidFill>
                  <a:srgbClr val="0D0D0D"/>
                </a:solidFill>
                <a:latin typeface="Helvetica"/>
                <a:cs typeface="Helvetica"/>
              </a:rPr>
              <a:t>:</a:t>
            </a:r>
            <a:endParaRPr lang="en-US" altLang="en-US" sz="1400" dirty="0" smtClean="0">
              <a:solidFill>
                <a:srgbClr val="0D0D0D"/>
              </a:solidFill>
              <a:latin typeface="Helvetica"/>
              <a:cs typeface="Helvetica"/>
            </a:endParaRPr>
          </a:p>
          <a:p>
            <a:pPr algn="just"/>
            <a:r>
              <a:rPr lang="en-US" altLang="en-US" sz="1400" dirty="0">
                <a:solidFill>
                  <a:srgbClr val="0D0D0D"/>
                </a:solidFill>
                <a:latin typeface="Helvetica"/>
                <a:cs typeface="Helvetica"/>
              </a:rPr>
              <a:t>#File name format: </a:t>
            </a:r>
            <a:r>
              <a:rPr lang="en-US" altLang="en-US" sz="1400" dirty="0" err="1">
                <a:solidFill>
                  <a:srgbClr val="0D0D0D"/>
                </a:solidFill>
                <a:latin typeface="Helvetica"/>
                <a:cs typeface="Helvetica"/>
              </a:rPr>
              <a:t>Flare_Forecast_modelname_yyyymmdd_hhmm.txt</a:t>
            </a:r>
            <a:endParaRPr lang="en-US" altLang="en-US" sz="1400" dirty="0">
              <a:solidFill>
                <a:srgbClr val="0D0D0D"/>
              </a:solidFill>
              <a:latin typeface="Helvetica"/>
              <a:cs typeface="Helvetica"/>
            </a:endParaRPr>
          </a:p>
          <a:p>
            <a:pPr algn="just"/>
            <a:r>
              <a:rPr lang="en-US" altLang="en-US" sz="1400" dirty="0" smtClean="0">
                <a:solidFill>
                  <a:srgbClr val="0D0D0D"/>
                </a:solidFill>
                <a:latin typeface="Helvetica"/>
                <a:cs typeface="Helvetica"/>
              </a:rPr>
              <a:t>Forecasting </a:t>
            </a:r>
            <a:r>
              <a:rPr lang="en-US" altLang="en-US" sz="1400" dirty="0">
                <a:solidFill>
                  <a:srgbClr val="0D0D0D"/>
                </a:solidFill>
                <a:latin typeface="Helvetica"/>
                <a:cs typeface="Helvetica"/>
              </a:rPr>
              <a:t>method: MAG4</a:t>
            </a:r>
          </a:p>
          <a:p>
            <a:pPr algn="just"/>
            <a:r>
              <a:rPr lang="en-US" altLang="en-US" sz="1400" dirty="0" smtClean="0">
                <a:solidFill>
                  <a:srgbClr val="0D0D0D"/>
                </a:solidFill>
                <a:latin typeface="Helvetica"/>
                <a:cs typeface="Helvetica"/>
              </a:rPr>
              <a:t>Time</a:t>
            </a:r>
            <a:r>
              <a:rPr lang="en-US" altLang="en-US" sz="1400" dirty="0">
                <a:solidFill>
                  <a:srgbClr val="0D0D0D"/>
                </a:solidFill>
                <a:latin typeface="Helvetica"/>
                <a:cs typeface="Helvetica"/>
              </a:rPr>
              <a:t>: 2013-10-23T12:00Z</a:t>
            </a:r>
          </a:p>
          <a:p>
            <a:pPr algn="just"/>
            <a:r>
              <a:rPr lang="en-US" altLang="en-US" sz="1400" dirty="0" smtClean="0">
                <a:solidFill>
                  <a:srgbClr val="0D0D0D"/>
                </a:solidFill>
                <a:latin typeface="Helvetica"/>
                <a:cs typeface="Helvetica"/>
              </a:rPr>
              <a:t>Input </a:t>
            </a:r>
            <a:r>
              <a:rPr lang="en-US" altLang="en-US" sz="1400" dirty="0">
                <a:solidFill>
                  <a:srgbClr val="0D0D0D"/>
                </a:solidFill>
                <a:latin typeface="Helvetica"/>
                <a:cs typeface="Helvetica"/>
              </a:rPr>
              <a:t>data: SDO/HMI </a:t>
            </a:r>
            <a:r>
              <a:rPr lang="en-US" altLang="en-US" sz="1400" dirty="0" err="1">
                <a:solidFill>
                  <a:srgbClr val="0D0D0D"/>
                </a:solidFill>
                <a:latin typeface="Helvetica"/>
                <a:cs typeface="Helvetica"/>
              </a:rPr>
              <a:t>LOS_Magnetogram</a:t>
            </a:r>
            <a:endParaRPr lang="en-US" altLang="en-US" sz="1400" dirty="0">
              <a:solidFill>
                <a:srgbClr val="0D0D0D"/>
              </a:solidFill>
              <a:latin typeface="Helvetica"/>
              <a:cs typeface="Helvetica"/>
            </a:endParaRPr>
          </a:p>
          <a:p>
            <a:pPr algn="just"/>
            <a:r>
              <a:rPr lang="en-US" altLang="en-US" sz="1400" dirty="0" smtClean="0">
                <a:solidFill>
                  <a:srgbClr val="0D0D0D"/>
                </a:solidFill>
                <a:latin typeface="Helvetica"/>
                <a:cs typeface="Helvetica"/>
              </a:rPr>
              <a:t>Prediction </a:t>
            </a:r>
            <a:r>
              <a:rPr lang="en-US" altLang="en-US" sz="1400" dirty="0">
                <a:solidFill>
                  <a:srgbClr val="0D0D0D"/>
                </a:solidFill>
                <a:latin typeface="Helvetica"/>
                <a:cs typeface="Helvetica"/>
              </a:rPr>
              <a:t>window (hours): </a:t>
            </a:r>
            <a:r>
              <a:rPr lang="en-US" altLang="en-US" sz="1400" dirty="0" smtClean="0">
                <a:solidFill>
                  <a:srgbClr val="0D0D0D"/>
                </a:solidFill>
                <a:latin typeface="Helvetica"/>
                <a:cs typeface="Helvetica"/>
              </a:rPr>
              <a:t>24</a:t>
            </a:r>
          </a:p>
          <a:p>
            <a:pPr algn="just"/>
            <a:endParaRPr lang="en-US" altLang="en-US" sz="1400" dirty="0" smtClean="0">
              <a:solidFill>
                <a:srgbClr val="0D0D0D"/>
              </a:solidFill>
              <a:latin typeface="Helvetica"/>
              <a:cs typeface="Helvetica"/>
            </a:endParaRPr>
          </a:p>
          <a:p>
            <a:pPr algn="just"/>
            <a:r>
              <a:rPr lang="en-US" altLang="en-US" sz="1400" dirty="0">
                <a:solidFill>
                  <a:srgbClr val="0D0D0D"/>
                </a:solidFill>
                <a:latin typeface="Helvetica"/>
                <a:cs typeface="Helvetica"/>
              </a:rPr>
              <a:t>#Full Disk </a:t>
            </a:r>
            <a:r>
              <a:rPr lang="en-US" altLang="en-US" sz="1400" dirty="0" smtClean="0">
                <a:solidFill>
                  <a:srgbClr val="0D0D0D"/>
                </a:solidFill>
                <a:latin typeface="Helvetica"/>
                <a:cs typeface="Helvetica"/>
              </a:rPr>
              <a:t>Forecast</a:t>
            </a:r>
            <a:endParaRPr lang="en-US" altLang="en-US" sz="1400" dirty="0">
              <a:solidFill>
                <a:srgbClr val="0D0D0D"/>
              </a:solidFill>
              <a:latin typeface="Helvetica"/>
              <a:cs typeface="Helvetica"/>
            </a:endParaRPr>
          </a:p>
          <a:p>
            <a:pPr algn="just"/>
            <a:r>
              <a:rPr lang="en-US" altLang="en-US" sz="1400" dirty="0">
                <a:solidFill>
                  <a:srgbClr val="0D0D0D"/>
                </a:solidFill>
                <a:latin typeface="Helvetica"/>
                <a:cs typeface="Helvetica"/>
              </a:rPr>
              <a:t>#</a:t>
            </a:r>
            <a:r>
              <a:rPr lang="en-US" altLang="en-US" sz="1400" dirty="0" err="1">
                <a:solidFill>
                  <a:srgbClr val="0D0D0D"/>
                </a:solidFill>
                <a:latin typeface="Helvetica"/>
                <a:cs typeface="Helvetica"/>
              </a:rPr>
              <a:t>X_prob</a:t>
            </a:r>
            <a:r>
              <a:rPr lang="en-US" altLang="en-US" sz="1400" dirty="0">
                <a:solidFill>
                  <a:srgbClr val="0D0D0D"/>
                </a:solidFill>
                <a:latin typeface="Helvetica"/>
                <a:cs typeface="Helvetica"/>
              </a:rPr>
              <a:t>      </a:t>
            </a:r>
            <a:r>
              <a:rPr lang="en-US" altLang="en-US" sz="1400" dirty="0" err="1">
                <a:solidFill>
                  <a:srgbClr val="0D0D0D"/>
                </a:solidFill>
                <a:latin typeface="Helvetica"/>
                <a:cs typeface="Helvetica"/>
              </a:rPr>
              <a:t>X_uncert</a:t>
            </a:r>
            <a:r>
              <a:rPr lang="en-US" altLang="en-US" sz="1400" dirty="0">
                <a:solidFill>
                  <a:srgbClr val="0D0D0D"/>
                </a:solidFill>
                <a:latin typeface="Helvetica"/>
                <a:cs typeface="Helvetica"/>
              </a:rPr>
              <a:t>    </a:t>
            </a:r>
            <a:r>
              <a:rPr lang="en-US" altLang="en-US" sz="1400" dirty="0" err="1">
                <a:solidFill>
                  <a:srgbClr val="0D0D0D"/>
                </a:solidFill>
                <a:latin typeface="Helvetica"/>
                <a:cs typeface="Helvetica"/>
              </a:rPr>
              <a:t>X_Level</a:t>
            </a:r>
            <a:r>
              <a:rPr lang="en-US" altLang="en-US" sz="1400" dirty="0">
                <a:solidFill>
                  <a:srgbClr val="0D0D0D"/>
                </a:solidFill>
                <a:latin typeface="Helvetica"/>
                <a:cs typeface="Helvetica"/>
              </a:rPr>
              <a:t>     </a:t>
            </a:r>
            <a:r>
              <a:rPr lang="en-US" altLang="en-US" sz="1400" dirty="0" err="1">
                <a:solidFill>
                  <a:srgbClr val="0D0D0D"/>
                </a:solidFill>
                <a:latin typeface="Helvetica"/>
                <a:cs typeface="Helvetica"/>
              </a:rPr>
              <a:t>M_prob</a:t>
            </a:r>
            <a:r>
              <a:rPr lang="en-US" altLang="en-US" sz="1400" dirty="0">
                <a:solidFill>
                  <a:srgbClr val="0D0D0D"/>
                </a:solidFill>
                <a:latin typeface="Helvetica"/>
                <a:cs typeface="Helvetica"/>
              </a:rPr>
              <a:t>    </a:t>
            </a:r>
            <a:r>
              <a:rPr lang="en-US" altLang="en-US" sz="1400" dirty="0" err="1" smtClean="0">
                <a:solidFill>
                  <a:srgbClr val="0D0D0D"/>
                </a:solidFill>
                <a:latin typeface="Helvetica"/>
                <a:cs typeface="Helvetica"/>
              </a:rPr>
              <a:t>M_uncert</a:t>
            </a:r>
            <a:r>
              <a:rPr lang="en-US" altLang="en-US" sz="1400" dirty="0" smtClean="0">
                <a:solidFill>
                  <a:srgbClr val="0D0D0D"/>
                </a:solidFill>
                <a:latin typeface="Helvetica"/>
                <a:cs typeface="Helvetica"/>
              </a:rPr>
              <a:t>  </a:t>
            </a:r>
            <a:r>
              <a:rPr lang="en-US" altLang="en-US" sz="1400" dirty="0" err="1">
                <a:solidFill>
                  <a:srgbClr val="0D0D0D"/>
                </a:solidFill>
                <a:latin typeface="Helvetica"/>
                <a:cs typeface="Helvetica"/>
              </a:rPr>
              <a:t>M_Level</a:t>
            </a:r>
            <a:r>
              <a:rPr lang="en-US" altLang="en-US" sz="1400" dirty="0">
                <a:solidFill>
                  <a:srgbClr val="0D0D0D"/>
                </a:solidFill>
                <a:latin typeface="Helvetica"/>
                <a:cs typeface="Helvetica"/>
              </a:rPr>
              <a:t>     </a:t>
            </a:r>
            <a:r>
              <a:rPr lang="en-US" altLang="en-US" sz="1400" dirty="0" err="1">
                <a:solidFill>
                  <a:srgbClr val="0D0D0D"/>
                </a:solidFill>
                <a:latin typeface="Helvetica"/>
                <a:cs typeface="Helvetica"/>
              </a:rPr>
              <a:t>C_prob</a:t>
            </a:r>
            <a:r>
              <a:rPr lang="en-US" altLang="en-US" sz="1400" dirty="0">
                <a:solidFill>
                  <a:srgbClr val="0D0D0D"/>
                </a:solidFill>
                <a:latin typeface="Helvetica"/>
                <a:cs typeface="Helvetica"/>
              </a:rPr>
              <a:t>    </a:t>
            </a:r>
            <a:r>
              <a:rPr lang="en-US" altLang="en-US" sz="1400" dirty="0" err="1" smtClean="0">
                <a:solidFill>
                  <a:srgbClr val="0D0D0D"/>
                </a:solidFill>
                <a:latin typeface="Helvetica"/>
                <a:cs typeface="Helvetica"/>
              </a:rPr>
              <a:t>C_uncert</a:t>
            </a:r>
            <a:r>
              <a:rPr lang="en-US" altLang="en-US" sz="1400" dirty="0" smtClean="0">
                <a:solidFill>
                  <a:srgbClr val="0D0D0D"/>
                </a:solidFill>
                <a:latin typeface="Helvetica"/>
                <a:cs typeface="Helvetica"/>
              </a:rPr>
              <a:t>  </a:t>
            </a:r>
            <a:r>
              <a:rPr lang="en-US" altLang="en-US" sz="1400" dirty="0" err="1" smtClean="0">
                <a:solidFill>
                  <a:srgbClr val="0D0D0D"/>
                </a:solidFill>
                <a:latin typeface="Helvetica"/>
                <a:cs typeface="Helvetica"/>
              </a:rPr>
              <a:t>C_Level</a:t>
            </a:r>
            <a:endParaRPr lang="en-US" altLang="en-US" sz="1400" dirty="0">
              <a:solidFill>
                <a:srgbClr val="0D0D0D"/>
              </a:solidFill>
              <a:latin typeface="Helvetica"/>
              <a:cs typeface="Helvetica"/>
            </a:endParaRPr>
          </a:p>
          <a:p>
            <a:pPr algn="just"/>
            <a:r>
              <a:rPr lang="en-US" altLang="en-US" sz="1400" dirty="0">
                <a:solidFill>
                  <a:srgbClr val="0D0D0D"/>
                </a:solidFill>
                <a:latin typeface="Helvetica"/>
                <a:cs typeface="Helvetica"/>
              </a:rPr>
              <a:t> 0.4000        0.0800       </a:t>
            </a:r>
            <a:r>
              <a:rPr lang="en-US" altLang="en-US" sz="1400" dirty="0" smtClean="0">
                <a:solidFill>
                  <a:srgbClr val="0D0D0D"/>
                </a:solidFill>
                <a:latin typeface="Helvetica"/>
                <a:cs typeface="Helvetica"/>
              </a:rPr>
              <a:t>3                0.6800      </a:t>
            </a:r>
            <a:r>
              <a:rPr lang="en-US" altLang="en-US" sz="1400" dirty="0">
                <a:solidFill>
                  <a:srgbClr val="0D0D0D"/>
                </a:solidFill>
                <a:latin typeface="Helvetica"/>
                <a:cs typeface="Helvetica"/>
              </a:rPr>
              <a:t>0.0500       </a:t>
            </a:r>
            <a:r>
              <a:rPr lang="en-US" altLang="en-US" sz="1400" dirty="0" smtClean="0">
                <a:solidFill>
                  <a:srgbClr val="0D0D0D"/>
                </a:solidFill>
                <a:latin typeface="Helvetica"/>
                <a:cs typeface="Helvetica"/>
              </a:rPr>
              <a:t>3                0.7500      </a:t>
            </a:r>
            <a:r>
              <a:rPr lang="en-US" altLang="en-US" sz="1400" dirty="0">
                <a:solidFill>
                  <a:srgbClr val="0D0D0D"/>
                </a:solidFill>
                <a:latin typeface="Helvetica"/>
                <a:cs typeface="Helvetica"/>
              </a:rPr>
              <a:t>0.0500        </a:t>
            </a:r>
            <a:r>
              <a:rPr lang="en-US" altLang="en-US" sz="1400" dirty="0" smtClean="0">
                <a:solidFill>
                  <a:srgbClr val="0D0D0D"/>
                </a:solidFill>
                <a:latin typeface="Helvetica"/>
                <a:cs typeface="Helvetica"/>
              </a:rPr>
              <a:t>3</a:t>
            </a:r>
            <a:endParaRPr lang="en-US" altLang="en-US" sz="1400" dirty="0">
              <a:solidFill>
                <a:srgbClr val="0D0D0D"/>
              </a:solidFill>
              <a:latin typeface="Helvetica"/>
              <a:cs typeface="Helvetica"/>
            </a:endParaRPr>
          </a:p>
          <a:p>
            <a:pPr algn="just"/>
            <a:endParaRPr lang="en-US" altLang="en-US" sz="1400" dirty="0" smtClean="0">
              <a:solidFill>
                <a:srgbClr val="0D0D0D"/>
              </a:solidFill>
              <a:latin typeface="Helvetica"/>
              <a:cs typeface="Helvetica"/>
            </a:endParaRPr>
          </a:p>
          <a:p>
            <a:pPr algn="just"/>
            <a:r>
              <a:rPr lang="en-US" altLang="en-US" sz="1200" dirty="0" smtClean="0">
                <a:solidFill>
                  <a:srgbClr val="0D0D0D"/>
                </a:solidFill>
                <a:latin typeface="Helvetica"/>
                <a:cs typeface="Helvetica"/>
              </a:rPr>
              <a:t>#X-</a:t>
            </a:r>
            <a:r>
              <a:rPr lang="en-US" altLang="en-US" sz="1200" dirty="0" err="1" smtClean="0">
                <a:solidFill>
                  <a:srgbClr val="0D0D0D"/>
                </a:solidFill>
                <a:latin typeface="Helvetica"/>
                <a:cs typeface="Helvetica"/>
              </a:rPr>
              <a:t>prob</a:t>
            </a:r>
            <a:r>
              <a:rPr lang="en-US" altLang="en-US" sz="1200" dirty="0" smtClean="0">
                <a:solidFill>
                  <a:srgbClr val="0D0D0D"/>
                </a:solidFill>
                <a:latin typeface="Helvetica"/>
                <a:cs typeface="Helvetica"/>
              </a:rPr>
              <a:t>, M-</a:t>
            </a:r>
            <a:r>
              <a:rPr lang="en-US" altLang="en-US" sz="1200" dirty="0" err="1" smtClean="0">
                <a:solidFill>
                  <a:srgbClr val="0D0D0D"/>
                </a:solidFill>
                <a:latin typeface="Helvetica"/>
                <a:cs typeface="Helvetica"/>
              </a:rPr>
              <a:t>prob</a:t>
            </a:r>
            <a:r>
              <a:rPr lang="en-US" altLang="en-US" sz="1200" dirty="0" smtClean="0">
                <a:solidFill>
                  <a:srgbClr val="0D0D0D"/>
                </a:solidFill>
                <a:latin typeface="Helvetica"/>
                <a:cs typeface="Helvetica"/>
              </a:rPr>
              <a:t>, C-</a:t>
            </a:r>
            <a:r>
              <a:rPr lang="en-US" altLang="en-US" sz="1200" dirty="0" err="1" smtClean="0">
                <a:solidFill>
                  <a:srgbClr val="0D0D0D"/>
                </a:solidFill>
                <a:latin typeface="Helvetica"/>
                <a:cs typeface="Helvetica"/>
              </a:rPr>
              <a:t>prob</a:t>
            </a:r>
            <a:r>
              <a:rPr lang="en-US" altLang="en-US" sz="1200" dirty="0">
                <a:solidFill>
                  <a:srgbClr val="0D0D0D"/>
                </a:solidFill>
                <a:latin typeface="Helvetica"/>
                <a:cs typeface="Helvetica"/>
              </a:rPr>
              <a:t>: Probability of </a:t>
            </a:r>
            <a:r>
              <a:rPr lang="en-US" altLang="en-US" sz="1200" dirty="0" smtClean="0">
                <a:solidFill>
                  <a:srgbClr val="0D0D0D"/>
                </a:solidFill>
                <a:latin typeface="Helvetica"/>
                <a:cs typeface="Helvetica"/>
              </a:rPr>
              <a:t>X, M or C </a:t>
            </a:r>
            <a:r>
              <a:rPr lang="en-US" altLang="en-US" sz="1200" dirty="0">
                <a:solidFill>
                  <a:srgbClr val="0D0D0D"/>
                </a:solidFill>
                <a:latin typeface="Helvetica"/>
                <a:cs typeface="Helvetica"/>
              </a:rPr>
              <a:t>class flare in decimal format (4 places</a:t>
            </a:r>
            <a:r>
              <a:rPr lang="en-US" altLang="en-US" sz="1200" dirty="0" smtClean="0">
                <a:solidFill>
                  <a:srgbClr val="0D0D0D"/>
                </a:solidFill>
                <a:latin typeface="Helvetica"/>
                <a:cs typeface="Helvetica"/>
              </a:rPr>
              <a:t>)</a:t>
            </a:r>
          </a:p>
          <a:p>
            <a:pPr algn="just"/>
            <a:r>
              <a:rPr lang="en-US" altLang="en-US" sz="1200" dirty="0" smtClean="0">
                <a:solidFill>
                  <a:srgbClr val="0D0D0D"/>
                </a:solidFill>
                <a:latin typeface="Helvetica"/>
                <a:cs typeface="Helvetica"/>
              </a:rPr>
              <a:t>#</a:t>
            </a:r>
            <a:r>
              <a:rPr lang="en-US" altLang="en-US" sz="1200" dirty="0" err="1" smtClean="0">
                <a:solidFill>
                  <a:srgbClr val="0D0D0D"/>
                </a:solidFill>
                <a:latin typeface="Helvetica"/>
                <a:cs typeface="Helvetica"/>
              </a:rPr>
              <a:t>X_uncert</a:t>
            </a:r>
            <a:r>
              <a:rPr lang="en-US" altLang="en-US" sz="1200" dirty="0" smtClean="0">
                <a:solidFill>
                  <a:srgbClr val="0D0D0D"/>
                </a:solidFill>
                <a:latin typeface="Helvetica"/>
                <a:cs typeface="Helvetica"/>
              </a:rPr>
              <a:t>, </a:t>
            </a:r>
            <a:r>
              <a:rPr lang="en-US" altLang="en-US" sz="1200" dirty="0" err="1" smtClean="0">
                <a:solidFill>
                  <a:srgbClr val="0D0D0D"/>
                </a:solidFill>
                <a:latin typeface="Helvetica"/>
                <a:cs typeface="Helvetica"/>
              </a:rPr>
              <a:t>M_uncert</a:t>
            </a:r>
            <a:r>
              <a:rPr lang="en-US" altLang="en-US" sz="1200" dirty="0" smtClean="0">
                <a:solidFill>
                  <a:srgbClr val="0D0D0D"/>
                </a:solidFill>
                <a:latin typeface="Helvetica"/>
                <a:cs typeface="Helvetica"/>
              </a:rPr>
              <a:t>, </a:t>
            </a:r>
            <a:r>
              <a:rPr lang="en-US" altLang="en-US" sz="1200" dirty="0" err="1" smtClean="0">
                <a:solidFill>
                  <a:srgbClr val="0D0D0D"/>
                </a:solidFill>
                <a:latin typeface="Helvetica"/>
                <a:cs typeface="Helvetica"/>
              </a:rPr>
              <a:t>C_uncert</a:t>
            </a:r>
            <a:r>
              <a:rPr lang="en-US" altLang="en-US" sz="1200" dirty="0">
                <a:solidFill>
                  <a:srgbClr val="0D0D0D"/>
                </a:solidFill>
                <a:latin typeface="Helvetica"/>
                <a:cs typeface="Helvetica"/>
              </a:rPr>
              <a:t>: Uncertainty in </a:t>
            </a:r>
            <a:r>
              <a:rPr lang="en-US" altLang="en-US" sz="1200" dirty="0" smtClean="0">
                <a:solidFill>
                  <a:srgbClr val="0D0D0D"/>
                </a:solidFill>
                <a:latin typeface="Helvetica"/>
                <a:cs typeface="Helvetica"/>
              </a:rPr>
              <a:t>X, M or C </a:t>
            </a:r>
            <a:r>
              <a:rPr lang="en-US" altLang="en-US" sz="1200" dirty="0">
                <a:solidFill>
                  <a:srgbClr val="0D0D0D"/>
                </a:solidFill>
                <a:latin typeface="Helvetica"/>
                <a:cs typeface="Helvetica"/>
              </a:rPr>
              <a:t>class flare probability in decimal format (4 places</a:t>
            </a:r>
            <a:r>
              <a:rPr lang="en-US" altLang="en-US" sz="1200" dirty="0" smtClean="0">
                <a:solidFill>
                  <a:srgbClr val="0D0D0D"/>
                </a:solidFill>
                <a:latin typeface="Helvetica"/>
                <a:cs typeface="Helvetica"/>
              </a:rPr>
              <a:t>) (optional)</a:t>
            </a:r>
          </a:p>
          <a:p>
            <a:pPr algn="just"/>
            <a:r>
              <a:rPr lang="en-US" altLang="en-US" sz="1200" dirty="0" smtClean="0">
                <a:solidFill>
                  <a:srgbClr val="0D0D0D"/>
                </a:solidFill>
                <a:latin typeface="Helvetica"/>
                <a:cs typeface="Helvetica"/>
              </a:rPr>
              <a:t>#</a:t>
            </a:r>
            <a:r>
              <a:rPr lang="en-US" altLang="en-US" sz="1200" dirty="0" err="1" smtClean="0">
                <a:solidFill>
                  <a:srgbClr val="0D0D0D"/>
                </a:solidFill>
                <a:latin typeface="Helvetica"/>
                <a:cs typeface="Helvetica"/>
              </a:rPr>
              <a:t>X_Level</a:t>
            </a:r>
            <a:r>
              <a:rPr lang="en-US" altLang="en-US" sz="1200" dirty="0" smtClean="0">
                <a:solidFill>
                  <a:srgbClr val="0D0D0D"/>
                </a:solidFill>
                <a:latin typeface="Helvetica"/>
                <a:cs typeface="Helvetica"/>
              </a:rPr>
              <a:t>, </a:t>
            </a:r>
            <a:r>
              <a:rPr lang="en-US" altLang="en-US" sz="1200" dirty="0" err="1" smtClean="0">
                <a:solidFill>
                  <a:srgbClr val="0D0D0D"/>
                </a:solidFill>
                <a:latin typeface="Helvetica"/>
                <a:cs typeface="Helvetica"/>
              </a:rPr>
              <a:t>M_Level</a:t>
            </a:r>
            <a:r>
              <a:rPr lang="en-US" altLang="en-US" sz="1200" dirty="0" smtClean="0">
                <a:solidFill>
                  <a:srgbClr val="0D0D0D"/>
                </a:solidFill>
                <a:latin typeface="Helvetica"/>
                <a:cs typeface="Helvetica"/>
              </a:rPr>
              <a:t>, </a:t>
            </a:r>
            <a:r>
              <a:rPr lang="en-US" altLang="en-US" sz="1200" dirty="0" err="1" smtClean="0">
                <a:solidFill>
                  <a:srgbClr val="0D0D0D"/>
                </a:solidFill>
                <a:latin typeface="Helvetica"/>
                <a:cs typeface="Helvetica"/>
              </a:rPr>
              <a:t>C_Level</a:t>
            </a:r>
            <a:r>
              <a:rPr lang="en-US" altLang="en-US" sz="1200" dirty="0" smtClean="0">
                <a:solidFill>
                  <a:srgbClr val="0D0D0D"/>
                </a:solidFill>
                <a:latin typeface="Helvetica"/>
                <a:cs typeface="Helvetica"/>
              </a:rPr>
              <a:t>: </a:t>
            </a:r>
            <a:r>
              <a:rPr lang="en-US" altLang="en-US" sz="1200" dirty="0">
                <a:solidFill>
                  <a:srgbClr val="0D0D0D"/>
                </a:solidFill>
                <a:latin typeface="Helvetica"/>
                <a:cs typeface="Helvetica"/>
              </a:rPr>
              <a:t>Calibration of probability for the model for </a:t>
            </a:r>
            <a:r>
              <a:rPr lang="en-US" altLang="en-US" sz="1200" dirty="0" smtClean="0">
                <a:solidFill>
                  <a:srgbClr val="0D0D0D"/>
                </a:solidFill>
                <a:latin typeface="Helvetica"/>
                <a:cs typeface="Helvetica"/>
              </a:rPr>
              <a:t>X, M or C </a:t>
            </a:r>
            <a:r>
              <a:rPr lang="en-US" altLang="en-US" sz="1200" dirty="0">
                <a:solidFill>
                  <a:srgbClr val="0D0D0D"/>
                </a:solidFill>
                <a:latin typeface="Helvetica"/>
                <a:cs typeface="Helvetica"/>
              </a:rPr>
              <a:t>class flares (1=low, 2=medium, 3=high</a:t>
            </a:r>
            <a:r>
              <a:rPr lang="en-US" altLang="en-US" sz="1200" dirty="0" smtClean="0">
                <a:solidFill>
                  <a:srgbClr val="0D0D0D"/>
                </a:solidFill>
                <a:latin typeface="Helvetica"/>
                <a:cs typeface="Helvetica"/>
              </a:rPr>
              <a:t>)</a:t>
            </a:r>
          </a:p>
          <a:p>
            <a:pPr algn="just"/>
            <a:r>
              <a:rPr lang="en-US" altLang="en-US" sz="1200" dirty="0" smtClean="0">
                <a:solidFill>
                  <a:srgbClr val="0D0D0D"/>
                </a:solidFill>
                <a:latin typeface="Helvetica"/>
                <a:cs typeface="Helvetica"/>
              </a:rPr>
              <a:t>#Use </a:t>
            </a:r>
            <a:r>
              <a:rPr lang="en-US" altLang="en-US" sz="1200" dirty="0">
                <a:solidFill>
                  <a:srgbClr val="0D0D0D"/>
                </a:solidFill>
                <a:latin typeface="Helvetica"/>
                <a:cs typeface="Helvetica"/>
              </a:rPr>
              <a:t>---- when leaving optional fields empty</a:t>
            </a:r>
            <a:endParaRPr lang="en-US" altLang="en-US" sz="1200" dirty="0" smtClean="0">
              <a:solidFill>
                <a:srgbClr val="0D0D0D"/>
              </a:solidFill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871246"/>
            <a:ext cx="4800600" cy="338554"/>
          </a:xfrm>
          <a:prstGeom prst="rect">
            <a:avLst/>
          </a:prstGeom>
          <a:solidFill>
            <a:srgbClr val="EB92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D0D0D"/>
                </a:solidFill>
              </a:rPr>
              <a:t>http://</a:t>
            </a:r>
            <a:r>
              <a:rPr lang="en-US" sz="1600" b="1" dirty="0" err="1" smtClean="0">
                <a:solidFill>
                  <a:srgbClr val="0D0D0D"/>
                </a:solidFill>
              </a:rPr>
              <a:t>ccmc.gsfc.nasa.gov</a:t>
            </a:r>
            <a:r>
              <a:rPr lang="en-US" sz="1600" b="1" dirty="0" smtClean="0">
                <a:solidFill>
                  <a:srgbClr val="0D0D0D"/>
                </a:solidFill>
              </a:rPr>
              <a:t>/challenges/</a:t>
            </a:r>
            <a:r>
              <a:rPr lang="en-US" sz="1600" b="1" dirty="0" err="1" smtClean="0">
                <a:solidFill>
                  <a:srgbClr val="0D0D0D"/>
                </a:solidFill>
              </a:rPr>
              <a:t>flare.php</a:t>
            </a:r>
            <a:endParaRPr lang="en-US" sz="1600" b="1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84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914400" y="1752600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2184499"/>
            <a:ext cx="82296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indent="0" eaLnBrk="1" hangingPunct="1">
              <a:defRPr/>
            </a:pPr>
            <a:endParaRPr lang="en-US" dirty="0" smtClean="0">
              <a:latin typeface="Helvetica"/>
            </a:endParaRPr>
          </a:p>
          <a:p>
            <a:pPr eaLnBrk="1" hangingPunct="1">
              <a:spcAft>
                <a:spcPts val="800"/>
              </a:spcAft>
              <a:buFont typeface="Wingdings" charset="2"/>
              <a:buChar char="ü"/>
              <a:defRPr/>
            </a:pPr>
            <a:r>
              <a:rPr lang="en-US" dirty="0" smtClean="0">
                <a:latin typeface="Helvetica"/>
              </a:rPr>
              <a:t>Physical parameter most useful for specific applications. </a:t>
            </a:r>
            <a:endParaRPr lang="en-US" sz="2000" dirty="0" smtClean="0">
              <a:latin typeface="Helvetica"/>
            </a:endParaRPr>
          </a:p>
          <a:p>
            <a:pPr eaLnBrk="1" hangingPunct="1">
              <a:spcAft>
                <a:spcPts val="800"/>
              </a:spcAft>
              <a:buFont typeface="Wingdings" charset="2"/>
              <a:buChar char="ü"/>
              <a:defRPr/>
            </a:pPr>
            <a:r>
              <a:rPr lang="en-US" dirty="0" smtClean="0">
                <a:latin typeface="Helvetica"/>
              </a:rPr>
              <a:t>Good </a:t>
            </a:r>
            <a:r>
              <a:rPr lang="en-US" dirty="0">
                <a:latin typeface="Helvetica"/>
              </a:rPr>
              <a:t>q</a:t>
            </a:r>
            <a:r>
              <a:rPr lang="en-US" dirty="0" smtClean="0">
                <a:latin typeface="Helvetica"/>
              </a:rPr>
              <a:t>uality observational data. </a:t>
            </a:r>
          </a:p>
          <a:p>
            <a:pPr eaLnBrk="1" hangingPunct="1">
              <a:spcAft>
                <a:spcPts val="800"/>
              </a:spcAft>
              <a:buFont typeface="Wingdings" charset="2"/>
              <a:buChar char="ü"/>
              <a:defRPr/>
            </a:pPr>
            <a:r>
              <a:rPr lang="en-US" dirty="0" smtClean="0">
                <a:latin typeface="Helvetica"/>
              </a:rPr>
              <a:t>Algorithm for model-data comparison to produce skill </a:t>
            </a:r>
            <a:r>
              <a:rPr lang="en-US" dirty="0" smtClean="0">
                <a:latin typeface="Helvetica"/>
              </a:rPr>
              <a:t>score.</a:t>
            </a:r>
            <a:endParaRPr lang="en-US" sz="2000" dirty="0">
              <a:latin typeface="Helvetica"/>
            </a:endParaRPr>
          </a:p>
          <a:p>
            <a:pPr marL="0" indent="0" eaLnBrk="1" hangingPunct="1">
              <a:defRPr/>
            </a:pPr>
            <a:endParaRPr lang="en-US" dirty="0">
              <a:latin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90600" y="1524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tx1">
                <a:alpha val="80000"/>
              </a:scheme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F75BC"/>
                </a:solidFill>
                <a:latin typeface="Helvetica" charset="0"/>
                <a:cs typeface="Helvetica" charset="0"/>
              </a:rPr>
              <a:t>Model Validation: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0F75BC"/>
                </a:solidFill>
                <a:latin typeface="Helvetica" charset="0"/>
                <a:cs typeface="Helvetica" charset="0"/>
              </a:rPr>
              <a:t>Elements of Metrics</a:t>
            </a:r>
            <a:endParaRPr lang="en-US" sz="3600" dirty="0" smtClean="0">
              <a:solidFill>
                <a:srgbClr val="FF0000"/>
              </a:solidFill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32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8534400" cy="5350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>
                <a:latin typeface="Helvetica"/>
                <a:cs typeface="Helvetica"/>
              </a:rPr>
              <a:t>Community-wide metrics studies (Modeling Challenges):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>
                <a:latin typeface="Helvetica"/>
                <a:cs typeface="Helvetica"/>
              </a:rPr>
              <a:t>GEM (2008) </a:t>
            </a:r>
            <a:r>
              <a:rPr lang="en-US" sz="2000" dirty="0" smtClean="0">
                <a:latin typeface="Helvetica"/>
                <a:cs typeface="Helvetica"/>
              </a:rPr>
              <a:t>– Magnetosphere, </a:t>
            </a:r>
            <a:endParaRPr lang="en-US" sz="2000" dirty="0" smtClean="0">
              <a:latin typeface="Helvetica"/>
              <a:cs typeface="Helvetica"/>
            </a:endParaRPr>
          </a:p>
          <a:p>
            <a:pPr marL="8001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CEDAR </a:t>
            </a:r>
            <a:r>
              <a:rPr lang="en-US" sz="2000" dirty="0">
                <a:latin typeface="Helvetica"/>
                <a:cs typeface="Helvetica"/>
              </a:rPr>
              <a:t>(2009) -  Ionosphere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>
                <a:latin typeface="Helvetica"/>
                <a:cs typeface="Helvetica"/>
              </a:rPr>
              <a:t>SHINE (2011) – </a:t>
            </a:r>
            <a:r>
              <a:rPr lang="en-US" sz="2000" dirty="0" smtClean="0">
                <a:latin typeface="Helvetica"/>
                <a:cs typeface="Helvetica"/>
              </a:rPr>
              <a:t>Solar</a:t>
            </a:r>
            <a:endParaRPr lang="en-US" sz="2000" dirty="0">
              <a:latin typeface="Helvetica"/>
              <a:cs typeface="Helvetica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000" dirty="0">
                <a:latin typeface="Helvetica"/>
                <a:cs typeface="Helvetica"/>
              </a:rPr>
              <a:t>Bring together modelers, data providers and users of space weather </a:t>
            </a:r>
            <a:r>
              <a:rPr lang="en-US" sz="2000" dirty="0" smtClean="0">
                <a:latin typeface="Helvetica"/>
                <a:cs typeface="Helvetica"/>
              </a:rPr>
              <a:t>products to</a:t>
            </a:r>
            <a:endParaRPr lang="en-US" sz="2000" dirty="0">
              <a:latin typeface="Helvetica"/>
              <a:cs typeface="Helvetica"/>
            </a:endParaRPr>
          </a:p>
          <a:p>
            <a:pPr marL="8001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define </a:t>
            </a:r>
            <a:r>
              <a:rPr lang="en-US" sz="2000" dirty="0">
                <a:latin typeface="Helvetica"/>
                <a:cs typeface="Helvetica"/>
              </a:rPr>
              <a:t>physical parameters and metrics formats relevant to specific space weather applications, prepare observational data.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>
                <a:latin typeface="Helvetica"/>
                <a:cs typeface="Helvetica"/>
              </a:rPr>
              <a:t>address uncertainties and challenges in model-data comparisons.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>
                <a:latin typeface="Helvetica"/>
                <a:cs typeface="Helvetica"/>
              </a:rPr>
              <a:t>trace model improvement over time</a:t>
            </a:r>
            <a:r>
              <a:rPr lang="en-US" sz="2000" dirty="0" smtClean="0">
                <a:latin typeface="Helvetica"/>
                <a:cs typeface="Helvetica"/>
              </a:rPr>
              <a:t>.</a:t>
            </a:r>
            <a:endParaRPr lang="en-US" sz="2000" dirty="0" smtClean="0">
              <a:latin typeface="Helvetica"/>
              <a:cs typeface="Helvetica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CCMC supports Challenges: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Develop web interfaces</a:t>
            </a:r>
            <a:r>
              <a:rPr lang="en-US" sz="2000" dirty="0" smtClean="0">
                <a:latin typeface="Helvetica"/>
                <a:cs typeface="Helvetica"/>
              </a:rPr>
              <a:t> and analysis tools.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Maintain interactive metrics archives.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latin typeface="Helvetica"/>
                <a:cs typeface="Helvetica"/>
              </a:rPr>
              <a:t>Organize discussion meetings, sessions, workshops.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990600" y="1524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tx1">
                <a:alpha val="80000"/>
              </a:scheme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0F75BC"/>
                </a:solidFill>
                <a:latin typeface="Helvetica" charset="0"/>
                <a:cs typeface="Helvetica" charset="0"/>
              </a:rPr>
              <a:t>Community-Wide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0F75BC"/>
                </a:solidFill>
                <a:latin typeface="Helvetica" charset="0"/>
                <a:cs typeface="Helvetica" charset="0"/>
              </a:rPr>
              <a:t>Model Validation Efforts</a:t>
            </a:r>
            <a:endParaRPr lang="en-US" sz="2800" dirty="0" smtClean="0">
              <a:solidFill>
                <a:srgbClr val="FF0000"/>
              </a:solidFill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1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6462"/>
            <a:ext cx="8534400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742950" lvl="1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  <a:defRPr/>
            </a:pPr>
            <a:r>
              <a:rPr lang="en-US" sz="2000" dirty="0" smtClean="0">
                <a:latin typeface="Helvetica Neue"/>
                <a:cs typeface="Helvetica Neue"/>
              </a:rPr>
              <a:t>Magnetic </a:t>
            </a:r>
            <a:r>
              <a:rPr lang="en-US" sz="2000" dirty="0">
                <a:latin typeface="Helvetica Neue"/>
                <a:cs typeface="Helvetica Neue"/>
              </a:rPr>
              <a:t>perturbations </a:t>
            </a:r>
            <a:r>
              <a:rPr lang="en-US" sz="2000" dirty="0" smtClean="0">
                <a:latin typeface="Helvetica Neue"/>
                <a:cs typeface="Helvetica Neue"/>
              </a:rPr>
              <a:t>at </a:t>
            </a:r>
            <a:r>
              <a:rPr lang="en-US" sz="2000" dirty="0" err="1">
                <a:latin typeface="Helvetica Neue"/>
                <a:cs typeface="Helvetica Neue"/>
              </a:rPr>
              <a:t>geosynch</a:t>
            </a:r>
            <a:r>
              <a:rPr lang="en-US" sz="2000" dirty="0">
                <a:latin typeface="Helvetica Neue"/>
                <a:cs typeface="Helvetica Neue"/>
              </a:rPr>
              <a:t> </a:t>
            </a:r>
            <a:r>
              <a:rPr lang="en-US" sz="2000" dirty="0" smtClean="0">
                <a:latin typeface="Helvetica Neue"/>
                <a:cs typeface="Helvetica Neue"/>
              </a:rPr>
              <a:t>orbits.</a:t>
            </a:r>
          </a:p>
          <a:p>
            <a:pPr marL="742950" lvl="1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  <a:defRPr/>
            </a:pPr>
            <a:r>
              <a:rPr lang="en-US" sz="2000" dirty="0" smtClean="0">
                <a:latin typeface="Helvetica Neue"/>
                <a:cs typeface="Helvetica Neue"/>
              </a:rPr>
              <a:t>Magnetopause position.</a:t>
            </a:r>
            <a:endParaRPr lang="en-US" sz="2000" dirty="0" smtClean="0">
              <a:latin typeface="Helvetica Neue"/>
              <a:cs typeface="Helvetica Neue"/>
            </a:endParaRPr>
          </a:p>
          <a:p>
            <a:pPr marL="742950" lvl="1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  <a:defRPr/>
            </a:pPr>
            <a:r>
              <a:rPr lang="en-US" sz="2000" dirty="0" smtClean="0">
                <a:latin typeface="Helvetica Neue"/>
                <a:cs typeface="Helvetica Neue"/>
              </a:rPr>
              <a:t>Joule </a:t>
            </a:r>
            <a:r>
              <a:rPr lang="en-US" sz="2000" dirty="0">
                <a:latin typeface="Helvetica Neue"/>
                <a:cs typeface="Helvetica Neue"/>
              </a:rPr>
              <a:t>Heating/</a:t>
            </a:r>
            <a:r>
              <a:rPr lang="en-US" sz="2000" dirty="0" err="1">
                <a:latin typeface="Helvetica Neue"/>
                <a:cs typeface="Helvetica Neue"/>
              </a:rPr>
              <a:t>Poynting</a:t>
            </a:r>
            <a:r>
              <a:rPr lang="en-US" sz="2000" dirty="0">
                <a:latin typeface="Helvetica Neue"/>
                <a:cs typeface="Helvetica Neue"/>
              </a:rPr>
              <a:t> Flux along </a:t>
            </a:r>
            <a:r>
              <a:rPr lang="en-US" sz="2000" dirty="0" smtClean="0">
                <a:latin typeface="Helvetica Neue"/>
                <a:cs typeface="Helvetica Neue"/>
              </a:rPr>
              <a:t>DMSP.</a:t>
            </a:r>
            <a:endParaRPr lang="en-US" sz="2000" dirty="0">
              <a:latin typeface="Helvetica Neue"/>
              <a:cs typeface="Helvetica Neue"/>
            </a:endParaRPr>
          </a:p>
          <a:p>
            <a:pPr marL="742950" lvl="1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  <a:defRPr/>
            </a:pPr>
            <a:r>
              <a:rPr lang="en-US" sz="2000" dirty="0" err="1" smtClean="0">
                <a:latin typeface="Helvetica Neue"/>
                <a:cs typeface="Helvetica Neue"/>
              </a:rPr>
              <a:t>Auroral</a:t>
            </a:r>
            <a:r>
              <a:rPr lang="en-US" sz="2000" dirty="0" smtClean="0">
                <a:latin typeface="Helvetica Neue"/>
                <a:cs typeface="Helvetica Neue"/>
              </a:rPr>
              <a:t> </a:t>
            </a:r>
            <a:r>
              <a:rPr lang="en-US" sz="2000" dirty="0">
                <a:latin typeface="Helvetica Neue"/>
                <a:cs typeface="Helvetica Neue"/>
              </a:rPr>
              <a:t>boundaries.</a:t>
            </a:r>
          </a:p>
          <a:p>
            <a:pPr marL="742950" lvl="1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  <a:defRPr/>
            </a:pPr>
            <a:r>
              <a:rPr lang="en-US" sz="2000" dirty="0">
                <a:latin typeface="Helvetica Neue"/>
                <a:cs typeface="Helvetica Neue"/>
              </a:rPr>
              <a:t>Neutral densities at </a:t>
            </a:r>
            <a:r>
              <a:rPr lang="en-US" sz="2000" dirty="0" smtClean="0">
                <a:latin typeface="Helvetica Neue"/>
                <a:cs typeface="Helvetica Neue"/>
              </a:rPr>
              <a:t>CHAMP (~400 km) (point-by-point &amp; orbit averaged).</a:t>
            </a:r>
            <a:endParaRPr lang="en-US" sz="2000" dirty="0">
              <a:latin typeface="Helvetica Neue"/>
              <a:cs typeface="Helvetica Neue"/>
            </a:endParaRPr>
          </a:p>
          <a:p>
            <a:pPr marL="742950" lvl="1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  <a:defRPr/>
            </a:pPr>
            <a:r>
              <a:rPr lang="en-US" sz="2000" dirty="0" smtClean="0">
                <a:latin typeface="Helvetica Neue"/>
                <a:cs typeface="Helvetica Neue"/>
              </a:rPr>
              <a:t>Electron </a:t>
            </a:r>
            <a:r>
              <a:rPr lang="en-US" sz="2000" dirty="0">
                <a:latin typeface="Helvetica Neue"/>
                <a:cs typeface="Helvetica Neue"/>
              </a:rPr>
              <a:t>density parameters at CHAMP, ISRs, COSMIC.</a:t>
            </a:r>
          </a:p>
          <a:p>
            <a:pPr marL="742950" lvl="1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  <a:defRPr/>
            </a:pPr>
            <a:r>
              <a:rPr lang="en-US" sz="2000" dirty="0">
                <a:latin typeface="Helvetica Neue"/>
                <a:cs typeface="Helvetica Neue"/>
              </a:rPr>
              <a:t>TEC from ground-based GPS 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ＭＳ Ｐゴシック" charset="-128"/>
                <a:cs typeface="Helvetica Neue"/>
              </a:rPr>
              <a:t>in eight 5° geographic longitude </a:t>
            </a:r>
            <a:r>
              <a:rPr lang="en-US" sz="2000" dirty="0" smtClean="0">
                <a:solidFill>
                  <a:srgbClr val="000000"/>
                </a:solidFill>
                <a:latin typeface="Helvetica Neue"/>
                <a:ea typeface="ＭＳ Ｐゴシック" charset="-128"/>
                <a:cs typeface="Helvetica Neue"/>
              </a:rPr>
              <a:t>sectors.</a:t>
            </a:r>
            <a:r>
              <a:rPr lang="ko-KR" altLang="en-US" sz="2000" dirty="0" smtClean="0">
                <a:solidFill>
                  <a:srgbClr val="000000"/>
                </a:solidFill>
                <a:latin typeface="Helvetica Neue"/>
                <a:ea typeface="ＭＳ Ｐゴシック" charset="-128"/>
                <a:cs typeface="Helvetica Neue"/>
              </a:rPr>
              <a:t> </a:t>
            </a:r>
            <a:r>
              <a:rPr lang="en-US" sz="2000" dirty="0" smtClean="0">
                <a:latin typeface="Helvetica Neue"/>
                <a:cs typeface="Helvetica Neue"/>
              </a:rPr>
              <a:t> </a:t>
            </a:r>
          </a:p>
          <a:p>
            <a:pPr marL="742950" lvl="1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  <a:defRPr/>
            </a:pPr>
            <a:r>
              <a:rPr lang="en-US" sz="2000" dirty="0" err="1">
                <a:solidFill>
                  <a:srgbClr val="3005FF"/>
                </a:solidFill>
                <a:latin typeface="Helvetica Neue"/>
                <a:cs typeface="Helvetica Neue"/>
              </a:rPr>
              <a:t>Dst</a:t>
            </a:r>
            <a:r>
              <a:rPr lang="en-US" sz="2000" dirty="0">
                <a:solidFill>
                  <a:srgbClr val="3005FF"/>
                </a:solidFill>
                <a:latin typeface="Helvetica Neue"/>
                <a:cs typeface="Helvetica Neue"/>
              </a:rPr>
              <a:t> </a:t>
            </a:r>
            <a:r>
              <a:rPr lang="en-US" sz="2000" dirty="0" smtClean="0">
                <a:solidFill>
                  <a:srgbClr val="3005FF"/>
                </a:solidFill>
                <a:latin typeface="Helvetica Neue"/>
                <a:cs typeface="Helvetica Neue"/>
              </a:rPr>
              <a:t>Index.</a:t>
            </a:r>
            <a:endParaRPr lang="en-US" sz="2000" dirty="0" smtClean="0">
              <a:solidFill>
                <a:srgbClr val="3005FF"/>
              </a:solidFill>
              <a:latin typeface="Helvetica Neue"/>
              <a:cs typeface="Helvetica Neue"/>
            </a:endParaRPr>
          </a:p>
          <a:p>
            <a:pPr marL="742950" lvl="1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3005FF"/>
                </a:solidFill>
                <a:latin typeface="Helvetica Neue"/>
                <a:cs typeface="Helvetica Neue"/>
              </a:rPr>
              <a:t>Magnetic perturbations (dB/</a:t>
            </a:r>
            <a:r>
              <a:rPr lang="en-US" sz="2000" dirty="0" err="1">
                <a:solidFill>
                  <a:srgbClr val="3005FF"/>
                </a:solidFill>
                <a:latin typeface="Helvetica Neue"/>
                <a:cs typeface="Helvetica Neue"/>
              </a:rPr>
              <a:t>dt</a:t>
            </a:r>
            <a:r>
              <a:rPr lang="en-US" sz="2000" dirty="0">
                <a:solidFill>
                  <a:srgbClr val="3005FF"/>
                </a:solidFill>
                <a:latin typeface="Helvetica Neue"/>
                <a:cs typeface="Helvetica Neue"/>
              </a:rPr>
              <a:t>)  at ground stations </a:t>
            </a:r>
            <a:r>
              <a:rPr lang="en-US" sz="2000" dirty="0" smtClean="0">
                <a:solidFill>
                  <a:srgbClr val="3005FF"/>
                </a:solidFill>
                <a:latin typeface="Helvetica Neue"/>
                <a:cs typeface="Helvetica Neue"/>
              </a:rPr>
              <a:t>and regional K.</a:t>
            </a:r>
            <a:endParaRPr lang="en-US" sz="2000" dirty="0">
              <a:solidFill>
                <a:srgbClr val="3005FF"/>
              </a:solidFill>
              <a:latin typeface="Helvetica Neue"/>
              <a:cs typeface="Helvetica Neue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990600" y="1524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tx1">
                <a:alpha val="80000"/>
              </a:scheme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F75BC"/>
                </a:solidFill>
                <a:latin typeface="Helvetica" charset="0"/>
                <a:cs typeface="Helvetica" charset="0"/>
              </a:rPr>
              <a:t>Examples of physical Parameters from GEM-CEDAR Challenges</a:t>
            </a:r>
            <a:endParaRPr lang="en-US" sz="2800" dirty="0" smtClean="0">
              <a:solidFill>
                <a:srgbClr val="FF0000"/>
              </a:solidFill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0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KYOTO_stat_E2_samp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133475"/>
            <a:ext cx="86868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990600" y="1524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tx1">
                <a:alpha val="80000"/>
              </a:scheme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F75BC"/>
                </a:solidFill>
                <a:latin typeface="Helvetica" charset="0"/>
                <a:cs typeface="Helvetica" charset="0"/>
              </a:rPr>
              <a:t>Automated Web-Based Validation System and Interactive Archive</a:t>
            </a:r>
            <a:endParaRPr lang="en-US" sz="2800" dirty="0" smtClean="0">
              <a:solidFill>
                <a:srgbClr val="FF0000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10163" y="2692400"/>
            <a:ext cx="3195637" cy="157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latin typeface="Helvetica Neue"/>
                <a:ea typeface="+mn-ea"/>
                <a:cs typeface="Helvetica Neue"/>
              </a:rPr>
              <a:t>Time series data from a wide variety of models and quantities.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latin typeface="Helvetica Neue"/>
                <a:ea typeface="+mn-ea"/>
                <a:cs typeface="Helvetica Neue"/>
              </a:rPr>
              <a:t>Skill scores computed with plots.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61088" y="1220788"/>
            <a:ext cx="29829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Observed Dst (black) and models (colors)</a:t>
            </a:r>
          </a:p>
        </p:txBody>
      </p:sp>
    </p:spTree>
    <p:extLst>
      <p:ext uri="{BB962C8B-B14F-4D97-AF65-F5344CB8AC3E}">
        <p14:creationId xmlns:p14="http://schemas.microsoft.com/office/powerpoint/2010/main" val="303896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066800" y="2286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tx1">
                <a:alpha val="80000"/>
              </a:scheme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F75BC"/>
                </a:solidFill>
                <a:latin typeface="Helvetica"/>
                <a:cs typeface="Helvetica"/>
              </a:rPr>
              <a:t>Operational </a:t>
            </a:r>
            <a:r>
              <a:rPr lang="en-US" sz="2800" dirty="0" err="1" smtClean="0">
                <a:solidFill>
                  <a:srgbClr val="0F75BC"/>
                </a:solidFill>
                <a:latin typeface="Helvetica"/>
                <a:cs typeface="Helvetica"/>
              </a:rPr>
              <a:t>Geospace</a:t>
            </a:r>
            <a:r>
              <a:rPr lang="en-US" sz="2800" dirty="0" smtClean="0">
                <a:solidFill>
                  <a:srgbClr val="0F75BC"/>
                </a:solidFill>
                <a:latin typeface="Helvetica"/>
                <a:cs typeface="Helvetica"/>
              </a:rPr>
              <a:t> Model Validation</a:t>
            </a:r>
          </a:p>
          <a:p>
            <a:pPr algn="ctr">
              <a:lnSpc>
                <a:spcPct val="90000"/>
              </a:lnSpc>
              <a:defRPr/>
            </a:pPr>
            <a:r>
              <a:rPr lang="en-US" dirty="0">
                <a:solidFill>
                  <a:srgbClr val="0F75BC"/>
                </a:solidFill>
                <a:latin typeface="Helvetica"/>
                <a:cs typeface="Helvetica"/>
              </a:rPr>
              <a:t>i</a:t>
            </a:r>
            <a:r>
              <a:rPr lang="en-US" dirty="0" smtClean="0">
                <a:solidFill>
                  <a:srgbClr val="0F75BC"/>
                </a:solidFill>
                <a:latin typeface="Helvetica"/>
                <a:cs typeface="Helvetica"/>
              </a:rPr>
              <a:t>n support of SWPC </a:t>
            </a:r>
            <a:r>
              <a:rPr lang="en-US" dirty="0" err="1" smtClean="0">
                <a:solidFill>
                  <a:srgbClr val="0F75BC"/>
                </a:solidFill>
                <a:latin typeface="Helvetica"/>
                <a:cs typeface="Helvetica"/>
              </a:rPr>
              <a:t>geospace</a:t>
            </a:r>
            <a:r>
              <a:rPr lang="en-US" dirty="0" smtClean="0">
                <a:solidFill>
                  <a:srgbClr val="0F75BC"/>
                </a:solidFill>
                <a:latin typeface="Helvetica"/>
                <a:cs typeface="Helvetica"/>
              </a:rPr>
              <a:t> model selection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295400"/>
            <a:ext cx="7848600" cy="1102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defRPr/>
            </a:pPr>
            <a:r>
              <a:rPr lang="en-US" sz="2000" dirty="0">
                <a:latin typeface="Helvetica"/>
                <a:cs typeface="Helvetica"/>
              </a:rPr>
              <a:t>C</a:t>
            </a:r>
            <a:r>
              <a:rPr lang="en-US" sz="2000" dirty="0" smtClean="0">
                <a:latin typeface="Helvetica"/>
                <a:cs typeface="Helvetica"/>
              </a:rPr>
              <a:t>ommunity-wide efforts  (2008 -2012) led by the CCMC established a foundation for operational </a:t>
            </a:r>
            <a:r>
              <a:rPr lang="en-US" sz="2000" dirty="0" err="1" smtClean="0">
                <a:latin typeface="Helvetica"/>
                <a:cs typeface="Helvetica"/>
              </a:rPr>
              <a:t>geospace</a:t>
            </a:r>
            <a:r>
              <a:rPr lang="en-US" sz="2000" dirty="0" smtClean="0">
                <a:latin typeface="Helvetica"/>
                <a:cs typeface="Helvetica"/>
              </a:rPr>
              <a:t> model selection based on </a:t>
            </a:r>
            <a:r>
              <a:rPr lang="en-US" sz="2000" b="1" dirty="0" smtClean="0">
                <a:latin typeface="Helvetica"/>
                <a:cs typeface="Helvetica"/>
              </a:rPr>
              <a:t>model ability to reproduce dB/</a:t>
            </a:r>
            <a:r>
              <a:rPr lang="en-US" sz="2000" b="1" dirty="0" err="1" smtClean="0">
                <a:latin typeface="Helvetica"/>
                <a:cs typeface="Helvetica"/>
              </a:rPr>
              <a:t>dt</a:t>
            </a:r>
            <a:r>
              <a:rPr lang="en-US" sz="2000" b="1" dirty="0" smtClean="0">
                <a:latin typeface="Helvetica"/>
                <a:cs typeface="Helvetica"/>
              </a:rPr>
              <a:t> and regional K index.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86600" y="4171890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US" sz="20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rPr>
              <a:t>6 events </a:t>
            </a:r>
          </a:p>
        </p:txBody>
      </p:sp>
      <p:pic>
        <p:nvPicPr>
          <p:cNvPr id="7" name="Picture 6" descr="Metric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16" y="2514600"/>
            <a:ext cx="534718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2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159801</TotalTime>
  <Words>3129</Words>
  <Application>Microsoft Macintosh PowerPoint</Application>
  <PresentationFormat>On-screen Show (4:3)</PresentationFormat>
  <Paragraphs>514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Sony Customer</dc:creator>
  <cp:lastModifiedBy>Masha Kuznetsova</cp:lastModifiedBy>
  <cp:revision>4373</cp:revision>
  <cp:lastPrinted>2014-08-18T23:06:08Z</cp:lastPrinted>
  <dcterms:created xsi:type="dcterms:W3CDTF">2014-10-07T13:08:34Z</dcterms:created>
  <dcterms:modified xsi:type="dcterms:W3CDTF">2014-11-20T12:51:19Z</dcterms:modified>
</cp:coreProperties>
</file>