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2" r:id="rId2"/>
    <p:sldId id="694" r:id="rId3"/>
    <p:sldId id="569" r:id="rId4"/>
    <p:sldId id="716" r:id="rId5"/>
    <p:sldId id="787" r:id="rId6"/>
    <p:sldId id="763" r:id="rId7"/>
    <p:sldId id="753" r:id="rId8"/>
    <p:sldId id="650" r:id="rId9"/>
    <p:sldId id="583" r:id="rId10"/>
    <p:sldId id="709" r:id="rId11"/>
    <p:sldId id="610" r:id="rId12"/>
    <p:sldId id="781" r:id="rId13"/>
    <p:sldId id="774" r:id="rId14"/>
    <p:sldId id="788" r:id="rId15"/>
    <p:sldId id="783" r:id="rId16"/>
    <p:sldId id="784" r:id="rId17"/>
  </p:sldIdLst>
  <p:sldSz cx="9144000" cy="6858000" type="screen4x3"/>
  <p:notesSz cx="7315200" cy="9601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66CCFF"/>
    <a:srgbClr val="DDDDDD"/>
    <a:srgbClr val="4D4D4D"/>
    <a:srgbClr val="E46D0A"/>
    <a:srgbClr val="99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6058" autoAdjust="0"/>
  </p:normalViewPr>
  <p:slideViewPr>
    <p:cSldViewPr>
      <p:cViewPr>
        <p:scale>
          <a:sx n="80" d="100"/>
          <a:sy n="80" d="100"/>
        </p:scale>
        <p:origin x="-826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43" y="-7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929C0-483E-4F5E-B99C-3A81C6603B5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683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7D039F-9E1D-44D8-8EB2-EC7EB01D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50524D-2436-4FEB-9682-0984DBCA814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8" tIns="45613" rIns="91228" bIns="456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vert="horz" lIns="91228" tIns="45613" rIns="91228" bIns="456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683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lIns="91228" tIns="45613" rIns="91228" bIns="456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453304-DD60-4123-8A69-CDED13B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C575F-8671-4391-B3AE-600A750810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6AA1E-1CAD-4A4C-8D7B-057D149B96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C3216-3F21-4B2F-83A6-1C4951D57B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35CEF-6D2B-4A28-A62A-D626848CA9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A7887-9FC3-4EEE-A36A-8D6EFFA20A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0FBB-AC4C-4406-AC5B-D01C4258518C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D2FB-2E91-438E-B890-016F57513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12B0-436F-4B22-8498-F84BDD0CD200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E31C-517A-4E7B-B72F-ADA2D563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D916-A8AC-45D0-9F84-E20C918202E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5CFD-3E2A-4FB9-A99D-3B52A8E9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940D-A11E-4C43-9FD6-EA7FA9FDF9B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976F-81A6-4D54-8745-4437FDC9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5EBA-14EC-4FE4-84B8-78DA4018FFEE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2013-4B57-4FB8-A833-28776C9F7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928662" y="6335933"/>
            <a:ext cx="6572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15-19 November, 2010 -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Brugge</a:t>
            </a:r>
            <a:r>
              <a:rPr lang="en-US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7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European Space Weather Week</a:t>
            </a:r>
            <a:endParaRPr lang="fr-FR" sz="1200" b="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1235096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299224"/>
            <a:ext cx="1571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18240"/>
            <a:ext cx="760567" cy="7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4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6000750"/>
            <a:ext cx="849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616585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A5EF-E631-4E14-B9FF-751B86168138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Mid Term Review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3487-6C2D-4349-951F-E50FE1DC6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DD60-CD05-48EB-91E1-2E427457EECC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8DA1-15DB-4A9A-8964-8D602F2B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3919-3139-4883-A1E0-19A9DDEADAF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152E-6D20-460F-886E-71EC163E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3638-7B13-41FA-82B1-E790147D008C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6DF2-5F27-402C-8272-FB5C45A60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C8AE-CB93-4EC7-99B2-FC5DB12388D9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0AA9-45FE-42AA-9B6B-A83041D2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0" y="0"/>
            <a:chExt cx="5760" cy="344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7171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684213" y="0"/>
            <a:ext cx="2663825" cy="2381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79388" y="6376988"/>
            <a:ext cx="8964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CC0000"/>
                </a:solidFill>
                <a:latin typeface="Times New Roman" pitchFamily="18" charset="0"/>
              </a:rPr>
              <a:t>                  </a:t>
            </a:r>
            <a:r>
              <a:rPr lang="fr-FR" sz="1400" dirty="0">
                <a:latin typeface="Garamond" pitchFamily="18" charset="0"/>
              </a:rPr>
              <a:t>Kostas Tziotziou</a:t>
            </a:r>
            <a:r>
              <a:rPr lang="fr-FR" sz="1400" i="1" dirty="0">
                <a:latin typeface="Garamond" pitchFamily="18" charset="0"/>
              </a:rPr>
              <a:t>                                     </a:t>
            </a:r>
            <a:r>
              <a:rPr lang="fr-FR" sz="1400" i="1" dirty="0">
                <a:solidFill>
                  <a:srgbClr val="FF0000"/>
                </a:solidFill>
                <a:latin typeface="Garamond" pitchFamily="18" charset="0"/>
              </a:rPr>
              <a:t>SREM-SPE Progress meeting</a:t>
            </a:r>
            <a:endParaRPr lang="fr-FR" sz="1600" i="1" dirty="0">
              <a:latin typeface="Garamond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917575" y="6340475"/>
            <a:ext cx="6408738" cy="0"/>
          </a:xfrm>
          <a:prstGeom prst="line">
            <a:avLst/>
          </a:prstGeom>
          <a:noFill/>
          <a:ln w="12700">
            <a:solidFill>
              <a:srgbClr val="6480C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" name="Picture 17" descr="LogoISARS-GB-Colour_600dp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876925"/>
            <a:ext cx="803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143625"/>
            <a:ext cx="1612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90D0-B802-452B-BF0A-7FE0A047F0C6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5A4D-ABBE-40B2-BA96-A2D92F38B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326C-AFB0-4259-8563-90555CF7B06D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C14B-0C12-4E0E-94BA-5E4C19944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0A1C-E3F1-4520-9C47-D43F5D87194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8E9E-A281-491E-8FCE-70E66D204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31BE1C2-6A61-42FA-B868-9911487C5C86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9EE6F80-2A46-435B-BFDB-E33EFE173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66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7" r:id="rId14"/>
    <p:sldLayoutId id="2147484868" r:id="rId15"/>
    <p:sldLayoutId id="2147484869" r:id="rId16"/>
    <p:sldLayoutId id="2147484870" r:id="rId17"/>
    <p:sldLayoutId id="2147484871" r:id="rId18"/>
    <p:sldLayoutId id="2147484872" r:id="rId19"/>
    <p:sldLayoutId id="2147484873" r:id="rId20"/>
    <p:sldLayoutId id="2147484874" r:id="rId21"/>
    <p:sldLayoutId id="2147484875" r:id="rId22"/>
    <p:sldLayoutId id="2147484876" r:id="rId23"/>
    <p:sldLayoutId id="2147484877" r:id="rId24"/>
    <p:sldLayoutId id="2147484878" r:id="rId25"/>
    <p:sldLayoutId id="2147484879" r:id="rId26"/>
    <p:sldLayoutId id="2147484880" r:id="rId27"/>
    <p:sldLayoutId id="2147484881" r:id="rId28"/>
    <p:sldLayoutId id="2147484882" r:id="rId29"/>
    <p:sldLayoutId id="2147484883" r:id="rId30"/>
    <p:sldLayoutId id="2147484884" r:id="rId31"/>
    <p:sldLayoutId id="2147484885" r:id="rId32"/>
    <p:sldLayoutId id="2147484886" r:id="rId33"/>
    <p:sldLayoutId id="2147484887" r:id="rId34"/>
    <p:sldLayoutId id="2147484888" r:id="rId35"/>
    <p:sldLayoutId id="2147484889" r:id="rId36"/>
    <p:sldLayoutId id="2147484890" r:id="rId37"/>
    <p:sldLayoutId id="2147484891" r:id="rId38"/>
    <p:sldLayoutId id="2147484892" r:id="rId39"/>
    <p:sldLayoutId id="2147484893" r:id="rId40"/>
    <p:sldLayoutId id="2147484894" r:id="rId41"/>
    <p:sldLayoutId id="2147484895" r:id="rId42"/>
    <p:sldLayoutId id="2147484896" r:id="rId43"/>
    <p:sldLayoutId id="2147484897" r:id="rId44"/>
    <p:sldLayoutId id="2147484898" r:id="rId45"/>
    <p:sldLayoutId id="2147484899" r:id="rId46"/>
    <p:sldLayoutId id="2147484900" r:id="rId47"/>
    <p:sldLayoutId id="2147484901" r:id="rId48"/>
    <p:sldLayoutId id="2147484902" r:id="rId49"/>
    <p:sldLayoutId id="2147484903" r:id="rId50"/>
    <p:sldLayoutId id="2147484904" r:id="rId51"/>
    <p:sldLayoutId id="2147484905" r:id="rId52"/>
    <p:sldLayoutId id="2147484906" r:id="rId53"/>
    <p:sldLayoutId id="2147484907" r:id="rId54"/>
    <p:sldLayoutId id="2147484908" r:id="rId55"/>
    <p:sldLayoutId id="2147484909" r:id="rId56"/>
    <p:sldLayoutId id="2147484910" r:id="rId57"/>
    <p:sldLayoutId id="2147484911" r:id="rId58"/>
    <p:sldLayoutId id="2147484912" r:id="rId59"/>
    <p:sldLayoutId id="2147484913" r:id="rId60"/>
    <p:sldLayoutId id="2147484914" r:id="rId61"/>
    <p:sldLayoutId id="2147484915" r:id="rId62"/>
    <p:sldLayoutId id="2147484916" r:id="rId63"/>
    <p:sldLayoutId id="2147484917" r:id="rId64"/>
    <p:sldLayoutId id="2147484918" r:id="rId65"/>
    <p:sldLayoutId id="2147484919" r:id="rId66"/>
    <p:sldLayoutId id="2147484920" r:id="rId6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nd.irf.se/odi/" TargetMode="External"/><Relationship Id="rId2" Type="http://schemas.openxmlformats.org/officeDocument/2006/relationships/hyperlink" Target="http://dev.sepem.oma.be/index.php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hyperlink" Target="http://www.lamma.rete.toscana.it/immagini/proba2.jpg" TargetMode="External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Content Placeholder 2"/>
          <p:cNvSpPr>
            <a:spLocks/>
          </p:cNvSpPr>
          <p:nvPr/>
        </p:nvSpPr>
        <p:spPr bwMode="auto">
          <a:xfrm>
            <a:off x="1357290" y="3571876"/>
            <a:ext cx="6215106" cy="8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448181"/>
            <a:ext cx="6357982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Creating an SEP flux database from ESA/SREM measurements</a:t>
            </a:r>
          </a:p>
          <a:p>
            <a:pPr algn="ctr"/>
            <a:endParaRPr lang="en-US" sz="2400" b="1" i="1" dirty="0" smtClean="0">
              <a:latin typeface="+mn-lt"/>
            </a:endParaRPr>
          </a:p>
          <a:p>
            <a:pPr marL="514350" indent="-514350" algn="ctr">
              <a:spcBef>
                <a:spcPct val="20000"/>
              </a:spcBef>
            </a:pPr>
            <a:endParaRPr lang="en-US" sz="2400" b="1" i="1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357158" y="3643314"/>
            <a:ext cx="84296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2285984" y="3571876"/>
            <a:ext cx="4429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</a:pPr>
            <a:r>
              <a:rPr lang="en-US" sz="1400" b="1" dirty="0" smtClean="0">
                <a:latin typeface="+mn-lt"/>
              </a:rPr>
              <a:t>I. Sandberg, I.A</a:t>
            </a:r>
            <a:r>
              <a:rPr lang="en-US" sz="1400" b="1" dirty="0">
                <a:latin typeface="+mn-lt"/>
              </a:rPr>
              <a:t>. </a:t>
            </a:r>
            <a:r>
              <a:rPr lang="en-US" sz="1400" b="1" dirty="0" err="1" smtClean="0">
                <a:latin typeface="+mn-lt"/>
              </a:rPr>
              <a:t>Daglis</a:t>
            </a:r>
            <a:r>
              <a:rPr lang="en-US" sz="1400" b="1" dirty="0" smtClean="0">
                <a:latin typeface="+mn-lt"/>
              </a:rPr>
              <a:t> and A.  </a:t>
            </a:r>
            <a:r>
              <a:rPr lang="en-US" sz="1400" b="1" dirty="0" err="1" smtClean="0">
                <a:latin typeface="+mn-lt"/>
              </a:rPr>
              <a:t>Anastasiadis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1400" dirty="0" smtClean="0">
                <a:latin typeface="+mn-lt"/>
              </a:rPr>
              <a:t>Space Research and Technology Group</a:t>
            </a:r>
          </a:p>
          <a:p>
            <a:pPr marL="514350" indent="-514350">
              <a:spcBef>
                <a:spcPct val="20000"/>
              </a:spcBef>
            </a:pPr>
            <a:r>
              <a:rPr lang="en-US" sz="1400" dirty="0" smtClean="0">
                <a:latin typeface="+mn-lt"/>
              </a:rPr>
              <a:t>Institute for Space Applications and Remote Sensing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1400" dirty="0" smtClean="0">
                <a:latin typeface="+mn-lt"/>
              </a:rPr>
              <a:t>National Observatory of Athens, Greece</a:t>
            </a:r>
          </a:p>
          <a:p>
            <a:pPr marL="342900" indent="-342900">
              <a:spcBef>
                <a:spcPct val="20000"/>
              </a:spcBef>
            </a:pPr>
            <a:endParaRPr lang="en-US" sz="1400" b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b="1" dirty="0" smtClean="0">
                <a:latin typeface="+mn-lt"/>
              </a:rPr>
              <a:t>P</a:t>
            </a:r>
            <a:r>
              <a:rPr lang="en-US" sz="1400" b="1" dirty="0">
                <a:latin typeface="+mn-lt"/>
              </a:rPr>
              <a:t>. </a:t>
            </a:r>
            <a:r>
              <a:rPr lang="en-US" sz="1400" b="1" dirty="0" err="1" smtClean="0">
                <a:latin typeface="+mn-lt"/>
              </a:rPr>
              <a:t>Nieminen</a:t>
            </a:r>
            <a:r>
              <a:rPr lang="en-US" sz="1400" b="1" dirty="0" smtClean="0">
                <a:latin typeface="+mn-lt"/>
              </a:rPr>
              <a:t> and E. Daly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>
                <a:latin typeface="+mn-lt"/>
              </a:rPr>
              <a:t>Space Environments and Effects Section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European Space Agency, ESTEC, Netherlands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976" y="584575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 Extension of the activity: ESA contract number 21480/08/NL/NR</a:t>
            </a:r>
            <a:endParaRPr lang="el-GR" dirty="0">
              <a:latin typeface="+mn-lt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813625"/>
            <a:ext cx="1500198" cy="140092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285884" cy="16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14"/>
          <p:cNvCxnSpPr/>
          <p:nvPr/>
        </p:nvCxnSpPr>
        <p:spPr>
          <a:xfrm>
            <a:off x="-32" y="3571876"/>
            <a:ext cx="91805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5720" y="1071546"/>
            <a:ext cx="4500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Selection of the regularization parameter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+mn-lt"/>
              </a:rPr>
            </a:br>
            <a:r>
              <a:rPr lang="en-US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u="sng" dirty="0" smtClean="0">
                <a:solidFill>
                  <a:srgbClr val="000099"/>
                </a:solidFill>
                <a:latin typeface="+mn-lt"/>
              </a:rPr>
              <a:t>L-curve method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: plot the smoothing norm </a:t>
            </a:r>
            <a:endParaRPr lang="en-US" i="1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i="1" dirty="0" smtClean="0">
                <a:solidFill>
                  <a:srgbClr val="000099"/>
                </a:solidFill>
                <a:latin typeface="+mn-lt"/>
              </a:rPr>
              <a:t>versus the residual norm for the candidate values of the regularization parameter and chose </a:t>
            </a:r>
            <a:r>
              <a:rPr lang="el-GR" i="1" dirty="0" smtClean="0">
                <a:latin typeface="+mn-lt"/>
              </a:rPr>
              <a:t>τ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from the point of highest curvature.</a:t>
            </a:r>
            <a:r>
              <a:rPr lang="el-GR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/>
            </a:r>
            <a:br>
              <a:rPr lang="en-US" i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Hansen, SIAM J. Sci. Computing, 1993</a:t>
            </a:r>
            <a:r>
              <a:rPr lang="en-US" dirty="0" smtClean="0">
                <a:latin typeface="+mn-lt"/>
              </a:rPr>
              <a:t>)</a:t>
            </a:r>
            <a:endParaRPr lang="en-US" i="1" dirty="0" smtClean="0">
              <a:solidFill>
                <a:srgbClr val="000099"/>
              </a:solidFill>
              <a:latin typeface="+mn-lt"/>
            </a:endParaRPr>
          </a:p>
          <a:p>
            <a:endParaRPr lang="en-US" i="1" dirty="0" smtClean="0">
              <a:solidFill>
                <a:srgbClr val="000099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4282" y="3643314"/>
            <a:ext cx="79296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  <a:latin typeface="+mn-lt"/>
              </a:rPr>
              <a:t>Selection of SREM counters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SREM counters have </a:t>
            </a:r>
            <a:r>
              <a:rPr kumimoji="0" lang="en-US" sz="1800" i="1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strongly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overlapping energy ranges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&lt;15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counters there are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    different combinations and solutions one can get!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i="1" u="none" strike="noStrike" kern="1200" cap="none" spc="0" normalizeH="0" baseline="3000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 cstate="print"/>
          <a:srcRect l="7021" b="8000"/>
          <a:stretch>
            <a:fillRect/>
          </a:stretch>
        </p:blipFill>
        <p:spPr bwMode="auto">
          <a:xfrm>
            <a:off x="6072154" y="4143380"/>
            <a:ext cx="28318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543378" y="4429373"/>
            <a:ext cx="1573731" cy="71196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5150" name="Object 14"/>
          <p:cNvGraphicFramePr>
            <a:graphicFrameLocks noChangeAspect="1"/>
          </p:cNvGraphicFramePr>
          <p:nvPr/>
        </p:nvGraphicFramePr>
        <p:xfrm>
          <a:off x="5643573" y="4630738"/>
          <a:ext cx="428625" cy="428625"/>
        </p:xfrm>
        <a:graphic>
          <a:graphicData uri="http://schemas.openxmlformats.org/presentationml/2006/ole">
            <p:oleObj spid="_x0000_s475150" name="Εξίσωση" r:id="rId4" imgW="228600" imgH="228600" progId="Equation.3">
              <p:embed/>
            </p:oleObj>
          </a:graphicData>
        </a:graphic>
      </p:graphicFrame>
      <p:graphicFrame>
        <p:nvGraphicFramePr>
          <p:cNvPr id="475152" name="Object 16"/>
          <p:cNvGraphicFramePr>
            <a:graphicFrameLocks noChangeAspect="1"/>
          </p:cNvGraphicFramePr>
          <p:nvPr/>
        </p:nvGraphicFramePr>
        <p:xfrm>
          <a:off x="7416801" y="5793204"/>
          <a:ext cx="369909" cy="350440"/>
        </p:xfrm>
        <a:graphic>
          <a:graphicData uri="http://schemas.openxmlformats.org/presentationml/2006/ole">
            <p:oleObj spid="_x0000_s475152" name="Εξίσωση" r:id="rId5" imgW="241200" imgH="228600" progId="Equation.3">
              <p:embed/>
            </p:oleObj>
          </a:graphicData>
        </a:graphic>
      </p:graphicFrame>
      <p:sp>
        <p:nvSpPr>
          <p:cNvPr id="39" name="Rectangle 2"/>
          <p:cNvSpPr txBox="1">
            <a:spLocks/>
          </p:cNvSpPr>
          <p:nvPr/>
        </p:nvSpPr>
        <p:spPr bwMode="auto">
          <a:xfrm>
            <a:off x="642910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Optimize flux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estimators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97450" y="857232"/>
            <a:ext cx="3532210" cy="2643206"/>
            <a:chOff x="4997450" y="857232"/>
            <a:chExt cx="3532210" cy="2643206"/>
          </a:xfrm>
        </p:grpSpPr>
        <p:grpSp>
          <p:nvGrpSpPr>
            <p:cNvPr id="15" name="Group 14"/>
            <p:cNvGrpSpPr/>
            <p:nvPr/>
          </p:nvGrpSpPr>
          <p:grpSpPr>
            <a:xfrm>
              <a:off x="4997450" y="857232"/>
              <a:ext cx="3532210" cy="2643206"/>
              <a:chOff x="39658" y="857232"/>
              <a:chExt cx="3532210" cy="2643206"/>
            </a:xfrm>
          </p:grpSpPr>
          <p:graphicFrame>
            <p:nvGraphicFramePr>
              <p:cNvPr id="475147" name="Object 11"/>
              <p:cNvGraphicFramePr>
                <a:graphicFrameLocks noChangeAspect="1"/>
              </p:cNvGraphicFramePr>
              <p:nvPr/>
            </p:nvGraphicFramePr>
            <p:xfrm>
              <a:off x="1881174" y="3071813"/>
              <a:ext cx="762000" cy="428625"/>
            </p:xfrm>
            <a:graphic>
              <a:graphicData uri="http://schemas.openxmlformats.org/presentationml/2006/ole">
                <p:oleObj spid="_x0000_s475147" name="Εξίσωση" r:id="rId6" imgW="406080" imgH="228600" progId="Equation.3">
                  <p:embed/>
                </p:oleObj>
              </a:graphicData>
            </a:graphic>
          </p:graphicFrame>
          <p:pic>
            <p:nvPicPr>
              <p:cNvPr id="475153" name="Picture 1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71538" y="857232"/>
                <a:ext cx="2500330" cy="2262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aphicFrame>
            <p:nvGraphicFramePr>
              <p:cNvPr id="2" name="Object 17"/>
              <p:cNvGraphicFramePr>
                <a:graphicFrameLocks noChangeAspect="1"/>
              </p:cNvGraphicFramePr>
              <p:nvPr/>
            </p:nvGraphicFramePr>
            <p:xfrm>
              <a:off x="39658" y="1276350"/>
              <a:ext cx="1108075" cy="400050"/>
            </p:xfrm>
            <a:graphic>
              <a:graphicData uri="http://schemas.openxmlformats.org/presentationml/2006/ole">
                <p:oleObj spid="_x0000_s475153" name="Εξίσωση" r:id="rId8" imgW="812520" imgH="291960" progId="Equation.3">
                  <p:embed/>
                </p:oleObj>
              </a:graphicData>
            </a:graphic>
          </p:graphicFrame>
        </p:grp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500825" y="2285992"/>
              <a:ext cx="500067" cy="42862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75154" name="Object 18"/>
          <p:cNvGraphicFramePr>
            <a:graphicFrameLocks noChangeAspect="1"/>
          </p:cNvGraphicFramePr>
          <p:nvPr/>
        </p:nvGraphicFramePr>
        <p:xfrm>
          <a:off x="2370153" y="4643446"/>
          <a:ext cx="1916095" cy="685760"/>
        </p:xfrm>
        <a:graphic>
          <a:graphicData uri="http://schemas.openxmlformats.org/presentationml/2006/ole">
            <p:oleObj spid="_x0000_s475154" name="Εξίσωση" r:id="rId9" imgW="12063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771525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SREM fluxes during January 2005 SEP events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86380" y="1018744"/>
            <a:ext cx="1119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Electrons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85852" y="1000108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Protons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-5400000">
            <a:off x="160767" y="2130210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Rosetta/SREM</a:t>
            </a:r>
            <a:endParaRPr lang="el-GR" sz="1400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20504" y="4347088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INTEGRAL/SREM</a:t>
            </a:r>
            <a:endParaRPr lang="el-GR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033439" y="1214422"/>
            <a:ext cx="7467651" cy="4643470"/>
            <a:chOff x="1033439" y="1214422"/>
            <a:chExt cx="7467651" cy="4643470"/>
          </a:xfrm>
        </p:grpSpPr>
        <p:grpSp>
          <p:nvGrpSpPr>
            <p:cNvPr id="35" name="Group 34"/>
            <p:cNvGrpSpPr/>
            <p:nvPr/>
          </p:nvGrpSpPr>
          <p:grpSpPr>
            <a:xfrm>
              <a:off x="1033439" y="1285860"/>
              <a:ext cx="7467651" cy="4572032"/>
              <a:chOff x="1033439" y="1285860"/>
              <a:chExt cx="7467651" cy="4572032"/>
            </a:xfrm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49656"/>
              <a:stretch>
                <a:fillRect/>
              </a:stretch>
            </p:blipFill>
            <p:spPr bwMode="auto">
              <a:xfrm>
                <a:off x="1033439" y="3571876"/>
                <a:ext cx="3895751" cy="228601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1071538" y="1285860"/>
                <a:ext cx="3786214" cy="2286016"/>
                <a:chOff x="714348" y="1285860"/>
                <a:chExt cx="3786214" cy="228601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714348" y="1285860"/>
                  <a:ext cx="3786214" cy="2185973"/>
                  <a:chOff x="0" y="1071546"/>
                  <a:chExt cx="4500562" cy="2614601"/>
                </a:xfrm>
              </p:grpSpPr>
              <p:pic>
                <p:nvPicPr>
                  <p:cNvPr id="1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0" y="1071546"/>
                    <a:ext cx="4500562" cy="26146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4286248" y="3429000"/>
                    <a:ext cx="214314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2214546" y="3357562"/>
                  <a:ext cx="1500198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072066" y="1357298"/>
                <a:ext cx="3429024" cy="2357454"/>
                <a:chOff x="4714876" y="1285860"/>
                <a:chExt cx="3429024" cy="235745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4714876" y="1285860"/>
                  <a:ext cx="3429024" cy="2143140"/>
                  <a:chOff x="4572000" y="1198026"/>
                  <a:chExt cx="4214842" cy="2445288"/>
                </a:xfrm>
              </p:grpSpPr>
              <p:pic>
                <p:nvPicPr>
                  <p:cNvPr id="45670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572000" y="1198026"/>
                    <a:ext cx="4143404" cy="2445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8" name="Rectangle 17"/>
                  <p:cNvSpPr/>
                  <p:nvPr/>
                </p:nvSpPr>
                <p:spPr>
                  <a:xfrm>
                    <a:off x="8572528" y="3429000"/>
                    <a:ext cx="214314" cy="2143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31" name="Rectangle 30"/>
                <p:cNvSpPr/>
                <p:nvPr/>
              </p:nvSpPr>
              <p:spPr>
                <a:xfrm>
                  <a:off x="5857884" y="3357562"/>
                  <a:ext cx="1500198" cy="2857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52128"/>
              <a:stretch>
                <a:fillRect/>
              </a:stretch>
            </p:blipFill>
            <p:spPr bwMode="auto">
              <a:xfrm>
                <a:off x="5072066" y="3571876"/>
                <a:ext cx="3395407" cy="22145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214546" y="1214422"/>
              <a:ext cx="128588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412" y="273610"/>
            <a:ext cx="6929422" cy="5836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Comparison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with other</a:t>
            </a:r>
            <a:r>
              <a:rPr lang="en-US" sz="2400" b="1" dirty="0" smtClean="0"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000108"/>
            <a:ext cx="77979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Unfolded count-rates have been </a:t>
            </a:r>
            <a:r>
              <a:rPr lang="en-US" u="sng" dirty="0" smtClean="0">
                <a:solidFill>
                  <a:srgbClr val="000099"/>
                </a:solidFill>
                <a:latin typeface="+mn-lt"/>
              </a:rPr>
              <a:t>successfully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compared with fluxes derived using: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99"/>
                </a:solidFill>
                <a:latin typeface="+mn-lt"/>
              </a:rPr>
              <a:t>   The simple conversion factor coefficients (H.D.R. Evans et al Adv Sp Res, 2008)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99"/>
                </a:solidFill>
                <a:latin typeface="+mn-lt"/>
              </a:rPr>
              <a:t>   Standard minimization methods for given spectral form: </a:t>
            </a:r>
          </a:p>
          <a:p>
            <a:endParaRPr lang="en-US" i="1" baseline="30000" dirty="0" smtClean="0">
              <a:solidFill>
                <a:srgbClr val="000099"/>
              </a:solidFill>
              <a:latin typeface="+mn-lt"/>
            </a:endParaRPr>
          </a:p>
          <a:p>
            <a:endParaRPr lang="en-US" i="1" baseline="30000" dirty="0" smtClean="0">
              <a:solidFill>
                <a:srgbClr val="000099"/>
              </a:solidFill>
              <a:latin typeface="+mn-lt"/>
            </a:endParaRPr>
          </a:p>
          <a:p>
            <a:endParaRPr lang="en-US" i="1" dirty="0" smtClean="0">
              <a:solidFill>
                <a:srgbClr val="000099"/>
              </a:solidFill>
              <a:latin typeface="+mn-lt"/>
            </a:endParaRPr>
          </a:p>
          <a:p>
            <a:endParaRPr lang="en-US" i="1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i="1" dirty="0" smtClean="0">
                <a:solidFill>
                  <a:srgbClr val="000099"/>
                </a:solidFill>
                <a:latin typeface="+mn-lt"/>
              </a:rPr>
              <a:t>The application of the developed method on SREM data: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99"/>
                </a:solidFill>
                <a:latin typeface="+mn-lt"/>
              </a:rPr>
              <a:t>   Provides flux spectra with significantly </a:t>
            </a:r>
            <a:r>
              <a:rPr lang="en-US" u="sng" dirty="0" smtClean="0">
                <a:solidFill>
                  <a:srgbClr val="000099"/>
                </a:solidFill>
                <a:latin typeface="+mn-lt"/>
              </a:rPr>
              <a:t>increased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 resolution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99"/>
                </a:solidFill>
                <a:latin typeface="+mn-lt"/>
              </a:rPr>
              <a:t>   Is much faster than standard minimization techniques.</a:t>
            </a:r>
            <a:endParaRPr lang="en-US" i="1" baseline="30000" dirty="0" smtClean="0">
              <a:solidFill>
                <a:srgbClr val="000099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i="1" baseline="30000" dirty="0" smtClean="0">
              <a:solidFill>
                <a:srgbClr val="000099"/>
              </a:solidFill>
              <a:latin typeface="+mn-lt"/>
            </a:endParaRPr>
          </a:p>
          <a:p>
            <a:endParaRPr lang="en-US" i="1" baseline="30000" dirty="0" smtClean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2745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143372" y="3910094"/>
            <a:ext cx="3357586" cy="2090674"/>
            <a:chOff x="4500562" y="1643050"/>
            <a:chExt cx="3857652" cy="242889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/>
            <a:srcRect l="4301" r="45161" b="54236"/>
            <a:stretch>
              <a:fillRect/>
            </a:stretch>
          </p:blipFill>
          <p:spPr bwMode="auto">
            <a:xfrm>
              <a:off x="4929190" y="1643050"/>
              <a:ext cx="3357586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7823" y="1719254"/>
              <a:ext cx="7143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1785926"/>
              <a:ext cx="37147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4942" y="3662367"/>
              <a:ext cx="3143272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49891" name="Content Placeholder 3"/>
          <p:cNvGraphicFramePr>
            <a:graphicFrameLocks noChangeAspect="1"/>
          </p:cNvGraphicFramePr>
          <p:nvPr/>
        </p:nvGraphicFramePr>
        <p:xfrm>
          <a:off x="2857488" y="2000240"/>
          <a:ext cx="2500310" cy="661193"/>
        </p:xfrm>
        <a:graphic>
          <a:graphicData uri="http://schemas.openxmlformats.org/presentationml/2006/ole">
            <p:oleObj spid="_x0000_s549891" name="Εξίσωση" r:id="rId8" imgW="17524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52691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August 14, 2010: First proton solar event of Solar Cycle 24</a:t>
            </a:r>
            <a:endParaRPr lang="el-GR" sz="24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186" y="1000108"/>
            <a:ext cx="3834466" cy="48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8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3889252"/>
            <a:ext cx="2146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C4.4  </a:t>
            </a:r>
            <a:r>
              <a:rPr lang="en-US" dirty="0" smtClean="0"/>
              <a:t>Flare   </a:t>
            </a:r>
          </a:p>
          <a:p>
            <a:r>
              <a:rPr lang="en-US" dirty="0" smtClean="0"/>
              <a:t>2010-08-14</a:t>
            </a:r>
          </a:p>
          <a:p>
            <a:endParaRPr lang="en-US" dirty="0" smtClean="0"/>
          </a:p>
          <a:p>
            <a:r>
              <a:rPr lang="en-US" i="1" dirty="0" smtClean="0"/>
              <a:t>Start: 09:38:00</a:t>
            </a:r>
            <a:br>
              <a:rPr lang="en-US" i="1" dirty="0" smtClean="0"/>
            </a:br>
            <a:r>
              <a:rPr lang="en-US" i="1" dirty="0" smtClean="0"/>
              <a:t>Peak: </a:t>
            </a:r>
            <a:r>
              <a:rPr lang="en-US" i="1" dirty="0" smtClean="0">
                <a:solidFill>
                  <a:srgbClr val="000000"/>
                </a:solidFill>
              </a:rPr>
              <a:t>10:05:00</a:t>
            </a:r>
            <a:endParaRPr lang="en-US" i="1" dirty="0" smtClean="0"/>
          </a:p>
          <a:p>
            <a:r>
              <a:rPr lang="en-US" i="1" dirty="0" smtClean="0"/>
              <a:t>End: 10:31:00</a:t>
            </a:r>
            <a:br>
              <a:rPr lang="en-US" i="1" dirty="0" smtClean="0"/>
            </a:br>
            <a:r>
              <a:rPr lang="en-US" i="1" dirty="0" smtClean="0"/>
              <a:t>Location: N17 W52</a:t>
            </a:r>
            <a:endParaRPr lang="el-GR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8555" y="1071546"/>
            <a:ext cx="3990569" cy="3500462"/>
            <a:chOff x="438555" y="1071546"/>
            <a:chExt cx="3990569" cy="3500462"/>
          </a:xfrm>
        </p:grpSpPr>
        <p:pic>
          <p:nvPicPr>
            <p:cNvPr id="618503" name="Picture 7" descr="http://helio-vo.eu/images/magspher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1938753" y="2857496"/>
              <a:ext cx="2490371" cy="1714512"/>
            </a:xfrm>
            <a:prstGeom prst="rect">
              <a:avLst/>
            </a:prstGeom>
            <a:noFill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555" y="1071546"/>
              <a:ext cx="2802002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1214422"/>
            <a:ext cx="3622546" cy="22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643338" cy="22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3810893" cy="22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4348" y="252691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August 14, 2010: SREM Proton fluxes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252691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Towards the construction of an SREM/SPE flux database</a:t>
            </a:r>
            <a:endParaRPr lang="el-GR" sz="2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353" y="1629495"/>
            <a:ext cx="72923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Optimization of the ISARS-developed, SVD-based unfolding method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Incorporate refined response functions</a:t>
            </a:r>
            <a:r>
              <a:rPr lang="en-US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Benchmark selected events with SEPEM</a:t>
            </a:r>
            <a:r>
              <a:rPr lang="en-US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“standard” event dataset</a:t>
            </a:r>
            <a:endParaRPr lang="en-US" baseline="30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 Application of the derived fluxes for host spacecraft radiation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 effects calculations (notably Rosetta solar cell efficiency)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Apply a “</a:t>
            </a:r>
            <a:r>
              <a:rPr lang="en-US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standard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 definition of SEP event and create a SREM flux</a:t>
            </a:r>
            <a:b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database (latest and current solar cycle) using data from units</a:t>
            </a:r>
            <a:b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on-board INTEGRAL, Rosetta, Herschel and Planck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MySQL</a:t>
            </a:r>
            <a:r>
              <a:rPr lang="en-US" dirty="0" smtClean="0">
                <a:solidFill>
                  <a:srgbClr val="000099"/>
                </a:solidFill>
              </a:rPr>
              <a:t> database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accordance to </a:t>
            </a:r>
            <a:r>
              <a:rPr lang="en-US" dirty="0" smtClean="0">
                <a:solidFill>
                  <a:srgbClr val="000099"/>
                </a:solidFill>
              </a:rPr>
              <a:t>Open Data Interface</a:t>
            </a:r>
            <a:r>
              <a:rPr lang="en-US" baseline="30000" dirty="0" smtClean="0">
                <a:solidFill>
                  <a:srgbClr val="000099"/>
                </a:solidFill>
              </a:rPr>
              <a:t>3</a:t>
            </a: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857760"/>
            <a:ext cx="5368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i="1" baseline="30000" dirty="0" smtClean="0"/>
              <a:t>1 </a:t>
            </a:r>
            <a:r>
              <a:rPr lang="en-US" sz="1400" i="1" dirty="0" smtClean="0"/>
              <a:t>Space-IT, Switzerland, Laurent </a:t>
            </a:r>
            <a:r>
              <a:rPr lang="en-US" sz="1400" i="1" dirty="0" err="1" smtClean="0"/>
              <a:t>Desorgher</a:t>
            </a:r>
            <a:endParaRPr lang="en-US" sz="1400" i="1" dirty="0" smtClean="0"/>
          </a:p>
          <a:p>
            <a:pPr marL="342900" indent="-342900"/>
            <a:r>
              <a:rPr lang="fr-FR" sz="1400" i="1" baseline="30000" dirty="0" smtClean="0"/>
              <a:t>2 </a:t>
            </a:r>
            <a:r>
              <a:rPr lang="fr-FR" sz="1400" i="1" dirty="0" smtClean="0"/>
              <a:t>SEPEM application server: </a:t>
            </a:r>
            <a:r>
              <a:rPr lang="en-US" sz="1400" i="1" dirty="0" smtClean="0">
                <a:hlinkClick r:id="rId2"/>
              </a:rPr>
              <a:t>http://dev.sepem.oma.be/index.php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400" i="1" baseline="30000" dirty="0" smtClean="0"/>
              <a:t>3 </a:t>
            </a:r>
            <a:r>
              <a:rPr lang="en-US" sz="1400" i="1" dirty="0" smtClean="0"/>
              <a:t>ODI project: </a:t>
            </a:r>
            <a:r>
              <a:rPr lang="en-US" sz="1400" i="1" dirty="0" smtClean="0">
                <a:hlinkClick r:id="rId3"/>
              </a:rPr>
              <a:t>http://www.lund.irf.se/odi/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l-GR" sz="1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2" y="3272853"/>
            <a:ext cx="261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THANK YOU</a:t>
            </a:r>
            <a:endParaRPr lang="el-GR" sz="3200" b="1" dirty="0">
              <a:solidFill>
                <a:srgbClr val="000099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1912502" cy="178595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00108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+mn-lt"/>
              </a:rPr>
              <a:t>Goal</a:t>
            </a:r>
            <a:endParaRPr lang="en-US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  The creation of a new proton and energy solar energetic particle flux database based on the measurements of the Standard Radiation Environment Monitor of ESA.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/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Outline </a:t>
            </a:r>
            <a:r>
              <a:rPr lang="en-US" b="1" dirty="0" smtClean="0">
                <a:latin typeface="+mn-lt"/>
                <a:cs typeface="Times New Roman" pitchFamily="18" charset="0"/>
              </a:rPr>
              <a:t>of this talk</a:t>
            </a:r>
            <a:endParaRPr lang="en-US" dirty="0" smtClean="0">
              <a:latin typeface="+mn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Times New Roman" pitchFamily="18" charset="0"/>
              </a:rPr>
              <a:t>    The Standard Radiation Environment Monitor of ESA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Times New Roman" pitchFamily="18" charset="0"/>
              </a:rPr>
              <a:t>    Calculation of SEP fluxes from SREM counts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Times New Roman" pitchFamily="18" charset="0"/>
              </a:rPr>
              <a:t>    SREM/SEP flux database</a:t>
            </a:r>
            <a:endParaRPr lang="en-US" dirty="0" smtClean="0">
              <a:latin typeface="+mn-lt"/>
            </a:endParaRPr>
          </a:p>
          <a:p>
            <a:pPr algn="just"/>
            <a:endParaRPr lang="en-US" dirty="0" smtClean="0">
              <a:latin typeface="+mn-lt"/>
            </a:endParaRPr>
          </a:p>
          <a:p>
            <a:pPr algn="just"/>
            <a:endParaRPr lang="en-US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0088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 t="7968"/>
          <a:stretch>
            <a:fillRect/>
          </a:stretch>
        </p:blipFill>
        <p:spPr bwMode="auto">
          <a:xfrm>
            <a:off x="5220262" y="4286256"/>
            <a:ext cx="2189067" cy="18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9565"/>
            <a:ext cx="2162231" cy="179046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700088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SREM: Standard Radiation Environment Monitor</a:t>
            </a: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1142976" y="3071810"/>
            <a:ext cx="70009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Charged particle detector based on three solid state </a:t>
            </a:r>
            <a:r>
              <a:rPr lang="en-US" sz="1600" i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Si </a:t>
            </a: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crystals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Mass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: 2.5 kg, Dimensions: 96x122x217 mm3, Power: &lt; 2W</a:t>
            </a:r>
            <a:endParaRPr lang="en-US" sz="1600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Manufactured by OERLIKON- CONTRAVES (RUAF Space) </a:t>
            </a:r>
            <a:br>
              <a:rPr lang="en-US" sz="1600" dirty="0" smtClean="0">
                <a:solidFill>
                  <a:srgbClr val="000099"/>
                </a:solidFill>
                <a:latin typeface="+mj-lt"/>
              </a:rPr>
            </a:b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in cooperation with PSI and ESA; 10 units</a:t>
            </a:r>
            <a:endParaRPr lang="en-US" sz="1600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Detects high-energy charged particles: e</a:t>
            </a:r>
            <a:r>
              <a:rPr lang="en-US" sz="1600" baseline="300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sz="1600" i="1" baseline="-25000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sz="1600" dirty="0" smtClean="0">
                <a:latin typeface="+mj-lt"/>
                <a:cs typeface="Times New Roman" pitchFamily="18" charset="0"/>
              </a:rPr>
              <a:t>&gt;1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MeV</a:t>
            </a: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,  p</a:t>
            </a:r>
            <a:r>
              <a:rPr lang="en-US" sz="1600" baseline="300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1600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sz="1600" i="1" baseline="-25000" dirty="0" err="1" smtClean="0">
                <a:latin typeface="+mj-lt"/>
                <a:cs typeface="Times New Roman" pitchFamily="18" charset="0"/>
              </a:rPr>
              <a:t>p</a:t>
            </a:r>
            <a:r>
              <a:rPr lang="en-US" sz="1600" dirty="0" smtClean="0">
                <a:latin typeface="+mj-lt"/>
                <a:cs typeface="Times New Roman" pitchFamily="18" charset="0"/>
              </a:rPr>
              <a:t>&gt;10 </a:t>
            </a:r>
            <a:r>
              <a:rPr lang="en-US" sz="1600" dirty="0" err="1" smtClean="0">
                <a:latin typeface="+mj-lt"/>
                <a:cs typeface="Times New Roman" pitchFamily="18" charset="0"/>
              </a:rPr>
              <a:t>MeV</a:t>
            </a: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Monitors spacecraft radiation environment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Provides functions related to space weather hazards </a:t>
            </a:r>
            <a:b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for the host spacecraft and its payload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Provides data associated to various physical processes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000099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5570" name="AutoShape 2" descr="http://srem.web.psi.ch/data/rosetta/summaryplots/2005/Rosetta_20050901_003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80529"/>
            <a:ext cx="2357454" cy="18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alileo_cool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345156"/>
            <a:ext cx="1999598" cy="1357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9649" y="214298"/>
            <a:ext cx="5862615" cy="6429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SREM missions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0034" y="3429000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PROBA-1</a:t>
            </a:r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500166" y="5534583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INTEGRAL</a:t>
            </a:r>
            <a:endParaRPr lang="en-US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315996" y="5522441"/>
            <a:ext cx="1308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ROSETTA </a:t>
            </a:r>
            <a:endParaRPr lang="en-US" dirty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143102" y="2702478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GIOVE-B </a:t>
            </a:r>
            <a:endParaRPr lang="en-US" dirty="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839522" y="5534583"/>
            <a:ext cx="121444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PLANCK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645" y="3857628"/>
            <a:ext cx="13446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1385887" cy="20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073" y="3929621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645" y="3878823"/>
            <a:ext cx="135732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71670" y="1340802"/>
          <a:ext cx="4500594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74"/>
                <a:gridCol w="1044866"/>
                <a:gridCol w="2357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Mission</a:t>
                      </a:r>
                      <a:endParaRPr lang="en-US" sz="17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Data </a:t>
                      </a:r>
                      <a:endParaRPr lang="en-US" sz="17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Orbit</a:t>
                      </a:r>
                      <a:endParaRPr lang="en-US" sz="17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PROBA1</a:t>
                      </a:r>
                    </a:p>
                    <a:p>
                      <a:pPr algn="ctr"/>
                      <a:r>
                        <a:rPr lang="en-US" sz="1700" dirty="0" smtClean="0"/>
                        <a:t>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Rosetta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Herschel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Planck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GIOVE-B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2001-11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2002-11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2004-11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2009-06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2009-06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2008-06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LEO (sun synchronous)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HEO (highly eccentric)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Interplanetary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L2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L2</a:t>
                      </a:r>
                    </a:p>
                    <a:p>
                      <a:pPr algn="ctr"/>
                      <a:r>
                        <a:rPr lang="en-US" sz="1700" dirty="0" smtClean="0"/>
                        <a:t>MEO (near-circular)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910696" y="5534583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HERSCHEL</a:t>
            </a:r>
            <a:endParaRPr lang="en-US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3094" y="3929066"/>
            <a:ext cx="1175432" cy="16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57224" y="4500570"/>
            <a:ext cx="7929587" cy="1632084"/>
            <a:chOff x="571472" y="4143379"/>
            <a:chExt cx="8286776" cy="1928827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4143379"/>
              <a:ext cx="2569552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60904" y="4143379"/>
              <a:ext cx="1798687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90835" y="4143380"/>
              <a:ext cx="2067413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1023" y="4143380"/>
              <a:ext cx="224835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857226" y="2836979"/>
            <a:ext cx="7929618" cy="1458790"/>
            <a:chOff x="0" y="785794"/>
            <a:chExt cx="9144000" cy="1938339"/>
          </a:xfrm>
        </p:grpSpPr>
        <p:pic>
          <p:nvPicPr>
            <p:cNvPr id="9" name="Picture 8" descr="i_o_previewimage_32732"/>
            <p:cNvPicPr>
              <a:picLocks noChangeAspect="1" noChangeArrowheads="1"/>
            </p:cNvPicPr>
            <p:nvPr/>
          </p:nvPicPr>
          <p:blipFill>
            <a:blip r:embed="rId6"/>
            <a:srcRect t="977"/>
            <a:stretch>
              <a:fillRect/>
            </a:stretch>
          </p:blipFill>
          <p:spPr bwMode="auto">
            <a:xfrm>
              <a:off x="0" y="785794"/>
              <a:ext cx="139223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i_o_previewimage_32738"/>
            <p:cNvPicPr>
              <a:picLocks noChangeAspect="1" noChangeArrowheads="1"/>
            </p:cNvPicPr>
            <p:nvPr/>
          </p:nvPicPr>
          <p:blipFill>
            <a:blip r:embed="rId7"/>
            <a:srcRect t="5004"/>
            <a:stretch>
              <a:fillRect/>
            </a:stretch>
          </p:blipFill>
          <p:spPr bwMode="auto">
            <a:xfrm>
              <a:off x="1357290" y="785794"/>
              <a:ext cx="1528762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pic-v10-st13-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00628" y="785794"/>
              <a:ext cx="236063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Εμφάνιση εικόνας πλήρους-μεγέθους.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b="3587"/>
            <a:stretch>
              <a:fillRect/>
            </a:stretch>
          </p:blipFill>
          <p:spPr bwMode="auto">
            <a:xfrm>
              <a:off x="7358082" y="785794"/>
              <a:ext cx="1785918" cy="192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Rosetta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57488" y="785794"/>
              <a:ext cx="2180400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3"/>
          <p:cNvGrpSpPr/>
          <p:nvPr/>
        </p:nvGrpSpPr>
        <p:grpSpPr>
          <a:xfrm>
            <a:off x="857226" y="928670"/>
            <a:ext cx="7929618" cy="1571636"/>
            <a:chOff x="142844" y="1071547"/>
            <a:chExt cx="8143932" cy="1643075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2"/>
            <a:srcRect t="22376" r="1907" b="1469"/>
            <a:stretch>
              <a:fillRect/>
            </a:stretch>
          </p:blipFill>
          <p:spPr bwMode="auto">
            <a:xfrm rot="5400000">
              <a:off x="6179354" y="607201"/>
              <a:ext cx="164307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5400000">
              <a:off x="847408" y="366983"/>
              <a:ext cx="1643074" cy="305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43240" y="1071547"/>
              <a:ext cx="2571768" cy="1643074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362522" y="1225527"/>
            <a:ext cx="461665" cy="10028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Sources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2522" y="3075597"/>
            <a:ext cx="461665" cy="10797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Missions</a:t>
            </a:r>
            <a:endParaRPr lang="el-G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559" y="4929198"/>
            <a:ext cx="461665" cy="7720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Orbits</a:t>
            </a:r>
            <a:endParaRPr lang="el-GR" b="1" dirty="0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42910" y="915972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Radiation Belts              </a:t>
            </a:r>
            <a:r>
              <a:rPr lang="en-US" b="1" dirty="0" smtClean="0">
                <a:solidFill>
                  <a:srgbClr val="00B050"/>
                </a:solidFill>
              </a:rPr>
              <a:t>      </a:t>
            </a:r>
            <a:r>
              <a:rPr lang="en-US" b="1" dirty="0" smtClean="0">
                <a:solidFill>
                  <a:srgbClr val="E46D0A"/>
                </a:solidFill>
              </a:rPr>
              <a:t>Solar </a:t>
            </a:r>
            <a:r>
              <a:rPr lang="en-US" b="1" dirty="0">
                <a:solidFill>
                  <a:srgbClr val="E46D0A"/>
                </a:solidFill>
              </a:rPr>
              <a:t>Particle Events           </a:t>
            </a:r>
            <a:r>
              <a:rPr lang="en-US" b="1" dirty="0" smtClean="0">
                <a:solidFill>
                  <a:srgbClr val="E46D0A"/>
                </a:solidFill>
              </a:rPr>
              <a:t>        </a:t>
            </a:r>
            <a:r>
              <a:rPr lang="en-US" b="1" dirty="0">
                <a:solidFill>
                  <a:srgbClr val="66CCFF"/>
                </a:solidFill>
              </a:rPr>
              <a:t>Cosmic Rays            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09649" y="214298"/>
            <a:ext cx="7362813" cy="6429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Multiple measurements from identical units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642910" y="-71455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SREM data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071689" cy="6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58" name="Picture 2" descr="Strv1c/SREM electron response 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519" y="3929066"/>
            <a:ext cx="2721447" cy="2286016"/>
          </a:xfrm>
          <a:prstGeom prst="rect">
            <a:avLst/>
          </a:prstGeom>
          <a:noFill/>
        </p:spPr>
      </p:pic>
      <p:pic>
        <p:nvPicPr>
          <p:cNvPr id="531460" name="Picture 4" descr="Strv1c/SREM proton response f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313" y="3831481"/>
            <a:ext cx="2727820" cy="2455039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442" y="1428736"/>
            <a:ext cx="25647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71472" y="91652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Pre-amplified pulses are scrutinized and registered in 15 counters</a:t>
            </a:r>
            <a:endParaRPr lang="en-US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482239"/>
            <a:ext cx="4786346" cy="27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4412" y="214290"/>
            <a:ext cx="7215174" cy="6429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January and September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2005 SEP events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18" descr="Rosetta-2005-01-15"/>
          <p:cNvPicPr>
            <a:picLocks noChangeAspect="1" noChangeArrowheads="1"/>
          </p:cNvPicPr>
          <p:nvPr/>
        </p:nvPicPr>
        <p:blipFill>
          <a:blip r:embed="rId2" cstate="print"/>
          <a:srcRect l="15625" t="10714" b="3571"/>
          <a:stretch>
            <a:fillRect/>
          </a:stretch>
        </p:blipFill>
        <p:spPr bwMode="auto">
          <a:xfrm>
            <a:off x="1142976" y="857232"/>
            <a:ext cx="1928826" cy="192882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6" descr="Rosetta-2005-09-15"/>
          <p:cNvPicPr>
            <a:picLocks noChangeAspect="1" noChangeArrowheads="1"/>
          </p:cNvPicPr>
          <p:nvPr/>
        </p:nvPicPr>
        <p:blipFill>
          <a:blip r:embed="rId3" cstate="print"/>
          <a:srcRect l="10256" t="5263"/>
          <a:stretch>
            <a:fillRect/>
          </a:stretch>
        </p:blipFill>
        <p:spPr bwMode="auto">
          <a:xfrm>
            <a:off x="6197242" y="857232"/>
            <a:ext cx="18752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857232"/>
            <a:ext cx="2113641" cy="150019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8" name="Picture 7" descr="Sep2005_CNTS.jpg"/>
          <p:cNvPicPr/>
          <p:nvPr/>
        </p:nvPicPr>
        <p:blipFill>
          <a:blip r:embed="rId5" cstate="print"/>
          <a:srcRect l="1961" t="31945"/>
          <a:stretch>
            <a:fillRect/>
          </a:stretch>
        </p:blipFill>
        <p:spPr>
          <a:xfrm>
            <a:off x="4357686" y="2857496"/>
            <a:ext cx="3929090" cy="3214710"/>
          </a:xfrm>
          <a:prstGeom prst="rect">
            <a:avLst/>
          </a:prstGeom>
        </p:spPr>
      </p:pic>
      <p:pic>
        <p:nvPicPr>
          <p:cNvPr id="9" name="Picture 8" descr="Jan2005_CNTS.jpg"/>
          <p:cNvPicPr/>
          <p:nvPr/>
        </p:nvPicPr>
        <p:blipFill>
          <a:blip r:embed="rId6" cstate="print"/>
          <a:srcRect t="30882"/>
          <a:stretch>
            <a:fillRect/>
          </a:stretch>
        </p:blipFill>
        <p:spPr>
          <a:xfrm>
            <a:off x="428596" y="2857496"/>
            <a:ext cx="400052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700088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ea typeface="+mj-ea"/>
                <a:cs typeface="Times New Roman" pitchFamily="18" charset="0"/>
              </a:rPr>
              <a:t>Counts to Flux </a:t>
            </a:r>
            <a:r>
              <a:rPr lang="en-US" sz="2400" b="1" dirty="0" smtClean="0">
                <a:latin typeface="+mj-lt"/>
                <a:ea typeface="+mj-ea"/>
                <a:cs typeface="Times New Roman" pitchFamily="18" charset="0"/>
              </a:rPr>
              <a:t>Conversion: An inversion problem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953430"/>
            <a:ext cx="5429288" cy="90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57224" y="1762205"/>
            <a:ext cx="6888163" cy="45957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err="1" smtClean="0"/>
              <a:t>Fredholm</a:t>
            </a:r>
            <a:r>
              <a:rPr lang="en-US" i="1" dirty="0" smtClean="0"/>
              <a:t> integral equation of the first kind: </a:t>
            </a:r>
            <a:r>
              <a:rPr lang="en-US" i="1" u="sng" dirty="0" smtClean="0">
                <a:solidFill>
                  <a:schemeClr val="tx2"/>
                </a:solidFill>
                <a:cs typeface="Times New Roman" pitchFamily="18" charset="0"/>
              </a:rPr>
              <a:t>Ill-posed problem</a:t>
            </a:r>
            <a:r>
              <a:rPr lang="en-US" i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numerical solution is widely oscillating 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lvl="2"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finite spectral </a:t>
            </a:r>
            <a:r>
              <a:rPr lang="en-US" dirty="0" smtClean="0">
                <a:solidFill>
                  <a:srgbClr val="000099"/>
                </a:solidFill>
              </a:rPr>
              <a:t>resolution / calibration errors</a:t>
            </a:r>
          </a:p>
          <a:p>
            <a:pPr lvl="2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random fluctuations in measurements</a:t>
            </a:r>
            <a:endParaRPr lang="el-GR" dirty="0">
              <a:solidFill>
                <a:srgbClr val="000099"/>
              </a:solidFill>
            </a:endParaRPr>
          </a:p>
          <a:p>
            <a:pPr lvl="2">
              <a:buFontTx/>
              <a:buChar char="•"/>
              <a:defRPr/>
            </a:pP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degenerated response matrix</a:t>
            </a:r>
          </a:p>
          <a:p>
            <a:pPr lvl="2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 contamination effects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615425" name="Object 1"/>
          <p:cNvGraphicFramePr>
            <a:graphicFrameLocks noChangeAspect="1"/>
          </p:cNvGraphicFramePr>
          <p:nvPr/>
        </p:nvGraphicFramePr>
        <p:xfrm>
          <a:off x="1433501" y="2357430"/>
          <a:ext cx="1423987" cy="361950"/>
        </p:xfrm>
        <a:graphic>
          <a:graphicData uri="http://schemas.openxmlformats.org/presentationml/2006/ole">
            <p:oleObj spid="_x0000_s615425" name="Εξίσωση" r:id="rId5" imgW="698400" imgH="177480" progId="Equation.3">
              <p:embed/>
            </p:oleObj>
          </a:graphicData>
        </a:graphic>
      </p:graphicFrame>
      <p:grpSp>
        <p:nvGrpSpPr>
          <p:cNvPr id="16" name="Group 45"/>
          <p:cNvGrpSpPr/>
          <p:nvPr/>
        </p:nvGrpSpPr>
        <p:grpSpPr>
          <a:xfrm>
            <a:off x="3071802" y="2143116"/>
            <a:ext cx="4286280" cy="2571768"/>
            <a:chOff x="928662" y="927906"/>
            <a:chExt cx="3786214" cy="2715408"/>
          </a:xfrm>
        </p:grpSpPr>
        <p:grpSp>
          <p:nvGrpSpPr>
            <p:cNvPr id="18" name="Group 39"/>
            <p:cNvGrpSpPr/>
            <p:nvPr/>
          </p:nvGrpSpPr>
          <p:grpSpPr>
            <a:xfrm>
              <a:off x="928662" y="927906"/>
              <a:ext cx="3786214" cy="2715408"/>
              <a:chOff x="1071538" y="927906"/>
              <a:chExt cx="3786214" cy="2715408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48039" b="44698"/>
              <a:stretch>
                <a:fillRect/>
              </a:stretch>
            </p:blipFill>
            <p:spPr bwMode="auto">
              <a:xfrm>
                <a:off x="1071538" y="927906"/>
                <a:ext cx="3786214" cy="2656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57356" y="3398214"/>
                <a:ext cx="819151" cy="24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9" name="Straight Connector 18"/>
            <p:cNvCxnSpPr/>
            <p:nvPr/>
          </p:nvCxnSpPr>
          <p:spPr>
            <a:xfrm>
              <a:off x="928662" y="2570156"/>
              <a:ext cx="285752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28662" y="2855908"/>
              <a:ext cx="285752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731227" y="2428868"/>
            <a:ext cx="912475" cy="51991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+</a:t>
            </a:r>
            <a:r>
              <a:rPr lang="en-US" sz="1400" dirty="0" smtClean="0"/>
              <a:t>   </a:t>
            </a:r>
            <a:r>
              <a:rPr lang="en-US" sz="1400" i="1" dirty="0" err="1" smtClean="0"/>
              <a:t>f</a:t>
            </a:r>
            <a:r>
              <a:rPr lang="en-US" sz="1400" i="1" baseline="-25000" dirty="0" err="1" smtClean="0"/>
              <a:t>p</a:t>
            </a:r>
            <a:r>
              <a:rPr lang="en-US" sz="1400" i="1" dirty="0" smtClean="0"/>
              <a:t>(E)&lt;0</a:t>
            </a:r>
          </a:p>
          <a:p>
            <a:r>
              <a:rPr lang="en-US" sz="1400" dirty="0" smtClean="0"/>
              <a:t>+   </a:t>
            </a:r>
            <a:r>
              <a:rPr lang="en-US" sz="1400" i="1" dirty="0" err="1" smtClean="0"/>
              <a:t>f</a:t>
            </a:r>
            <a:r>
              <a:rPr lang="en-US" sz="1400" i="1" baseline="-25000" dirty="0" err="1" smtClean="0"/>
              <a:t>p</a:t>
            </a:r>
            <a:r>
              <a:rPr lang="en-US" sz="1400" i="1" dirty="0" smtClean="0"/>
              <a:t>(E)&gt;0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xfrm>
            <a:off x="64291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Solve a regularized system!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55" y="3243204"/>
            <a:ext cx="2931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n-lt"/>
              </a:rPr>
              <a:t>Regularization parameter:</a:t>
            </a:r>
            <a:r>
              <a:rPr lang="en-US" sz="2000" dirty="0" smtClean="0">
                <a:solidFill>
                  <a:srgbClr val="000099"/>
                </a:solidFill>
              </a:rPr>
              <a:t>   </a:t>
            </a:r>
            <a:r>
              <a:rPr lang="el-GR" sz="2000" i="1" dirty="0" smtClean="0">
                <a:latin typeface="+mn-lt"/>
              </a:rPr>
              <a:t>τ</a:t>
            </a:r>
            <a:endParaRPr lang="el-GR" sz="2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163" y="1028626"/>
            <a:ext cx="244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  <a:latin typeface="+mn-lt"/>
              </a:rPr>
              <a:t>Tikhonov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regularization:</a:t>
            </a:r>
            <a:endParaRPr lang="el-GR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5929322" y="4500570"/>
          <a:ext cx="1942702" cy="1000132"/>
        </p:xfrm>
        <a:graphic>
          <a:graphicData uri="http://schemas.openxmlformats.org/presentationml/2006/ole">
            <p:oleObj spid="_x0000_s613382" name="Equation" r:id="rId4" imgW="838080" imgH="431640" progId="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7500959" y="5143513"/>
            <a:ext cx="285751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30284" y="4922010"/>
            <a:ext cx="1970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n-lt"/>
              </a:rPr>
              <a:t>Regularized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fluxes:</a:t>
            </a:r>
            <a:endParaRPr lang="en-US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2976" y="5764429"/>
            <a:ext cx="642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err="1" smtClean="0">
                <a:latin typeface="+mn-lt"/>
              </a:rPr>
              <a:t>Höcker</a:t>
            </a:r>
            <a:r>
              <a:rPr lang="el-GR" sz="1600" i="1" dirty="0" smtClean="0">
                <a:latin typeface="+mn-lt"/>
              </a:rPr>
              <a:t> A. </a:t>
            </a:r>
            <a:r>
              <a:rPr lang="el-GR" sz="1600" i="1" dirty="0" err="1" smtClean="0">
                <a:latin typeface="+mn-lt"/>
              </a:rPr>
              <a:t>and</a:t>
            </a:r>
            <a:r>
              <a:rPr lang="el-GR" sz="1600" i="1" dirty="0" smtClean="0">
                <a:latin typeface="+mn-lt"/>
              </a:rPr>
              <a:t> </a:t>
            </a:r>
            <a:r>
              <a:rPr lang="el-GR" sz="1600" i="1" dirty="0" err="1" smtClean="0">
                <a:latin typeface="+mn-lt"/>
              </a:rPr>
              <a:t>Kartvelishvili</a:t>
            </a:r>
            <a:r>
              <a:rPr lang="el-GR" sz="1600" i="1" dirty="0" smtClean="0">
                <a:latin typeface="+mn-lt"/>
              </a:rPr>
              <a:t> V., </a:t>
            </a:r>
            <a:r>
              <a:rPr lang="el-GR" sz="1600" i="1" dirty="0" err="1" smtClean="0">
                <a:latin typeface="+mn-lt"/>
              </a:rPr>
              <a:t>Nucl</a:t>
            </a:r>
            <a:r>
              <a:rPr lang="el-GR" sz="1600" i="1" dirty="0" smtClean="0">
                <a:latin typeface="+mn-lt"/>
              </a:rPr>
              <a:t>. </a:t>
            </a:r>
            <a:r>
              <a:rPr lang="en-US" sz="1600" i="1" dirty="0" smtClean="0">
                <a:latin typeface="+mn-lt"/>
              </a:rPr>
              <a:t>Inst. Phys. Res. A </a:t>
            </a:r>
            <a:r>
              <a:rPr lang="en-US" sz="1600" b="1" i="1" dirty="0" smtClean="0">
                <a:latin typeface="+mn-lt"/>
              </a:rPr>
              <a:t>372, </a:t>
            </a:r>
            <a:r>
              <a:rPr lang="en-US" sz="1600" i="1" dirty="0" smtClean="0">
                <a:latin typeface="+mn-lt"/>
              </a:rPr>
              <a:t>1996</a:t>
            </a:r>
            <a:endParaRPr lang="el-GR" sz="1600" i="1" dirty="0">
              <a:latin typeface="+mn-lt"/>
            </a:endParaRPr>
          </a:p>
        </p:txBody>
      </p:sp>
      <p:cxnSp>
        <p:nvCxnSpPr>
          <p:cNvPr id="28" name="Straight Connector 14"/>
          <p:cNvCxnSpPr/>
          <p:nvPr/>
        </p:nvCxnSpPr>
        <p:spPr>
          <a:xfrm>
            <a:off x="-36481" y="3714752"/>
            <a:ext cx="91805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00034" y="3957584"/>
            <a:ext cx="335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Singular Value Decomposition 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613384" name="Object 8"/>
          <p:cNvGraphicFramePr>
            <a:graphicFrameLocks noChangeAspect="1"/>
          </p:cNvGraphicFramePr>
          <p:nvPr/>
        </p:nvGraphicFramePr>
        <p:xfrm>
          <a:off x="664902" y="1857364"/>
          <a:ext cx="2121148" cy="928694"/>
        </p:xfrm>
        <a:graphic>
          <a:graphicData uri="http://schemas.openxmlformats.org/presentationml/2006/ole">
            <p:oleObj spid="_x0000_s613384" name="Εξίσωση" r:id="rId5" imgW="1041120" imgH="457200" progId="Equation.3">
              <p:embed/>
            </p:oleObj>
          </a:graphicData>
        </a:graphic>
      </p:graphicFrame>
      <p:graphicFrame>
        <p:nvGraphicFramePr>
          <p:cNvPr id="613385" name="Object 9"/>
          <p:cNvGraphicFramePr>
            <a:graphicFrameLocks noChangeAspect="1"/>
          </p:cNvGraphicFramePr>
          <p:nvPr/>
        </p:nvGraphicFramePr>
        <p:xfrm>
          <a:off x="4000496" y="3857628"/>
          <a:ext cx="2643206" cy="606168"/>
        </p:xfrm>
        <a:graphic>
          <a:graphicData uri="http://schemas.openxmlformats.org/presentationml/2006/ole">
            <p:oleObj spid="_x0000_s613385" name="Εξίσωση" r:id="rId6" imgW="1104840" imgH="253800" progId="Equation.3">
              <p:embed/>
            </p:oleObj>
          </a:graphicData>
        </a:graphic>
      </p:graphicFrame>
      <p:graphicFrame>
        <p:nvGraphicFramePr>
          <p:cNvPr id="613386" name="Object 10"/>
          <p:cNvGraphicFramePr>
            <a:graphicFrameLocks noChangeAspect="1"/>
          </p:cNvGraphicFramePr>
          <p:nvPr/>
        </p:nvGraphicFramePr>
        <p:xfrm>
          <a:off x="2857488" y="4844764"/>
          <a:ext cx="2203448" cy="584500"/>
        </p:xfrm>
        <a:graphic>
          <a:graphicData uri="http://schemas.openxmlformats.org/presentationml/2006/ole">
            <p:oleObj spid="_x0000_s613386" name="Εξίσωση" r:id="rId7" imgW="952200" imgH="253800" progId="Equation.3">
              <p:embed/>
            </p:oleObj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857752" y="1071546"/>
            <a:ext cx="4286280" cy="2428892"/>
            <a:chOff x="4857752" y="1071546"/>
            <a:chExt cx="4286280" cy="2428892"/>
          </a:xfrm>
        </p:grpSpPr>
        <p:grpSp>
          <p:nvGrpSpPr>
            <p:cNvPr id="17" name="Group 16"/>
            <p:cNvGrpSpPr/>
            <p:nvPr/>
          </p:nvGrpSpPr>
          <p:grpSpPr>
            <a:xfrm>
              <a:off x="5214942" y="1071546"/>
              <a:ext cx="3929090" cy="2428892"/>
              <a:chOff x="4152953" y="785794"/>
              <a:chExt cx="4871987" cy="2928958"/>
            </a:xfrm>
          </p:grpSpPr>
          <p:pic>
            <p:nvPicPr>
              <p:cNvPr id="1032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52953" y="785794"/>
                <a:ext cx="4871987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072066" y="1285860"/>
                <a:ext cx="785818" cy="2857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43570" y="1785926"/>
                <a:ext cx="785818" cy="2857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86644" y="3000372"/>
                <a:ext cx="1071570" cy="2143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rgbClr val="C00000"/>
                  </a:solidFill>
                </a:endParaRPr>
              </a:p>
            </p:txBody>
          </p:sp>
        </p:grpSp>
        <p:graphicFrame>
          <p:nvGraphicFramePr>
            <p:cNvPr id="613387" name="Object 11"/>
            <p:cNvGraphicFramePr>
              <a:graphicFrameLocks noChangeAspect="1"/>
            </p:cNvGraphicFramePr>
            <p:nvPr/>
          </p:nvGraphicFramePr>
          <p:xfrm>
            <a:off x="4857752" y="2071678"/>
            <a:ext cx="744535" cy="450055"/>
          </p:xfrm>
          <a:graphic>
            <a:graphicData uri="http://schemas.openxmlformats.org/presentationml/2006/ole">
              <p:oleObj spid="_x0000_s613387" name="Εξίσωση" r:id="rId9" imgW="419040" imgH="253800" progId="Equation.3">
                <p:embed/>
              </p:oleObj>
            </a:graphicData>
          </a:graphic>
        </p:graphicFrame>
      </p:grpSp>
      <p:graphicFrame>
        <p:nvGraphicFramePr>
          <p:cNvPr id="613388" name="Object 12"/>
          <p:cNvGraphicFramePr>
            <a:graphicFrameLocks noChangeAspect="1"/>
          </p:cNvGraphicFramePr>
          <p:nvPr/>
        </p:nvGraphicFramePr>
        <p:xfrm>
          <a:off x="2857488" y="928675"/>
          <a:ext cx="2647950" cy="642937"/>
        </p:xfrm>
        <a:graphic>
          <a:graphicData uri="http://schemas.openxmlformats.org/presentationml/2006/ole">
            <p:oleObj spid="_x0000_s613388" name="Εξίσωση" r:id="rId10" imgW="1777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14285</TotalTime>
  <Words>484</Words>
  <Application>Microsoft Office PowerPoint</Application>
  <PresentationFormat>On-screen Show (4:3)</PresentationFormat>
  <Paragraphs>138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Εξίσωση</vt:lpstr>
      <vt:lpstr>Equation</vt:lpstr>
      <vt:lpstr>Slide 1</vt:lpstr>
      <vt:lpstr>Slide 2</vt:lpstr>
      <vt:lpstr>SREM: Standard Radiation Environment Monitor</vt:lpstr>
      <vt:lpstr>Slide 4</vt:lpstr>
      <vt:lpstr>Slide 5</vt:lpstr>
      <vt:lpstr>Slide 6</vt:lpstr>
      <vt:lpstr>Slide 7</vt:lpstr>
      <vt:lpstr>Slide 8</vt:lpstr>
      <vt:lpstr>Solve a regularized system! </vt:lpstr>
      <vt:lpstr>Slide 10</vt:lpstr>
      <vt:lpstr>SREM fluxes during January 2005 SEP events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SREM Solar Particle Event: Phase 1: Πλάνο Εργασίας EAA</dc:title>
  <dc:subject>SREM SPE</dc:subject>
  <dc:creator>Ivan</dc:creator>
  <dc:description>Πρωτη παρουσιαση πλανου εργασιας</dc:description>
  <cp:lastModifiedBy>sandberg</cp:lastModifiedBy>
  <cp:revision>1811</cp:revision>
  <dcterms:modified xsi:type="dcterms:W3CDTF">2010-11-17T20:11:34Z</dcterms:modified>
  <cp:category>Internal Presentation</cp:category>
</cp:coreProperties>
</file>