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304" r:id="rId2"/>
    <p:sldId id="303" r:id="rId3"/>
    <p:sldId id="306" r:id="rId4"/>
    <p:sldId id="326" r:id="rId5"/>
    <p:sldId id="327" r:id="rId6"/>
    <p:sldId id="328" r:id="rId7"/>
    <p:sldId id="329" r:id="rId8"/>
    <p:sldId id="330" r:id="rId9"/>
    <p:sldId id="331" r:id="rId10"/>
    <p:sldId id="352" r:id="rId11"/>
    <p:sldId id="353" r:id="rId12"/>
    <p:sldId id="332" r:id="rId13"/>
    <p:sldId id="333" r:id="rId14"/>
    <p:sldId id="336" r:id="rId15"/>
    <p:sldId id="356" r:id="rId16"/>
    <p:sldId id="334" r:id="rId17"/>
    <p:sldId id="335" r:id="rId18"/>
    <p:sldId id="337" r:id="rId19"/>
    <p:sldId id="338" r:id="rId20"/>
    <p:sldId id="339" r:id="rId21"/>
    <p:sldId id="340" r:id="rId22"/>
    <p:sldId id="341" r:id="rId23"/>
    <p:sldId id="299" r:id="rId24"/>
    <p:sldId id="263" r:id="rId25"/>
    <p:sldId id="274" r:id="rId26"/>
    <p:sldId id="347" r:id="rId27"/>
    <p:sldId id="348" r:id="rId28"/>
    <p:sldId id="355" r:id="rId29"/>
    <p:sldId id="349" r:id="rId30"/>
    <p:sldId id="350" r:id="rId31"/>
    <p:sldId id="342" r:id="rId32"/>
    <p:sldId id="313" r:id="rId33"/>
    <p:sldId id="311" r:id="rId34"/>
    <p:sldId id="351" r:id="rId35"/>
    <p:sldId id="358" r:id="rId36"/>
    <p:sldId id="344" r:id="rId37"/>
    <p:sldId id="357" r:id="rId38"/>
    <p:sldId id="346" r:id="rId39"/>
    <p:sldId id="354" r:id="rId40"/>
    <p:sldId id="359"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8" charset="-128"/>
        <a:cs typeface="+mn-cs"/>
      </a:defRPr>
    </a:lvl5pPr>
    <a:lvl6pPr marL="2286000" algn="l" defTabSz="914400" rtl="0" eaLnBrk="1" latinLnBrk="0" hangingPunct="1">
      <a:defRPr kern="1200">
        <a:solidFill>
          <a:schemeClr val="tx1"/>
        </a:solidFill>
        <a:latin typeface="Arial" charset="0"/>
        <a:ea typeface="ＭＳ Ｐゴシック" pitchFamily="68" charset="-128"/>
        <a:cs typeface="+mn-cs"/>
      </a:defRPr>
    </a:lvl6pPr>
    <a:lvl7pPr marL="2743200" algn="l" defTabSz="914400" rtl="0" eaLnBrk="1" latinLnBrk="0" hangingPunct="1">
      <a:defRPr kern="1200">
        <a:solidFill>
          <a:schemeClr val="tx1"/>
        </a:solidFill>
        <a:latin typeface="Arial" charset="0"/>
        <a:ea typeface="ＭＳ Ｐゴシック" pitchFamily="68" charset="-128"/>
        <a:cs typeface="+mn-cs"/>
      </a:defRPr>
    </a:lvl7pPr>
    <a:lvl8pPr marL="3200400" algn="l" defTabSz="914400" rtl="0" eaLnBrk="1" latinLnBrk="0" hangingPunct="1">
      <a:defRPr kern="1200">
        <a:solidFill>
          <a:schemeClr val="tx1"/>
        </a:solidFill>
        <a:latin typeface="Arial" charset="0"/>
        <a:ea typeface="ＭＳ Ｐゴシック" pitchFamily="68" charset="-128"/>
        <a:cs typeface="+mn-cs"/>
      </a:defRPr>
    </a:lvl8pPr>
    <a:lvl9pPr marL="3657600" algn="l" defTabSz="914400" rtl="0" eaLnBrk="1" latinLnBrk="0" hangingPunct="1">
      <a:defRPr kern="1200">
        <a:solidFill>
          <a:schemeClr val="tx1"/>
        </a:solidFill>
        <a:latin typeface="Arial" charset="0"/>
        <a:ea typeface="ＭＳ Ｐゴシック" pitchFamily="6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990000"/>
    <a:srgbClr val="006699"/>
    <a:srgbClr val="336699"/>
    <a:srgbClr val="33CC33"/>
    <a:srgbClr val="008000"/>
    <a:srgbClr val="FFFFFF"/>
    <a:srgbClr val="5BD020"/>
    <a:srgbClr val="FFCC99"/>
    <a:srgbClr val="FFFF00"/>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5275" autoAdjust="0"/>
  </p:normalViewPr>
  <p:slideViewPr>
    <p:cSldViewPr snapToObjects="1">
      <p:cViewPr varScale="1">
        <p:scale>
          <a:sx n="50" d="100"/>
          <a:sy n="50" d="100"/>
        </p:scale>
        <p:origin x="-17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32439-7054-481E-B998-9B4322EB0996}" type="doc">
      <dgm:prSet loTypeId="urn:microsoft.com/office/officeart/2005/8/layout/matrix2" loCatId="matrix" qsTypeId="urn:microsoft.com/office/officeart/2005/8/quickstyle/simple5" qsCatId="simple" csTypeId="urn:microsoft.com/office/officeart/2005/8/colors/colorful1" csCatId="colorful" phldr="1"/>
      <dgm:spPr/>
      <dgm:t>
        <a:bodyPr/>
        <a:lstStyle/>
        <a:p>
          <a:endParaRPr lang="en-GB"/>
        </a:p>
      </dgm:t>
    </dgm:pt>
    <dgm:pt modelId="{7B3A628A-39A4-4918-ADA2-DB3B4961F78A}">
      <dgm:prSet phldrT="[Text]"/>
      <dgm:spPr/>
      <dgm:t>
        <a:bodyPr/>
        <a:lstStyle/>
        <a:p>
          <a:r>
            <a:rPr lang="en-GB" dirty="0" err="1" smtClean="0"/>
            <a:t>Persistentie</a:t>
          </a:r>
          <a:endParaRPr lang="en-GB" dirty="0"/>
        </a:p>
      </dgm:t>
    </dgm:pt>
    <dgm:pt modelId="{5215CDB7-4D79-4E43-8FD5-0DC484891080}" type="parTrans" cxnId="{936AB5A0-74BF-457D-A94B-71CEAC124F38}">
      <dgm:prSet/>
      <dgm:spPr/>
      <dgm:t>
        <a:bodyPr/>
        <a:lstStyle/>
        <a:p>
          <a:endParaRPr lang="en-GB"/>
        </a:p>
      </dgm:t>
    </dgm:pt>
    <dgm:pt modelId="{BDD0FC6E-8D25-4513-9206-2C55A63F48E9}" type="sibTrans" cxnId="{936AB5A0-74BF-457D-A94B-71CEAC124F38}">
      <dgm:prSet/>
      <dgm:spPr/>
      <dgm:t>
        <a:bodyPr/>
        <a:lstStyle/>
        <a:p>
          <a:endParaRPr lang="en-GB"/>
        </a:p>
      </dgm:t>
    </dgm:pt>
    <dgm:pt modelId="{D913B8C9-F7E4-4A56-9CF5-79622FD1F77D}">
      <dgm:prSet phldrT="[Text]"/>
      <dgm:spPr/>
      <dgm:t>
        <a:bodyPr/>
        <a:lstStyle/>
        <a:p>
          <a:r>
            <a:rPr lang="en-GB" dirty="0" err="1" smtClean="0"/>
            <a:t>Lineaire</a:t>
          </a:r>
          <a:r>
            <a:rPr lang="en-GB" dirty="0" smtClean="0"/>
            <a:t> </a:t>
          </a:r>
          <a:r>
            <a:rPr lang="en-GB" dirty="0" err="1" smtClean="0"/>
            <a:t>extrapolatie</a:t>
          </a:r>
          <a:endParaRPr lang="en-GB" dirty="0"/>
        </a:p>
      </dgm:t>
    </dgm:pt>
    <dgm:pt modelId="{E5C20F68-841F-4AA4-AFF9-E38BE081378A}" type="parTrans" cxnId="{7FF64912-D417-4BAC-94C0-F8404522351B}">
      <dgm:prSet/>
      <dgm:spPr/>
      <dgm:t>
        <a:bodyPr/>
        <a:lstStyle/>
        <a:p>
          <a:endParaRPr lang="en-GB"/>
        </a:p>
      </dgm:t>
    </dgm:pt>
    <dgm:pt modelId="{38789B18-2348-4B8C-A5AB-8B81E858056A}" type="sibTrans" cxnId="{7FF64912-D417-4BAC-94C0-F8404522351B}">
      <dgm:prSet/>
      <dgm:spPr/>
      <dgm:t>
        <a:bodyPr/>
        <a:lstStyle/>
        <a:p>
          <a:endParaRPr lang="en-GB"/>
        </a:p>
      </dgm:t>
    </dgm:pt>
    <dgm:pt modelId="{D6D97959-4136-40C5-9740-CB036A1EBBC9}">
      <dgm:prSet phldrT="[Text]"/>
      <dgm:spPr/>
      <dgm:t>
        <a:bodyPr/>
        <a:lstStyle/>
        <a:p>
          <a:r>
            <a:rPr lang="en-GB" dirty="0" smtClean="0"/>
            <a:t>Recurrent</a:t>
          </a:r>
          <a:endParaRPr lang="en-GB" dirty="0"/>
        </a:p>
      </dgm:t>
    </dgm:pt>
    <dgm:pt modelId="{1053AFE9-5E11-4214-94BB-A7B8A3DD753F}" type="parTrans" cxnId="{D1ABD9B0-2BFB-4766-851F-F82FDAD47A74}">
      <dgm:prSet/>
      <dgm:spPr/>
      <dgm:t>
        <a:bodyPr/>
        <a:lstStyle/>
        <a:p>
          <a:endParaRPr lang="en-GB"/>
        </a:p>
      </dgm:t>
    </dgm:pt>
    <dgm:pt modelId="{141801EE-7547-485A-A965-2B5D7C72E4DA}" type="sibTrans" cxnId="{D1ABD9B0-2BFB-4766-851F-F82FDAD47A74}">
      <dgm:prSet/>
      <dgm:spPr/>
      <dgm:t>
        <a:bodyPr/>
        <a:lstStyle/>
        <a:p>
          <a:endParaRPr lang="en-GB"/>
        </a:p>
      </dgm:t>
    </dgm:pt>
    <dgm:pt modelId="{0FA4E249-8149-4A55-8AD0-4E42BEFDE46E}">
      <dgm:prSet phldrT="[Text]"/>
      <dgm:spPr/>
      <dgm:t>
        <a:bodyPr/>
        <a:lstStyle/>
        <a:p>
          <a:endParaRPr lang="en-GB"/>
        </a:p>
      </dgm:t>
    </dgm:pt>
    <dgm:pt modelId="{BFF23F3A-A256-487D-9C7F-00DC8CDEC01C}" type="parTrans" cxnId="{8C2ADE49-637B-4B06-8025-F560C4DA6B39}">
      <dgm:prSet/>
      <dgm:spPr/>
      <dgm:t>
        <a:bodyPr/>
        <a:lstStyle/>
        <a:p>
          <a:endParaRPr lang="en-GB"/>
        </a:p>
      </dgm:t>
    </dgm:pt>
    <dgm:pt modelId="{DFE09A4F-4E6C-4068-9FC4-86E50EE06333}" type="sibTrans" cxnId="{8C2ADE49-637B-4B06-8025-F560C4DA6B39}">
      <dgm:prSet/>
      <dgm:spPr/>
      <dgm:t>
        <a:bodyPr/>
        <a:lstStyle/>
        <a:p>
          <a:endParaRPr lang="en-GB"/>
        </a:p>
      </dgm:t>
    </dgm:pt>
    <dgm:pt modelId="{24C0E580-0F1A-45B3-BA69-A873D7587D3F}">
      <dgm:prSet phldrT="[Text]"/>
      <dgm:spPr/>
      <dgm:t>
        <a:bodyPr/>
        <a:lstStyle/>
        <a:p>
          <a:r>
            <a:rPr lang="en-GB" dirty="0" smtClean="0"/>
            <a:t>Data - </a:t>
          </a:r>
          <a:r>
            <a:rPr lang="en-GB" dirty="0" err="1" smtClean="0"/>
            <a:t>fysica</a:t>
          </a:r>
          <a:endParaRPr lang="en-GB" dirty="0"/>
        </a:p>
      </dgm:t>
    </dgm:pt>
    <dgm:pt modelId="{EF6AF007-303A-4C78-A7BF-AAC0A4BDCFB0}" type="sibTrans" cxnId="{0D547A63-EAC4-463F-9D23-930F50AA33D6}">
      <dgm:prSet/>
      <dgm:spPr/>
      <dgm:t>
        <a:bodyPr/>
        <a:lstStyle/>
        <a:p>
          <a:endParaRPr lang="en-GB"/>
        </a:p>
      </dgm:t>
    </dgm:pt>
    <dgm:pt modelId="{618A49E2-7EF5-4A09-9195-90EF64B079EF}" type="parTrans" cxnId="{0D547A63-EAC4-463F-9D23-930F50AA33D6}">
      <dgm:prSet/>
      <dgm:spPr/>
      <dgm:t>
        <a:bodyPr/>
        <a:lstStyle/>
        <a:p>
          <a:endParaRPr lang="en-GB"/>
        </a:p>
      </dgm:t>
    </dgm:pt>
    <dgm:pt modelId="{6AD87DA6-4A9D-44DB-9C18-B3B5CC0E55AA}" type="pres">
      <dgm:prSet presAssocID="{A0532439-7054-481E-B998-9B4322EB0996}" presName="matrix" presStyleCnt="0">
        <dgm:presLayoutVars>
          <dgm:chMax val="1"/>
          <dgm:dir/>
          <dgm:resizeHandles val="exact"/>
        </dgm:presLayoutVars>
      </dgm:prSet>
      <dgm:spPr/>
      <dgm:t>
        <a:bodyPr/>
        <a:lstStyle/>
        <a:p>
          <a:endParaRPr lang="en-GB"/>
        </a:p>
      </dgm:t>
    </dgm:pt>
    <dgm:pt modelId="{7C30E3D4-5C81-42C3-8003-6428EDDD52F2}" type="pres">
      <dgm:prSet presAssocID="{A0532439-7054-481E-B998-9B4322EB0996}" presName="axisShape" presStyleLbl="bgShp" presStyleIdx="0" presStyleCnt="1"/>
      <dgm:spPr/>
    </dgm:pt>
    <dgm:pt modelId="{8F781EE7-170D-4EA6-B49A-25CB172123E8}" type="pres">
      <dgm:prSet presAssocID="{A0532439-7054-481E-B998-9B4322EB0996}" presName="rect1" presStyleLbl="node1" presStyleIdx="0" presStyleCnt="4">
        <dgm:presLayoutVars>
          <dgm:chMax val="0"/>
          <dgm:chPref val="0"/>
          <dgm:bulletEnabled val="1"/>
        </dgm:presLayoutVars>
      </dgm:prSet>
      <dgm:spPr/>
      <dgm:t>
        <a:bodyPr/>
        <a:lstStyle/>
        <a:p>
          <a:endParaRPr lang="en-GB"/>
        </a:p>
      </dgm:t>
    </dgm:pt>
    <dgm:pt modelId="{83FD61A6-AC97-48DC-9EEA-79FF8CED437C}" type="pres">
      <dgm:prSet presAssocID="{A0532439-7054-481E-B998-9B4322EB0996}" presName="rect2" presStyleLbl="node1" presStyleIdx="1" presStyleCnt="4">
        <dgm:presLayoutVars>
          <dgm:chMax val="0"/>
          <dgm:chPref val="0"/>
          <dgm:bulletEnabled val="1"/>
        </dgm:presLayoutVars>
      </dgm:prSet>
      <dgm:spPr/>
      <dgm:t>
        <a:bodyPr/>
        <a:lstStyle/>
        <a:p>
          <a:endParaRPr lang="en-GB"/>
        </a:p>
      </dgm:t>
    </dgm:pt>
    <dgm:pt modelId="{1E48BDB7-60BC-4170-A1B2-DAC6F320AC2C}" type="pres">
      <dgm:prSet presAssocID="{A0532439-7054-481E-B998-9B4322EB0996}" presName="rect3" presStyleLbl="node1" presStyleIdx="2" presStyleCnt="4">
        <dgm:presLayoutVars>
          <dgm:chMax val="0"/>
          <dgm:chPref val="0"/>
          <dgm:bulletEnabled val="1"/>
        </dgm:presLayoutVars>
      </dgm:prSet>
      <dgm:spPr/>
      <dgm:t>
        <a:bodyPr/>
        <a:lstStyle/>
        <a:p>
          <a:endParaRPr lang="en-GB"/>
        </a:p>
      </dgm:t>
    </dgm:pt>
    <dgm:pt modelId="{00B63F68-5BC8-46BA-8894-A1380C48C690}" type="pres">
      <dgm:prSet presAssocID="{A0532439-7054-481E-B998-9B4322EB0996}" presName="rect4" presStyleLbl="node1" presStyleIdx="3" presStyleCnt="4">
        <dgm:presLayoutVars>
          <dgm:chMax val="0"/>
          <dgm:chPref val="0"/>
          <dgm:bulletEnabled val="1"/>
        </dgm:presLayoutVars>
      </dgm:prSet>
      <dgm:spPr/>
      <dgm:t>
        <a:bodyPr/>
        <a:lstStyle/>
        <a:p>
          <a:endParaRPr lang="en-GB"/>
        </a:p>
      </dgm:t>
    </dgm:pt>
  </dgm:ptLst>
  <dgm:cxnLst>
    <dgm:cxn modelId="{58AED97A-0463-4443-8A7E-8C15FC26A067}" type="presOf" srcId="{7B3A628A-39A4-4918-ADA2-DB3B4961F78A}" destId="{8F781EE7-170D-4EA6-B49A-25CB172123E8}" srcOrd="0" destOrd="0" presId="urn:microsoft.com/office/officeart/2005/8/layout/matrix2"/>
    <dgm:cxn modelId="{9BE31F07-2A3E-4F2B-894B-FD614EDEDF02}" type="presOf" srcId="{A0532439-7054-481E-B998-9B4322EB0996}" destId="{6AD87DA6-4A9D-44DB-9C18-B3B5CC0E55AA}" srcOrd="0" destOrd="0" presId="urn:microsoft.com/office/officeart/2005/8/layout/matrix2"/>
    <dgm:cxn modelId="{D1ABD9B0-2BFB-4766-851F-F82FDAD47A74}" srcId="{A0532439-7054-481E-B998-9B4322EB0996}" destId="{D6D97959-4136-40C5-9740-CB036A1EBBC9}" srcOrd="3" destOrd="0" parTransId="{1053AFE9-5E11-4214-94BB-A7B8A3DD753F}" sibTransId="{141801EE-7547-485A-A965-2B5D7C72E4DA}"/>
    <dgm:cxn modelId="{0D547A63-EAC4-463F-9D23-930F50AA33D6}" srcId="{A0532439-7054-481E-B998-9B4322EB0996}" destId="{24C0E580-0F1A-45B3-BA69-A873D7587D3F}" srcOrd="2" destOrd="0" parTransId="{618A49E2-7EF5-4A09-9195-90EF64B079EF}" sibTransId="{EF6AF007-303A-4C78-A7BF-AAC0A4BDCFB0}"/>
    <dgm:cxn modelId="{7FE48C12-45E8-4645-ABE2-62679E3947A5}" type="presOf" srcId="{24C0E580-0F1A-45B3-BA69-A873D7587D3F}" destId="{1E48BDB7-60BC-4170-A1B2-DAC6F320AC2C}" srcOrd="0" destOrd="0" presId="urn:microsoft.com/office/officeart/2005/8/layout/matrix2"/>
    <dgm:cxn modelId="{5021C3EA-53C8-4AF9-8EA4-7CE5FDE0DB20}" type="presOf" srcId="{D913B8C9-F7E4-4A56-9CF5-79622FD1F77D}" destId="{83FD61A6-AC97-48DC-9EEA-79FF8CED437C}" srcOrd="0" destOrd="0" presId="urn:microsoft.com/office/officeart/2005/8/layout/matrix2"/>
    <dgm:cxn modelId="{936AB5A0-74BF-457D-A94B-71CEAC124F38}" srcId="{A0532439-7054-481E-B998-9B4322EB0996}" destId="{7B3A628A-39A4-4918-ADA2-DB3B4961F78A}" srcOrd="0" destOrd="0" parTransId="{5215CDB7-4D79-4E43-8FD5-0DC484891080}" sibTransId="{BDD0FC6E-8D25-4513-9206-2C55A63F48E9}"/>
    <dgm:cxn modelId="{7FF64912-D417-4BAC-94C0-F8404522351B}" srcId="{A0532439-7054-481E-B998-9B4322EB0996}" destId="{D913B8C9-F7E4-4A56-9CF5-79622FD1F77D}" srcOrd="1" destOrd="0" parTransId="{E5C20F68-841F-4AA4-AFF9-E38BE081378A}" sibTransId="{38789B18-2348-4B8C-A5AB-8B81E858056A}"/>
    <dgm:cxn modelId="{4F50D21D-1017-4C95-AC5A-B772C83EB1B0}" type="presOf" srcId="{D6D97959-4136-40C5-9740-CB036A1EBBC9}" destId="{00B63F68-5BC8-46BA-8894-A1380C48C690}" srcOrd="0" destOrd="0" presId="urn:microsoft.com/office/officeart/2005/8/layout/matrix2"/>
    <dgm:cxn modelId="{8C2ADE49-637B-4B06-8025-F560C4DA6B39}" srcId="{A0532439-7054-481E-B998-9B4322EB0996}" destId="{0FA4E249-8149-4A55-8AD0-4E42BEFDE46E}" srcOrd="4" destOrd="0" parTransId="{BFF23F3A-A256-487D-9C7F-00DC8CDEC01C}" sibTransId="{DFE09A4F-4E6C-4068-9FC4-86E50EE06333}"/>
    <dgm:cxn modelId="{EA15C33A-8FA7-4108-A468-9F10207853FD}" type="presParOf" srcId="{6AD87DA6-4A9D-44DB-9C18-B3B5CC0E55AA}" destId="{7C30E3D4-5C81-42C3-8003-6428EDDD52F2}" srcOrd="0" destOrd="0" presId="urn:microsoft.com/office/officeart/2005/8/layout/matrix2"/>
    <dgm:cxn modelId="{7BEAF138-8F90-4647-9DCF-89F22C54C148}" type="presParOf" srcId="{6AD87DA6-4A9D-44DB-9C18-B3B5CC0E55AA}" destId="{8F781EE7-170D-4EA6-B49A-25CB172123E8}" srcOrd="1" destOrd="0" presId="urn:microsoft.com/office/officeart/2005/8/layout/matrix2"/>
    <dgm:cxn modelId="{BEF253E3-256F-4FED-8827-8E8C89E15857}" type="presParOf" srcId="{6AD87DA6-4A9D-44DB-9C18-B3B5CC0E55AA}" destId="{83FD61A6-AC97-48DC-9EEA-79FF8CED437C}" srcOrd="2" destOrd="0" presId="urn:microsoft.com/office/officeart/2005/8/layout/matrix2"/>
    <dgm:cxn modelId="{EC5A491F-3AF4-49F5-B3FC-0581F5196364}" type="presParOf" srcId="{6AD87DA6-4A9D-44DB-9C18-B3B5CC0E55AA}" destId="{1E48BDB7-60BC-4170-A1B2-DAC6F320AC2C}" srcOrd="3" destOrd="0" presId="urn:microsoft.com/office/officeart/2005/8/layout/matrix2"/>
    <dgm:cxn modelId="{C80F08D0-AB86-4C7C-A5BF-ED1071C96CD5}" type="presParOf" srcId="{6AD87DA6-4A9D-44DB-9C18-B3B5CC0E55AA}" destId="{00B63F68-5BC8-46BA-8894-A1380C48C690}" srcOrd="4" destOrd="0" presId="urn:microsoft.com/office/officeart/2005/8/layout/matrix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30E3D4-5C81-42C3-8003-6428EDDD52F2}">
      <dsp:nvSpPr>
        <dsp:cNvPr id="0" name=""/>
        <dsp:cNvSpPr/>
      </dsp:nvSpPr>
      <dsp:spPr>
        <a:xfrm>
          <a:off x="1107289" y="0"/>
          <a:ext cx="2428892" cy="242889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781EE7-170D-4EA6-B49A-25CB172123E8}">
      <dsp:nvSpPr>
        <dsp:cNvPr id="0" name=""/>
        <dsp:cNvSpPr/>
      </dsp:nvSpPr>
      <dsp:spPr>
        <a:xfrm>
          <a:off x="1265166" y="157877"/>
          <a:ext cx="971556" cy="9715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err="1" smtClean="0"/>
            <a:t>Persistentie</a:t>
          </a:r>
          <a:endParaRPr lang="en-GB" sz="1200" kern="1200" dirty="0"/>
        </a:p>
      </dsp:txBody>
      <dsp:txXfrm>
        <a:off x="1265166" y="157877"/>
        <a:ext cx="971556" cy="971556"/>
      </dsp:txXfrm>
    </dsp:sp>
    <dsp:sp modelId="{83FD61A6-AC97-48DC-9EEA-79FF8CED437C}">
      <dsp:nvSpPr>
        <dsp:cNvPr id="0" name=""/>
        <dsp:cNvSpPr/>
      </dsp:nvSpPr>
      <dsp:spPr>
        <a:xfrm>
          <a:off x="2406746" y="157877"/>
          <a:ext cx="971556" cy="9715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err="1" smtClean="0"/>
            <a:t>Lineaire</a:t>
          </a:r>
          <a:r>
            <a:rPr lang="en-GB" sz="1200" kern="1200" dirty="0" smtClean="0"/>
            <a:t> </a:t>
          </a:r>
          <a:r>
            <a:rPr lang="en-GB" sz="1200" kern="1200" dirty="0" err="1" smtClean="0"/>
            <a:t>extrapolatie</a:t>
          </a:r>
          <a:endParaRPr lang="en-GB" sz="1200" kern="1200" dirty="0"/>
        </a:p>
      </dsp:txBody>
      <dsp:txXfrm>
        <a:off x="2406746" y="157877"/>
        <a:ext cx="971556" cy="971556"/>
      </dsp:txXfrm>
    </dsp:sp>
    <dsp:sp modelId="{1E48BDB7-60BC-4170-A1B2-DAC6F320AC2C}">
      <dsp:nvSpPr>
        <dsp:cNvPr id="0" name=""/>
        <dsp:cNvSpPr/>
      </dsp:nvSpPr>
      <dsp:spPr>
        <a:xfrm>
          <a:off x="1265166" y="1299457"/>
          <a:ext cx="971556" cy="9715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Data - </a:t>
          </a:r>
          <a:r>
            <a:rPr lang="en-GB" sz="1200" kern="1200" dirty="0" err="1" smtClean="0"/>
            <a:t>fysica</a:t>
          </a:r>
          <a:endParaRPr lang="en-GB" sz="1200" kern="1200" dirty="0"/>
        </a:p>
      </dsp:txBody>
      <dsp:txXfrm>
        <a:off x="1265166" y="1299457"/>
        <a:ext cx="971556" cy="971556"/>
      </dsp:txXfrm>
    </dsp:sp>
    <dsp:sp modelId="{00B63F68-5BC8-46BA-8894-A1380C48C690}">
      <dsp:nvSpPr>
        <dsp:cNvPr id="0" name=""/>
        <dsp:cNvSpPr/>
      </dsp:nvSpPr>
      <dsp:spPr>
        <a:xfrm>
          <a:off x="2406746" y="1299457"/>
          <a:ext cx="971556" cy="97155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Recurrent</a:t>
          </a:r>
          <a:endParaRPr lang="en-GB" sz="1200" kern="1200" dirty="0"/>
        </a:p>
      </dsp:txBody>
      <dsp:txXfrm>
        <a:off x="2406746" y="1299457"/>
        <a:ext cx="971556" cy="97155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97D30-BEE4-4E24-A7CF-9FE96C6C8715}" type="datetimeFigureOut">
              <a:rPr lang="en-US" smtClean="0"/>
              <a:pPr/>
              <a:t>3/24/2010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2B665-0F84-4B52-83BD-FA5BD1CF4D0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8FF2C7B-9AD6-4767-A9A6-86E46A5F049C}" type="slidenum">
              <a:rPr lang="en-US"/>
              <a:pPr/>
              <a:t>5</a:t>
            </a:fld>
            <a:endParaRPr lang="en-US"/>
          </a:p>
        </p:txBody>
      </p:sp>
      <p:sp>
        <p:nvSpPr>
          <p:cNvPr id="35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eaLnBrk="1" hangingPunct="1"/>
            <a:fld id="{456764E0-7260-4910-A293-082F7A918A41}" type="slidenum">
              <a:rPr lang="nl-BE" sz="1200" b="0">
                <a:solidFill>
                  <a:schemeClr val="tx1"/>
                </a:solidFill>
                <a:latin typeface="Arial" charset="0"/>
              </a:rPr>
              <a:pPr eaLnBrk="1" hangingPunct="1"/>
              <a:t>5</a:t>
            </a:fld>
            <a:endParaRPr lang="nl-BE" sz="1200" b="0">
              <a:solidFill>
                <a:schemeClr val="tx1"/>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0" y="4343400"/>
            <a:ext cx="5486400" cy="4114800"/>
          </a:xfrm>
          <a:noFill/>
          <a:ln/>
        </p:spPr>
        <p:txBody>
          <a:bodyPr/>
          <a:lstStyle/>
          <a:p>
            <a:pPr eaLnBrk="1" hangingPunct="1"/>
            <a:r>
              <a:rPr lang="nl-BE" sz="1000" dirty="0" smtClean="0"/>
              <a:t>HINODE(SOLAR-B) will, for the first time, provide quantitative measurements of the full vector magnetic field on small enough scales to resolve elemental flux tubes. The field of view and sensitivity allow changes in the magnetic energy to be related to both steady state (coronal heating) and transient changes (flares, coronal mass ejections) in the solar atmosphere. HINODE(SOLAR-B) is an excellent opportunity for highly leveraged international participation in a major mission that will greatly advance our understanding of the crucial first link in the sun-earth connection. HINODE(SOLAR-B) started in FY 1999, launched on September 22, 2006, and will operate for at least 3 years.</a:t>
            </a:r>
          </a:p>
          <a:p>
            <a:pPr eaLnBrk="1" hangingPunct="1"/>
            <a:r>
              <a:rPr lang="nl-BE" sz="1000" dirty="0" smtClean="0"/>
              <a:t>The HINODE(SOLAR-B) telescopes, as a whole, will enable us to explore the origins of the outer solar atmosphere, the corona, and the coupling between the fine magnetic structure at the photosphere and the dynamic processes occurring in the corona. </a:t>
            </a:r>
          </a:p>
          <a:p>
            <a:pPr eaLnBrk="1" hangingPunct="1">
              <a:spcBef>
                <a:spcPct val="0"/>
              </a:spcBef>
            </a:pPr>
            <a:r>
              <a:rPr lang="fr-FR" sz="1000" dirty="0" err="1" smtClean="0">
                <a:solidFill>
                  <a:srgbClr val="FFFF00"/>
                </a:solidFill>
              </a:rPr>
              <a:t>Een</a:t>
            </a:r>
            <a:r>
              <a:rPr lang="fr-FR" sz="1000" dirty="0" smtClean="0">
                <a:solidFill>
                  <a:srgbClr val="FFFF00"/>
                </a:solidFill>
              </a:rPr>
              <a:t> </a:t>
            </a:r>
            <a:r>
              <a:rPr lang="fr-FR" sz="1000" dirty="0" err="1" smtClean="0">
                <a:solidFill>
                  <a:srgbClr val="FFFF00"/>
                </a:solidFill>
              </a:rPr>
              <a:t>zonnevlam</a:t>
            </a:r>
            <a:r>
              <a:rPr lang="fr-FR" sz="1000" dirty="0" smtClean="0">
                <a:solidFill>
                  <a:srgbClr val="FFFF00"/>
                </a:solidFill>
              </a:rPr>
              <a:t> </a:t>
            </a:r>
            <a:r>
              <a:rPr lang="fr-FR" sz="1000" dirty="0" err="1" smtClean="0">
                <a:solidFill>
                  <a:srgbClr val="FFFF00"/>
                </a:solidFill>
              </a:rPr>
              <a:t>waargenomen</a:t>
            </a:r>
            <a:r>
              <a:rPr lang="fr-FR" sz="1000" dirty="0" smtClean="0">
                <a:solidFill>
                  <a:srgbClr val="FFFF00"/>
                </a:solidFill>
              </a:rPr>
              <a:t> </a:t>
            </a:r>
            <a:r>
              <a:rPr lang="fr-FR" sz="1000" dirty="0" err="1" smtClean="0">
                <a:solidFill>
                  <a:srgbClr val="FFFF00"/>
                </a:solidFill>
              </a:rPr>
              <a:t>door</a:t>
            </a:r>
            <a:r>
              <a:rPr lang="fr-FR" sz="1000" dirty="0" smtClean="0">
                <a:solidFill>
                  <a:srgbClr val="FFFF00"/>
                </a:solidFill>
              </a:rPr>
              <a:t> </a:t>
            </a:r>
            <a:r>
              <a:rPr lang="fr-FR" sz="1000" dirty="0" err="1" smtClean="0">
                <a:solidFill>
                  <a:srgbClr val="FFFF00"/>
                </a:solidFill>
              </a:rPr>
              <a:t>zowel</a:t>
            </a:r>
            <a:r>
              <a:rPr lang="fr-FR" sz="1000" dirty="0" smtClean="0">
                <a:solidFill>
                  <a:srgbClr val="FFFF00"/>
                </a:solidFill>
              </a:rPr>
              <a:t> </a:t>
            </a:r>
            <a:r>
              <a:rPr lang="fr-FR" sz="1000" dirty="0" err="1" smtClean="0">
                <a:solidFill>
                  <a:srgbClr val="FFFF00"/>
                </a:solidFill>
              </a:rPr>
              <a:t>het</a:t>
            </a:r>
            <a:r>
              <a:rPr lang="fr-FR" sz="1000" dirty="0" smtClean="0">
                <a:solidFill>
                  <a:srgbClr val="FFFF00"/>
                </a:solidFill>
              </a:rPr>
              <a:t> instrument XRT </a:t>
            </a:r>
            <a:r>
              <a:rPr lang="fr-FR" sz="1000" dirty="0" err="1" smtClean="0">
                <a:solidFill>
                  <a:srgbClr val="FFFF00"/>
                </a:solidFill>
              </a:rPr>
              <a:t>als</a:t>
            </a:r>
            <a:r>
              <a:rPr lang="fr-FR" sz="1000" dirty="0" smtClean="0">
                <a:solidFill>
                  <a:srgbClr val="FFFF00"/>
                </a:solidFill>
              </a:rPr>
              <a:t> SOT, </a:t>
            </a:r>
            <a:r>
              <a:rPr lang="fr-FR" sz="1000" dirty="0" err="1" smtClean="0">
                <a:solidFill>
                  <a:srgbClr val="FFFF00"/>
                </a:solidFill>
              </a:rPr>
              <a:t>beiden</a:t>
            </a:r>
            <a:r>
              <a:rPr lang="fr-FR" sz="1000" dirty="0" smtClean="0">
                <a:solidFill>
                  <a:srgbClr val="FFFF00"/>
                </a:solidFill>
              </a:rPr>
              <a:t> </a:t>
            </a:r>
            <a:r>
              <a:rPr lang="fr-FR" sz="1000" dirty="0" err="1" smtClean="0">
                <a:solidFill>
                  <a:srgbClr val="FFFF00"/>
                </a:solidFill>
              </a:rPr>
              <a:t>aan</a:t>
            </a:r>
            <a:r>
              <a:rPr lang="fr-FR" sz="1000" dirty="0" smtClean="0">
                <a:solidFill>
                  <a:srgbClr val="FFFF00"/>
                </a:solidFill>
              </a:rPr>
              <a:t> </a:t>
            </a:r>
            <a:r>
              <a:rPr lang="fr-FR" sz="1000" dirty="0" err="1" smtClean="0">
                <a:solidFill>
                  <a:srgbClr val="FFFF00"/>
                </a:solidFill>
              </a:rPr>
              <a:t>boord</a:t>
            </a:r>
            <a:r>
              <a:rPr lang="fr-FR" sz="1000" dirty="0" smtClean="0">
                <a:solidFill>
                  <a:srgbClr val="FFFF00"/>
                </a:solidFill>
              </a:rPr>
              <a:t> van HINODE. XRT </a:t>
            </a:r>
            <a:r>
              <a:rPr lang="fr-FR" sz="1000" dirty="0" err="1" smtClean="0">
                <a:solidFill>
                  <a:srgbClr val="FFFF00"/>
                </a:solidFill>
              </a:rPr>
              <a:t>observeert</a:t>
            </a:r>
            <a:r>
              <a:rPr lang="fr-FR" sz="1000" dirty="0" smtClean="0">
                <a:solidFill>
                  <a:srgbClr val="FFFF00"/>
                </a:solidFill>
              </a:rPr>
              <a:t> de corona in X-</a:t>
            </a:r>
            <a:r>
              <a:rPr lang="fr-FR" sz="1000" dirty="0" err="1" smtClean="0">
                <a:solidFill>
                  <a:srgbClr val="FFFF00"/>
                </a:solidFill>
              </a:rPr>
              <a:t>stralen</a:t>
            </a:r>
            <a:r>
              <a:rPr lang="fr-FR" sz="1000" dirty="0" smtClean="0">
                <a:solidFill>
                  <a:srgbClr val="FFFF00"/>
                </a:solidFill>
              </a:rPr>
              <a:t>, </a:t>
            </a:r>
            <a:r>
              <a:rPr lang="fr-FR" sz="1000" dirty="0" err="1" smtClean="0">
                <a:solidFill>
                  <a:srgbClr val="FFFF00"/>
                </a:solidFill>
              </a:rPr>
              <a:t>terwijl</a:t>
            </a:r>
            <a:r>
              <a:rPr lang="fr-FR" sz="1000" dirty="0" smtClean="0">
                <a:solidFill>
                  <a:srgbClr val="FFFF00"/>
                </a:solidFill>
              </a:rPr>
              <a:t> SOT de </a:t>
            </a:r>
            <a:r>
              <a:rPr lang="fr-FR" sz="1000" dirty="0" err="1" smtClean="0">
                <a:solidFill>
                  <a:srgbClr val="FFFF00"/>
                </a:solidFill>
              </a:rPr>
              <a:t>fotosfeer</a:t>
            </a:r>
            <a:r>
              <a:rPr lang="fr-FR" sz="1000" dirty="0" smtClean="0">
                <a:solidFill>
                  <a:srgbClr val="FFFF00"/>
                </a:solidFill>
              </a:rPr>
              <a:t> en </a:t>
            </a:r>
            <a:r>
              <a:rPr lang="fr-FR" sz="1000" dirty="0" err="1" smtClean="0">
                <a:solidFill>
                  <a:srgbClr val="FFFF00"/>
                </a:solidFill>
              </a:rPr>
              <a:t>chromosfeer</a:t>
            </a:r>
            <a:r>
              <a:rPr lang="fr-FR" sz="1000" dirty="0" smtClean="0">
                <a:solidFill>
                  <a:srgbClr val="FFFF00"/>
                </a:solidFill>
              </a:rPr>
              <a:t> </a:t>
            </a:r>
            <a:r>
              <a:rPr lang="fr-FR" sz="1000" dirty="0" err="1" smtClean="0">
                <a:solidFill>
                  <a:srgbClr val="FFFF00"/>
                </a:solidFill>
              </a:rPr>
              <a:t>observeert</a:t>
            </a:r>
            <a:r>
              <a:rPr lang="fr-FR" sz="1000" dirty="0" smtClean="0">
                <a:solidFill>
                  <a:srgbClr val="FFFF00"/>
                </a:solidFill>
              </a:rPr>
              <a:t> in </a:t>
            </a:r>
            <a:r>
              <a:rPr lang="fr-FR" sz="1000" dirty="0" err="1" smtClean="0">
                <a:solidFill>
                  <a:srgbClr val="FFFF00"/>
                </a:solidFill>
              </a:rPr>
              <a:t>zichtbaar</a:t>
            </a:r>
            <a:r>
              <a:rPr lang="fr-FR" sz="1000" dirty="0" smtClean="0">
                <a:solidFill>
                  <a:srgbClr val="FFFF00"/>
                </a:solidFill>
              </a:rPr>
              <a:t> </a:t>
            </a:r>
            <a:r>
              <a:rPr lang="fr-FR" sz="1000" dirty="0" err="1" smtClean="0">
                <a:solidFill>
                  <a:srgbClr val="FFFF00"/>
                </a:solidFill>
              </a:rPr>
              <a:t>licht</a:t>
            </a:r>
            <a:r>
              <a:rPr lang="fr-FR" sz="1000" dirty="0" smtClean="0">
                <a:solidFill>
                  <a:srgbClr val="FFFF00"/>
                </a:solidFill>
              </a:rPr>
              <a:t>.</a:t>
            </a:r>
          </a:p>
          <a:p>
            <a:pPr eaLnBrk="1" hangingPunct="1"/>
            <a:endParaRPr lang="nl-BE" sz="1000" dirty="0" smtClean="0"/>
          </a:p>
          <a:p>
            <a:pPr eaLnBrk="1" hangingPunct="1">
              <a:spcBef>
                <a:spcPct val="0"/>
              </a:spcBef>
            </a:pPr>
            <a:r>
              <a:rPr lang="fr-FR" sz="1000" dirty="0" err="1" smtClean="0">
                <a:solidFill>
                  <a:srgbClr val="FFFF00"/>
                </a:solidFill>
              </a:rPr>
              <a:t>Deze</a:t>
            </a:r>
            <a:r>
              <a:rPr lang="fr-FR" sz="1000" dirty="0" smtClean="0">
                <a:solidFill>
                  <a:srgbClr val="FFFF00"/>
                </a:solidFill>
              </a:rPr>
              <a:t> film </a:t>
            </a:r>
            <a:r>
              <a:rPr lang="fr-FR" sz="1000" dirty="0" err="1" smtClean="0">
                <a:solidFill>
                  <a:srgbClr val="FFFF00"/>
                </a:solidFill>
              </a:rPr>
              <a:t>werd</a:t>
            </a:r>
            <a:r>
              <a:rPr lang="fr-FR" sz="1000" dirty="0" smtClean="0">
                <a:solidFill>
                  <a:srgbClr val="FFFF00"/>
                </a:solidFill>
              </a:rPr>
              <a:t> </a:t>
            </a:r>
            <a:r>
              <a:rPr lang="fr-FR" sz="1000" dirty="0" err="1" smtClean="0">
                <a:solidFill>
                  <a:srgbClr val="FFFF00"/>
                </a:solidFill>
              </a:rPr>
              <a:t>gemaakt</a:t>
            </a:r>
            <a:r>
              <a:rPr lang="fr-FR" sz="1000" dirty="0" smtClean="0">
                <a:solidFill>
                  <a:srgbClr val="FFFF00"/>
                </a:solidFill>
              </a:rPr>
              <a:t> </a:t>
            </a:r>
            <a:r>
              <a:rPr lang="fr-FR" sz="1000" dirty="0" err="1" smtClean="0">
                <a:solidFill>
                  <a:srgbClr val="FFFF00"/>
                </a:solidFill>
              </a:rPr>
              <a:t>door</a:t>
            </a:r>
            <a:r>
              <a:rPr lang="fr-FR" sz="1000" dirty="0" smtClean="0">
                <a:solidFill>
                  <a:srgbClr val="FFFF00"/>
                </a:solidFill>
              </a:rPr>
              <a:t> HINODE/SOT. </a:t>
            </a:r>
            <a:r>
              <a:rPr lang="fr-FR" sz="1000" dirty="0" err="1" smtClean="0">
                <a:solidFill>
                  <a:srgbClr val="FFFF00"/>
                </a:solidFill>
              </a:rPr>
              <a:t>We</a:t>
            </a:r>
            <a:r>
              <a:rPr lang="fr-FR" sz="1000" dirty="0" smtClean="0">
                <a:solidFill>
                  <a:srgbClr val="FFFF00"/>
                </a:solidFill>
              </a:rPr>
              <a:t> </a:t>
            </a:r>
            <a:r>
              <a:rPr lang="fr-FR" sz="1000" dirty="0" err="1" smtClean="0">
                <a:solidFill>
                  <a:srgbClr val="FFFF00"/>
                </a:solidFill>
              </a:rPr>
              <a:t>zien</a:t>
            </a:r>
            <a:r>
              <a:rPr lang="fr-FR" sz="1000" dirty="0" smtClean="0">
                <a:solidFill>
                  <a:srgbClr val="FFFF00"/>
                </a:solidFill>
              </a:rPr>
              <a:t> </a:t>
            </a:r>
            <a:r>
              <a:rPr lang="fr-FR" sz="1000" dirty="0" err="1" smtClean="0">
                <a:solidFill>
                  <a:srgbClr val="FFFF00"/>
                </a:solidFill>
              </a:rPr>
              <a:t>het</a:t>
            </a:r>
            <a:r>
              <a:rPr lang="fr-FR" sz="1000" dirty="0" smtClean="0">
                <a:solidFill>
                  <a:srgbClr val="FFFF00"/>
                </a:solidFill>
              </a:rPr>
              <a:t> plasma van de </a:t>
            </a:r>
            <a:r>
              <a:rPr lang="fr-FR" sz="1000" dirty="0" err="1" smtClean="0">
                <a:solidFill>
                  <a:srgbClr val="FFFF00"/>
                </a:solidFill>
              </a:rPr>
              <a:t>fotosfeer</a:t>
            </a:r>
            <a:r>
              <a:rPr lang="fr-FR" sz="1000" dirty="0" smtClean="0">
                <a:solidFill>
                  <a:srgbClr val="FFFF00"/>
                </a:solidFill>
              </a:rPr>
              <a:t> en </a:t>
            </a:r>
            <a:r>
              <a:rPr lang="fr-FR" sz="1000" dirty="0" err="1" smtClean="0">
                <a:solidFill>
                  <a:srgbClr val="FFFF00"/>
                </a:solidFill>
              </a:rPr>
              <a:t>een</a:t>
            </a:r>
            <a:r>
              <a:rPr lang="fr-FR" sz="1000" dirty="0" smtClean="0">
                <a:solidFill>
                  <a:srgbClr val="FFFF00"/>
                </a:solidFill>
              </a:rPr>
              <a:t> </a:t>
            </a:r>
            <a:r>
              <a:rPr lang="fr-FR" sz="1000" dirty="0" err="1" smtClean="0">
                <a:solidFill>
                  <a:srgbClr val="FFFF00"/>
                </a:solidFill>
              </a:rPr>
              <a:t>protuberans</a:t>
            </a:r>
            <a:r>
              <a:rPr lang="fr-FR" sz="1000" dirty="0" smtClean="0">
                <a:solidFill>
                  <a:srgbClr val="FFFF00"/>
                </a:solidFill>
              </a:rPr>
              <a:t>. De </a:t>
            </a:r>
            <a:r>
              <a:rPr lang="fr-FR" sz="1000" dirty="0" err="1" smtClean="0">
                <a:solidFill>
                  <a:srgbClr val="FFFF00"/>
                </a:solidFill>
              </a:rPr>
              <a:t>protuberans</a:t>
            </a:r>
            <a:r>
              <a:rPr lang="fr-FR" sz="1000" dirty="0" smtClean="0">
                <a:solidFill>
                  <a:srgbClr val="FFFF00"/>
                </a:solidFill>
              </a:rPr>
              <a:t> </a:t>
            </a:r>
            <a:r>
              <a:rPr lang="fr-FR" sz="1000" dirty="0" err="1" smtClean="0">
                <a:solidFill>
                  <a:srgbClr val="FFFF00"/>
                </a:solidFill>
              </a:rPr>
              <a:t>is</a:t>
            </a:r>
            <a:r>
              <a:rPr lang="fr-FR" sz="1000" dirty="0" smtClean="0">
                <a:solidFill>
                  <a:srgbClr val="FFFF00"/>
                </a:solidFill>
              </a:rPr>
              <a:t> in </a:t>
            </a:r>
            <a:r>
              <a:rPr lang="fr-FR" sz="1000" dirty="0" err="1" smtClean="0">
                <a:solidFill>
                  <a:srgbClr val="FFFF00"/>
                </a:solidFill>
              </a:rPr>
              <a:t>feite</a:t>
            </a:r>
            <a:r>
              <a:rPr lang="fr-FR" sz="1000" dirty="0" smtClean="0">
                <a:solidFill>
                  <a:srgbClr val="FFFF00"/>
                </a:solidFill>
              </a:rPr>
              <a:t> </a:t>
            </a:r>
            <a:r>
              <a:rPr lang="fr-FR" sz="1000" dirty="0" err="1" smtClean="0">
                <a:solidFill>
                  <a:srgbClr val="FFFF00"/>
                </a:solidFill>
              </a:rPr>
              <a:t>een</a:t>
            </a:r>
            <a:r>
              <a:rPr lang="fr-FR" sz="1000" dirty="0" smtClean="0">
                <a:solidFill>
                  <a:srgbClr val="FFFF00"/>
                </a:solidFill>
              </a:rPr>
              <a:t> </a:t>
            </a:r>
            <a:r>
              <a:rPr lang="fr-FR" sz="1000" dirty="0" err="1" smtClean="0">
                <a:solidFill>
                  <a:srgbClr val="FFFF00"/>
                </a:solidFill>
              </a:rPr>
              <a:t>magnetische</a:t>
            </a:r>
            <a:r>
              <a:rPr lang="fr-FR" sz="1000" dirty="0" smtClean="0">
                <a:solidFill>
                  <a:srgbClr val="FFFF00"/>
                </a:solidFill>
              </a:rPr>
              <a:t> buis </a:t>
            </a:r>
            <a:r>
              <a:rPr lang="fr-FR" sz="1000" dirty="0" err="1" smtClean="0">
                <a:solidFill>
                  <a:srgbClr val="FFFF00"/>
                </a:solidFill>
              </a:rPr>
              <a:t>waarin</a:t>
            </a:r>
            <a:r>
              <a:rPr lang="fr-FR" sz="1000" dirty="0" smtClean="0">
                <a:solidFill>
                  <a:srgbClr val="FFFF00"/>
                </a:solidFill>
              </a:rPr>
              <a:t> </a:t>
            </a:r>
            <a:r>
              <a:rPr lang="fr-FR" sz="1000" dirty="0" err="1" smtClean="0">
                <a:solidFill>
                  <a:srgbClr val="FFFF00"/>
                </a:solidFill>
              </a:rPr>
              <a:t>het</a:t>
            </a:r>
            <a:r>
              <a:rPr lang="fr-FR" sz="1000" dirty="0" smtClean="0">
                <a:solidFill>
                  <a:srgbClr val="FFFF00"/>
                </a:solidFill>
              </a:rPr>
              <a:t> plasma </a:t>
            </a:r>
            <a:r>
              <a:rPr lang="fr-FR" sz="1000" dirty="0" err="1" smtClean="0">
                <a:solidFill>
                  <a:srgbClr val="FFFF00"/>
                </a:solidFill>
              </a:rPr>
              <a:t>gevangen</a:t>
            </a:r>
            <a:r>
              <a:rPr lang="fr-FR" sz="1000" dirty="0" smtClean="0">
                <a:solidFill>
                  <a:srgbClr val="FFFF00"/>
                </a:solidFill>
              </a:rPr>
              <a:t> </a:t>
            </a:r>
            <a:r>
              <a:rPr lang="fr-FR" sz="1000" dirty="0" err="1" smtClean="0">
                <a:solidFill>
                  <a:srgbClr val="FFFF00"/>
                </a:solidFill>
              </a:rPr>
              <a:t>zit</a:t>
            </a:r>
            <a:r>
              <a:rPr lang="fr-FR" sz="1000" dirty="0" smtClean="0">
                <a:solidFill>
                  <a:srgbClr val="FFFF00"/>
                </a:solidFill>
              </a:rPr>
              <a:t>. </a:t>
            </a:r>
            <a:r>
              <a:rPr lang="fr-FR" sz="1000" dirty="0" err="1" smtClean="0">
                <a:solidFill>
                  <a:srgbClr val="FFFF00"/>
                </a:solidFill>
              </a:rPr>
              <a:t>Het</a:t>
            </a:r>
            <a:r>
              <a:rPr lang="fr-FR" sz="1000" dirty="0" smtClean="0">
                <a:solidFill>
                  <a:srgbClr val="FFFF00"/>
                </a:solidFill>
              </a:rPr>
              <a:t> </a:t>
            </a:r>
            <a:r>
              <a:rPr lang="fr-FR" sz="1000" dirty="0" err="1" smtClean="0">
                <a:solidFill>
                  <a:srgbClr val="FFFF00"/>
                </a:solidFill>
              </a:rPr>
              <a:t>magnetisch</a:t>
            </a:r>
            <a:r>
              <a:rPr lang="fr-FR" sz="1000" dirty="0" smtClean="0">
                <a:solidFill>
                  <a:srgbClr val="FFFF00"/>
                </a:solidFill>
              </a:rPr>
              <a:t> veld </a:t>
            </a:r>
            <a:r>
              <a:rPr lang="fr-FR" sz="1000" dirty="0" err="1" smtClean="0">
                <a:solidFill>
                  <a:srgbClr val="FFFF00"/>
                </a:solidFill>
              </a:rPr>
              <a:t>is</a:t>
            </a:r>
            <a:r>
              <a:rPr lang="fr-FR" sz="1000" dirty="0" smtClean="0">
                <a:solidFill>
                  <a:srgbClr val="FFFF00"/>
                </a:solidFill>
              </a:rPr>
              <a:t> </a:t>
            </a:r>
            <a:r>
              <a:rPr lang="fr-FR" sz="1000" dirty="0" err="1" smtClean="0">
                <a:solidFill>
                  <a:srgbClr val="FFFF00"/>
                </a:solidFill>
              </a:rPr>
              <a:t>zeer</a:t>
            </a:r>
            <a:r>
              <a:rPr lang="fr-FR" sz="1000" dirty="0" smtClean="0">
                <a:solidFill>
                  <a:srgbClr val="FFFF00"/>
                </a:solidFill>
              </a:rPr>
              <a:t> </a:t>
            </a:r>
            <a:r>
              <a:rPr lang="fr-FR" sz="1000" dirty="0" err="1" smtClean="0">
                <a:solidFill>
                  <a:srgbClr val="FFFF00"/>
                </a:solidFill>
              </a:rPr>
              <a:t>dynamisch</a:t>
            </a:r>
            <a:r>
              <a:rPr lang="fr-FR" sz="1000" dirty="0" smtClean="0">
                <a:solidFill>
                  <a:srgbClr val="FFFF00"/>
                </a:solidFill>
              </a:rPr>
              <a:t> </a:t>
            </a:r>
            <a:r>
              <a:rPr lang="fr-FR" sz="1000" dirty="0" err="1" smtClean="0">
                <a:solidFill>
                  <a:srgbClr val="FFFF00"/>
                </a:solidFill>
              </a:rPr>
              <a:t>zoals</a:t>
            </a:r>
            <a:r>
              <a:rPr lang="fr-FR" sz="1000" dirty="0" smtClean="0">
                <a:solidFill>
                  <a:srgbClr val="FFFF00"/>
                </a:solidFill>
              </a:rPr>
              <a:t> </a:t>
            </a:r>
            <a:r>
              <a:rPr lang="fr-FR" sz="1000" dirty="0" err="1" smtClean="0">
                <a:solidFill>
                  <a:srgbClr val="FFFF00"/>
                </a:solidFill>
              </a:rPr>
              <a:t>we</a:t>
            </a:r>
            <a:r>
              <a:rPr lang="fr-FR" sz="1000" dirty="0" smtClean="0">
                <a:solidFill>
                  <a:srgbClr val="FFFF00"/>
                </a:solidFill>
              </a:rPr>
              <a:t> op de film </a:t>
            </a:r>
            <a:r>
              <a:rPr lang="fr-FR" sz="1000" dirty="0" err="1" smtClean="0">
                <a:solidFill>
                  <a:srgbClr val="FFFF00"/>
                </a:solidFill>
              </a:rPr>
              <a:t>zien</a:t>
            </a:r>
            <a:r>
              <a:rPr lang="fr-FR" sz="1000" dirty="0" smtClean="0">
                <a:solidFill>
                  <a:srgbClr val="FFFF00"/>
                </a:solidFill>
              </a:rPr>
              <a:t>. De </a:t>
            </a:r>
            <a:r>
              <a:rPr lang="fr-FR" sz="1000" dirty="0" err="1" smtClean="0">
                <a:solidFill>
                  <a:srgbClr val="FFFF00"/>
                </a:solidFill>
              </a:rPr>
              <a:t>buizen</a:t>
            </a:r>
            <a:r>
              <a:rPr lang="fr-FR" sz="1000" dirty="0" smtClean="0">
                <a:solidFill>
                  <a:srgbClr val="FFFF00"/>
                </a:solidFill>
              </a:rPr>
              <a:t> </a:t>
            </a:r>
            <a:r>
              <a:rPr lang="fr-FR" sz="1000" dirty="0" err="1" smtClean="0">
                <a:solidFill>
                  <a:srgbClr val="FFFF00"/>
                </a:solidFill>
              </a:rPr>
              <a:t>kunnen</a:t>
            </a:r>
            <a:r>
              <a:rPr lang="fr-FR" sz="1000" dirty="0" smtClean="0">
                <a:solidFill>
                  <a:srgbClr val="FFFF00"/>
                </a:solidFill>
              </a:rPr>
              <a:t> </a:t>
            </a:r>
            <a:r>
              <a:rPr lang="fr-FR" sz="1000" dirty="0" err="1" smtClean="0">
                <a:solidFill>
                  <a:srgbClr val="FFFF00"/>
                </a:solidFill>
              </a:rPr>
              <a:t>zich</a:t>
            </a:r>
            <a:r>
              <a:rPr lang="fr-FR" sz="1000" dirty="0" smtClean="0">
                <a:solidFill>
                  <a:srgbClr val="FFFF00"/>
                </a:solidFill>
              </a:rPr>
              <a:t> </a:t>
            </a:r>
            <a:r>
              <a:rPr lang="fr-FR" sz="1000" dirty="0" err="1" smtClean="0">
                <a:solidFill>
                  <a:srgbClr val="FFFF00"/>
                </a:solidFill>
              </a:rPr>
              <a:t>tot</a:t>
            </a:r>
            <a:r>
              <a:rPr lang="fr-FR" sz="1000" dirty="0" smtClean="0">
                <a:solidFill>
                  <a:srgbClr val="FFFF00"/>
                </a:solidFill>
              </a:rPr>
              <a:t> in de corona </a:t>
            </a:r>
            <a:r>
              <a:rPr lang="fr-FR" sz="1000" dirty="0" err="1" smtClean="0">
                <a:solidFill>
                  <a:srgbClr val="FFFF00"/>
                </a:solidFill>
              </a:rPr>
              <a:t>uitstrekken</a:t>
            </a:r>
            <a:r>
              <a:rPr lang="fr-FR" sz="1000" dirty="0" smtClean="0">
                <a:solidFill>
                  <a:srgbClr val="FFFF00"/>
                </a:solidFill>
              </a:rPr>
              <a:t>. </a:t>
            </a:r>
            <a:r>
              <a:rPr lang="fr-FR" sz="1000" dirty="0" err="1" smtClean="0">
                <a:solidFill>
                  <a:srgbClr val="FFFF00"/>
                </a:solidFill>
              </a:rPr>
              <a:t>Het</a:t>
            </a:r>
            <a:r>
              <a:rPr lang="fr-FR" sz="1000" dirty="0" smtClean="0">
                <a:solidFill>
                  <a:srgbClr val="FFFF00"/>
                </a:solidFill>
              </a:rPr>
              <a:t> plasma in de </a:t>
            </a:r>
            <a:r>
              <a:rPr lang="fr-FR" sz="1000" dirty="0" err="1" smtClean="0">
                <a:solidFill>
                  <a:srgbClr val="FFFF00"/>
                </a:solidFill>
              </a:rPr>
              <a:t>protuberans</a:t>
            </a:r>
            <a:r>
              <a:rPr lang="fr-FR" sz="1000" dirty="0" smtClean="0">
                <a:solidFill>
                  <a:srgbClr val="FFFF00"/>
                </a:solidFill>
              </a:rPr>
              <a:t> </a:t>
            </a:r>
            <a:r>
              <a:rPr lang="fr-FR" sz="1000" dirty="0" err="1" smtClean="0">
                <a:solidFill>
                  <a:srgbClr val="FFFF00"/>
                </a:solidFill>
              </a:rPr>
              <a:t>is</a:t>
            </a:r>
            <a:r>
              <a:rPr lang="fr-FR" sz="1000" dirty="0" smtClean="0">
                <a:solidFill>
                  <a:srgbClr val="FFFF00"/>
                </a:solidFill>
              </a:rPr>
              <a:t> </a:t>
            </a:r>
            <a:r>
              <a:rPr lang="fr-FR" sz="1000" dirty="0" err="1" smtClean="0">
                <a:solidFill>
                  <a:srgbClr val="FFFF00"/>
                </a:solidFill>
              </a:rPr>
              <a:t>koeler</a:t>
            </a:r>
            <a:r>
              <a:rPr lang="fr-FR" sz="1000" dirty="0" smtClean="0">
                <a:solidFill>
                  <a:srgbClr val="FFFF00"/>
                </a:solidFill>
              </a:rPr>
              <a:t> dan de </a:t>
            </a:r>
            <a:r>
              <a:rPr lang="fr-FR" sz="1000" dirty="0" err="1" smtClean="0">
                <a:solidFill>
                  <a:srgbClr val="FFFF00"/>
                </a:solidFill>
              </a:rPr>
              <a:t>omgeving</a:t>
            </a:r>
            <a:r>
              <a:rPr lang="fr-FR" sz="1000" dirty="0" smtClean="0">
                <a:solidFill>
                  <a:srgbClr val="FFFF00"/>
                </a:solidFill>
              </a:rPr>
              <a:t>, de corona </a:t>
            </a:r>
            <a:r>
              <a:rPr lang="fr-FR" sz="1000" dirty="0" err="1" smtClean="0">
                <a:solidFill>
                  <a:srgbClr val="FFFF00"/>
                </a:solidFill>
              </a:rPr>
              <a:t>waar</a:t>
            </a:r>
            <a:r>
              <a:rPr lang="fr-FR" sz="1000" dirty="0" smtClean="0">
                <a:solidFill>
                  <a:srgbClr val="FFFF00"/>
                </a:solidFill>
              </a:rPr>
              <a:t> de </a:t>
            </a:r>
            <a:r>
              <a:rPr lang="fr-FR" sz="1000" dirty="0" err="1" smtClean="0">
                <a:solidFill>
                  <a:srgbClr val="FFFF00"/>
                </a:solidFill>
              </a:rPr>
              <a:t>temperatuur</a:t>
            </a:r>
            <a:r>
              <a:rPr lang="fr-FR" sz="1000" dirty="0" smtClean="0">
                <a:solidFill>
                  <a:srgbClr val="FFFF00"/>
                </a:solidFill>
              </a:rPr>
              <a:t> kan </a:t>
            </a:r>
            <a:r>
              <a:rPr lang="fr-FR" sz="1000" dirty="0" err="1" smtClean="0">
                <a:solidFill>
                  <a:srgbClr val="FFFF00"/>
                </a:solidFill>
              </a:rPr>
              <a:t>oplopen</a:t>
            </a:r>
            <a:r>
              <a:rPr lang="fr-FR" sz="1000" dirty="0" smtClean="0">
                <a:solidFill>
                  <a:srgbClr val="FFFF00"/>
                </a:solidFill>
              </a:rPr>
              <a:t> </a:t>
            </a:r>
            <a:r>
              <a:rPr lang="fr-FR" sz="1000" dirty="0" err="1" smtClean="0">
                <a:solidFill>
                  <a:srgbClr val="FFFF00"/>
                </a:solidFill>
              </a:rPr>
              <a:t>tot</a:t>
            </a:r>
            <a:r>
              <a:rPr lang="fr-FR" sz="1000" dirty="0" smtClean="0">
                <a:solidFill>
                  <a:srgbClr val="FFFF00"/>
                </a:solidFill>
              </a:rPr>
              <a:t> </a:t>
            </a:r>
            <a:r>
              <a:rPr lang="fr-FR" sz="1000" dirty="0" err="1" smtClean="0">
                <a:solidFill>
                  <a:srgbClr val="FFFF00"/>
                </a:solidFill>
              </a:rPr>
              <a:t>wel</a:t>
            </a:r>
            <a:r>
              <a:rPr lang="fr-FR" sz="1000" dirty="0" smtClean="0">
                <a:solidFill>
                  <a:srgbClr val="FFFF00"/>
                </a:solidFill>
              </a:rPr>
              <a:t> 1 </a:t>
            </a:r>
            <a:r>
              <a:rPr lang="fr-FR" sz="1000" dirty="0" err="1" smtClean="0">
                <a:solidFill>
                  <a:srgbClr val="FFFF00"/>
                </a:solidFill>
              </a:rPr>
              <a:t>miljoen</a:t>
            </a:r>
            <a:r>
              <a:rPr lang="fr-FR" sz="1000" dirty="0" smtClean="0">
                <a:solidFill>
                  <a:srgbClr val="FFFF00"/>
                </a:solidFill>
              </a:rPr>
              <a:t> </a:t>
            </a:r>
            <a:r>
              <a:rPr lang="fr-FR" sz="1000" dirty="0" err="1" smtClean="0">
                <a:solidFill>
                  <a:srgbClr val="FFFF00"/>
                </a:solidFill>
              </a:rPr>
              <a:t>graden</a:t>
            </a:r>
            <a:r>
              <a:rPr lang="fr-FR" sz="1000" dirty="0" smtClean="0">
                <a:solidFill>
                  <a:srgbClr val="FFFF00"/>
                </a:solidFill>
              </a:rPr>
              <a:t> Kelvin.   </a:t>
            </a:r>
            <a:r>
              <a:rPr lang="fr-FR" sz="1000" dirty="0" err="1" smtClean="0">
                <a:solidFill>
                  <a:srgbClr val="FFFF00"/>
                </a:solidFill>
              </a:rPr>
              <a:t>Het</a:t>
            </a:r>
            <a:r>
              <a:rPr lang="fr-FR" sz="1000" dirty="0" smtClean="0">
                <a:solidFill>
                  <a:srgbClr val="FFFF00"/>
                </a:solidFill>
              </a:rPr>
              <a:t> </a:t>
            </a:r>
            <a:r>
              <a:rPr lang="fr-FR" sz="1000" dirty="0" err="1" smtClean="0">
                <a:solidFill>
                  <a:srgbClr val="FFFF00"/>
                </a:solidFill>
              </a:rPr>
              <a:t>gas</a:t>
            </a:r>
            <a:r>
              <a:rPr lang="fr-FR" sz="1000" dirty="0" smtClean="0">
                <a:solidFill>
                  <a:srgbClr val="FFFF00"/>
                </a:solidFill>
              </a:rPr>
              <a:t> in de </a:t>
            </a:r>
            <a:r>
              <a:rPr lang="fr-FR" sz="1000" dirty="0" err="1" smtClean="0">
                <a:solidFill>
                  <a:srgbClr val="FFFF00"/>
                </a:solidFill>
              </a:rPr>
              <a:t>protuberans</a:t>
            </a:r>
            <a:r>
              <a:rPr lang="fr-FR" sz="1000" dirty="0" smtClean="0">
                <a:solidFill>
                  <a:srgbClr val="FFFF00"/>
                </a:solidFill>
              </a:rPr>
              <a:t> </a:t>
            </a:r>
            <a:r>
              <a:rPr lang="fr-FR" sz="1000" dirty="0" err="1" smtClean="0">
                <a:solidFill>
                  <a:srgbClr val="FFFF00"/>
                </a:solidFill>
              </a:rPr>
              <a:t>beweegt</a:t>
            </a:r>
            <a:r>
              <a:rPr lang="fr-FR" sz="1000" dirty="0" smtClean="0">
                <a:solidFill>
                  <a:srgbClr val="FFFF00"/>
                </a:solidFill>
              </a:rPr>
              <a:t> </a:t>
            </a:r>
            <a:r>
              <a:rPr lang="fr-FR" sz="1000" dirty="0" err="1" smtClean="0">
                <a:solidFill>
                  <a:srgbClr val="FFFF00"/>
                </a:solidFill>
              </a:rPr>
              <a:t>beweegt</a:t>
            </a:r>
            <a:r>
              <a:rPr lang="fr-FR" sz="1000" dirty="0" smtClean="0">
                <a:solidFill>
                  <a:srgbClr val="FFFF00"/>
                </a:solidFill>
              </a:rPr>
              <a:t> </a:t>
            </a:r>
            <a:r>
              <a:rPr lang="fr-FR" sz="1000" dirty="0" err="1" smtClean="0">
                <a:solidFill>
                  <a:srgbClr val="FFFF00"/>
                </a:solidFill>
              </a:rPr>
              <a:t>naar</a:t>
            </a:r>
            <a:r>
              <a:rPr lang="fr-FR" sz="1000" dirty="0" smtClean="0">
                <a:solidFill>
                  <a:srgbClr val="FFFF00"/>
                </a:solidFill>
              </a:rPr>
              <a:t> </a:t>
            </a:r>
            <a:r>
              <a:rPr lang="fr-FR" sz="1000" dirty="0" err="1" smtClean="0">
                <a:solidFill>
                  <a:srgbClr val="FFFF00"/>
                </a:solidFill>
              </a:rPr>
              <a:t>boven</a:t>
            </a:r>
            <a:r>
              <a:rPr lang="fr-FR" sz="1000" dirty="0" smtClean="0">
                <a:solidFill>
                  <a:srgbClr val="FFFF00"/>
                </a:solidFill>
              </a:rPr>
              <a:t> en kan </a:t>
            </a:r>
            <a:r>
              <a:rPr lang="fr-FR" sz="1000" dirty="0" err="1" smtClean="0">
                <a:solidFill>
                  <a:srgbClr val="FFFF00"/>
                </a:solidFill>
              </a:rPr>
              <a:t>terug</a:t>
            </a:r>
            <a:r>
              <a:rPr lang="fr-FR" sz="1000" dirty="0" smtClean="0">
                <a:solidFill>
                  <a:srgbClr val="FFFF00"/>
                </a:solidFill>
              </a:rPr>
              <a:t> </a:t>
            </a:r>
            <a:r>
              <a:rPr lang="fr-FR" sz="1000" dirty="0" err="1" smtClean="0">
                <a:solidFill>
                  <a:srgbClr val="FFFF00"/>
                </a:solidFill>
              </a:rPr>
              <a:t>neervallen</a:t>
            </a:r>
            <a:r>
              <a:rPr lang="fr-FR" sz="1000" dirty="0" smtClean="0">
                <a:solidFill>
                  <a:srgbClr val="FFFF00"/>
                </a:solidFill>
              </a:rPr>
              <a:t>. </a:t>
            </a:r>
          </a:p>
          <a:p>
            <a:pPr eaLnBrk="1" hangingPunct="1"/>
            <a:endParaRPr lang="nl-BE"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err="1" smtClean="0">
                <a:solidFill>
                  <a:srgbClr val="333399"/>
                </a:solidFill>
                <a:latin typeface="Book Antiqua" pitchFamily="36" charset="0"/>
                <a:ea typeface="ＭＳ Ｐゴシック" pitchFamily="36" charset="-128"/>
              </a:rPr>
              <a:t>Magnetische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vormen</a:t>
            </a:r>
            <a:r>
              <a:rPr lang="en-GB" dirty="0" smtClean="0">
                <a:solidFill>
                  <a:srgbClr val="333399"/>
                </a:solidFill>
                <a:latin typeface="Book Antiqua" pitchFamily="36" charset="0"/>
                <a:ea typeface="ＭＳ Ｐゴシック" pitchFamily="36" charset="-128"/>
              </a:rPr>
              <a:t> het </a:t>
            </a:r>
            <a:r>
              <a:rPr lang="en-GB" dirty="0" err="1" smtClean="0">
                <a:solidFill>
                  <a:srgbClr val="333399"/>
                </a:solidFill>
                <a:latin typeface="Book Antiqua" pitchFamily="36" charset="0"/>
                <a:ea typeface="ＭＳ Ｐゴシック" pitchFamily="36" charset="-128"/>
              </a:rPr>
              <a:t>basiselement</a:t>
            </a:r>
            <a:r>
              <a:rPr lang="en-GB" dirty="0" smtClean="0">
                <a:solidFill>
                  <a:srgbClr val="333399"/>
                </a:solidFill>
                <a:latin typeface="Book Antiqua" pitchFamily="36" charset="0"/>
                <a:ea typeface="ＭＳ Ｐゴシック" pitchFamily="36" charset="-128"/>
              </a:rPr>
              <a:t> van de ‘</a:t>
            </a:r>
            <a:r>
              <a:rPr lang="en-GB" dirty="0" err="1" smtClean="0">
                <a:solidFill>
                  <a:srgbClr val="333399"/>
                </a:solidFill>
                <a:latin typeface="Book Antiqua" pitchFamily="36" charset="0"/>
                <a:ea typeface="ＭＳ Ｐゴシック" pitchFamily="36" charset="-128"/>
              </a:rPr>
              <a:t>rustige</a:t>
            </a:r>
            <a:r>
              <a:rPr lang="en-GB" dirty="0" smtClean="0">
                <a:solidFill>
                  <a:srgbClr val="333399"/>
                </a:solidFill>
                <a:latin typeface="Book Antiqua" pitchFamily="36" charset="0"/>
                <a:ea typeface="ＭＳ Ｐゴシック" pitchFamily="36" charset="-128"/>
              </a:rPr>
              <a:t>’ corona en van de </a:t>
            </a:r>
            <a:r>
              <a:rPr lang="en-GB" dirty="0" err="1" smtClean="0">
                <a:solidFill>
                  <a:srgbClr val="333399"/>
                </a:solidFill>
                <a:latin typeface="Book Antiqua" pitchFamily="36" charset="0"/>
                <a:ea typeface="ＭＳ Ｐゴシック" pitchFamily="36" charset="-128"/>
              </a:rPr>
              <a:t>actieve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gebieden</a:t>
            </a:r>
            <a:r>
              <a:rPr lang="en-GB" dirty="0" smtClean="0">
                <a:solidFill>
                  <a:srgbClr val="333399"/>
                </a:solidFill>
                <a:latin typeface="Book Antiqua" pitchFamily="36" charset="0"/>
                <a:ea typeface="ＭＳ Ｐゴシック" pitchFamily="36" charset="-128"/>
              </a:rPr>
              <a:t>:</a:t>
            </a:r>
          </a:p>
          <a:p>
            <a:pPr eaLnBrk="1" hangingPunct="1"/>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magnetische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a:t>
            </a:r>
            <a:r>
              <a:rPr lang="en-GB" dirty="0" smtClean="0">
                <a:solidFill>
                  <a:srgbClr val="333399"/>
                </a:solidFill>
                <a:latin typeface="Book Antiqua" pitchFamily="36" charset="0"/>
                <a:ea typeface="ＭＳ Ｐゴシック" pitchFamily="36" charset="-128"/>
              </a:rPr>
              <a:t> is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gesloten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magneetveld</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dat</a:t>
            </a:r>
            <a:r>
              <a:rPr lang="en-GB" dirty="0" smtClean="0">
                <a:solidFill>
                  <a:srgbClr val="333399"/>
                </a:solidFill>
                <a:latin typeface="Book Antiqua" pitchFamily="36" charset="0"/>
                <a:ea typeface="ＭＳ Ｐゴシック" pitchFamily="36" charset="-128"/>
              </a:rPr>
              <a:t> twee </a:t>
            </a:r>
            <a:r>
              <a:rPr lang="en-GB" dirty="0" err="1" smtClean="0">
                <a:solidFill>
                  <a:srgbClr val="333399"/>
                </a:solidFill>
                <a:latin typeface="Book Antiqua" pitchFamily="36" charset="0"/>
                <a:ea typeface="ＭＳ Ｐゴシック" pitchFamily="36" charset="-128"/>
              </a:rPr>
              <a:t>magnetische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polen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verbindt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zonnevlekken</a:t>
            </a:r>
            <a:r>
              <a:rPr lang="en-GB" dirty="0" smtClean="0">
                <a:solidFill>
                  <a:srgbClr val="333399"/>
                </a:solidFill>
                <a:latin typeface="Book Antiqua" pitchFamily="36" charset="0"/>
                <a:ea typeface="ＭＳ Ｐゴシック" pitchFamily="36" charset="-128"/>
              </a:rPr>
              <a:t>)</a:t>
            </a:r>
            <a:r>
              <a:rPr lang="ar-SA" dirty="0" smtClean="0">
                <a:solidFill>
                  <a:srgbClr val="333399"/>
                </a:solidFill>
                <a:latin typeface="Book Antiqua" pitchFamily="36" charset="0"/>
                <a:ea typeface="ＭＳ Ｐゴシック" pitchFamily="36" charset="-128"/>
              </a:rPr>
              <a:t>‏</a:t>
            </a:r>
            <a:endParaRPr lang="en-GB" dirty="0" smtClean="0">
              <a:solidFill>
                <a:srgbClr val="333399"/>
              </a:solidFill>
              <a:latin typeface="Book Antiqua" pitchFamily="36" charset="0"/>
              <a:ea typeface="ＭＳ Ｐゴシック" pitchFamily="36" charset="-128"/>
            </a:endParaRPr>
          </a:p>
          <a:p>
            <a:pPr eaLnBrk="1" hangingPunct="1"/>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Deze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houden</a:t>
            </a:r>
            <a:r>
              <a:rPr lang="en-GB" dirty="0" smtClean="0">
                <a:solidFill>
                  <a:srgbClr val="333399"/>
                </a:solidFill>
                <a:latin typeface="Book Antiqua" pitchFamily="36" charset="0"/>
                <a:ea typeface="ＭＳ Ｐゴシック" pitchFamily="36" charset="-128"/>
              </a:rPr>
              <a:t> het </a:t>
            </a:r>
            <a:r>
              <a:rPr lang="en-GB" dirty="0" err="1" smtClean="0">
                <a:solidFill>
                  <a:srgbClr val="333399"/>
                </a:solidFill>
                <a:latin typeface="Book Antiqua" pitchFamily="36" charset="0"/>
                <a:ea typeface="ＭＳ Ｐゴシック" pitchFamily="36" charset="-128"/>
              </a:rPr>
              <a:t>coronale</a:t>
            </a:r>
            <a:r>
              <a:rPr lang="en-GB" dirty="0" smtClean="0">
                <a:solidFill>
                  <a:srgbClr val="333399"/>
                </a:solidFill>
                <a:latin typeface="Book Antiqua" pitchFamily="36" charset="0"/>
                <a:ea typeface="ＭＳ Ｐゴシック" pitchFamily="36" charset="-128"/>
              </a:rPr>
              <a:t> plasma ‘</a:t>
            </a:r>
            <a:r>
              <a:rPr lang="en-GB" dirty="0" err="1" smtClean="0">
                <a:solidFill>
                  <a:srgbClr val="333399"/>
                </a:solidFill>
                <a:latin typeface="Book Antiqua" pitchFamily="36" charset="0"/>
                <a:ea typeface="ＭＳ Ｐゴシック" pitchFamily="36" charset="-128"/>
              </a:rPr>
              <a:t>gevangen</a:t>
            </a:r>
            <a:r>
              <a:rPr lang="en-GB" dirty="0" smtClean="0">
                <a:solidFill>
                  <a:srgbClr val="333399"/>
                </a:solidFill>
                <a:latin typeface="Book Antiqua" pitchFamily="36" charset="0"/>
                <a:ea typeface="ＭＳ Ｐゴシック" pitchFamily="36" charset="-128"/>
              </a:rPr>
              <a:t>’, die </a:t>
            </a:r>
            <a:r>
              <a:rPr lang="en-GB" dirty="0" err="1" smtClean="0">
                <a:solidFill>
                  <a:srgbClr val="333399"/>
                </a:solidFill>
                <a:latin typeface="Book Antiqua" pitchFamily="36" charset="0"/>
                <a:ea typeface="ＭＳ Ｐゴシック" pitchFamily="36" charset="-128"/>
              </a:rPr>
              <a:t>zich</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enkel</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langs</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kan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verplaatsen</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dichtheid</a:t>
            </a:r>
            <a:r>
              <a:rPr lang="en-GB" dirty="0" smtClean="0">
                <a:solidFill>
                  <a:srgbClr val="333399"/>
                </a:solidFill>
                <a:latin typeface="Book Antiqua" pitchFamily="36" charset="0"/>
                <a:ea typeface="ＭＳ Ｐゴシック" pitchFamily="36" charset="-128"/>
              </a:rPr>
              <a:t> en </a:t>
            </a:r>
            <a:r>
              <a:rPr lang="en-GB" dirty="0" err="1" smtClean="0">
                <a:solidFill>
                  <a:srgbClr val="333399"/>
                </a:solidFill>
                <a:latin typeface="Book Antiqua" pitchFamily="36" charset="0"/>
                <a:ea typeface="ＭＳ Ｐゴシック" pitchFamily="36" charset="-128"/>
              </a:rPr>
              <a:t>ook</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de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lichtkracht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worden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er</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versterkt</a:t>
            </a:r>
            <a:r>
              <a:rPr lang="en-GB" dirty="0" smtClean="0">
                <a:solidFill>
                  <a:srgbClr val="333399"/>
                </a:solidFill>
                <a:latin typeface="Book Antiqua" pitchFamily="36" charset="0"/>
                <a:ea typeface="ＭＳ Ｐゴシック" pitchFamily="36" charset="-128"/>
              </a:rPr>
              <a:t>. </a:t>
            </a:r>
          </a:p>
          <a:p>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30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9864B19-12E9-48A3-AA30-63CCE664CFF5}" type="slidenum">
              <a:rPr lang="en-US"/>
              <a:pPr/>
              <a:t>32</a:t>
            </a:fld>
            <a:endParaRPr lang="en-US"/>
          </a:p>
        </p:txBody>
      </p:sp>
      <p:sp>
        <p:nvSpPr>
          <p:cNvPr id="30723" name="Rectangle 7"/>
          <p:cNvSpPr txBox="1">
            <a:spLocks noGrp="1" noChangeArrowheads="1"/>
          </p:cNvSpPr>
          <p:nvPr/>
        </p:nvSpPr>
        <p:spPr bwMode="auto">
          <a:xfrm>
            <a:off x="3886200" y="8686800"/>
            <a:ext cx="2970213" cy="455613"/>
          </a:xfrm>
          <a:prstGeom prst="rect">
            <a:avLst/>
          </a:prstGeom>
          <a:noFill/>
          <a:ln w="9525">
            <a:noFill/>
            <a:round/>
            <a:headEnd/>
            <a:tailEnd/>
          </a:ln>
        </p:spPr>
        <p:txBody>
          <a:bodyPr lIns="90000" tIns="46800" rIns="90000" bIns="46800" anchor="b"/>
          <a:lstStyle/>
          <a:p>
            <a:pPr defTabSz="449263" eaLnBrk="1" hangingPunct="1">
              <a:buClr>
                <a:srgbClr val="000000"/>
              </a:buClr>
              <a:buSzPct val="45000"/>
              <a:buFont typeface="Wingdings" pitchFamily="68" charset="2"/>
              <a:buNone/>
              <a:tabLst>
                <a:tab pos="723900" algn="l"/>
                <a:tab pos="1447800" algn="l"/>
                <a:tab pos="2171700" algn="l"/>
                <a:tab pos="2895600" algn="l"/>
              </a:tabLst>
            </a:pPr>
            <a:fld id="{2C07D916-0C1E-43A0-924F-C6080AD34117}" type="slidenum">
              <a:rPr lang="en-GB" sz="1200" b="0">
                <a:solidFill>
                  <a:srgbClr val="000000"/>
                </a:solidFill>
                <a:latin typeface="Times New Roman" pitchFamily="68" charset="0"/>
                <a:cs typeface="Lucida Sans Unicode" pitchFamily="68" charset="0"/>
              </a:rPr>
              <a:pPr defTabSz="449263" eaLnBrk="1" hangingPunct="1">
                <a:buClr>
                  <a:srgbClr val="000000"/>
                </a:buClr>
                <a:buSzPct val="45000"/>
                <a:buFont typeface="Wingdings" pitchFamily="68" charset="2"/>
                <a:buNone/>
                <a:tabLst>
                  <a:tab pos="723900" algn="l"/>
                  <a:tab pos="1447800" algn="l"/>
                  <a:tab pos="2171700" algn="l"/>
                  <a:tab pos="2895600" algn="l"/>
                </a:tabLst>
              </a:pPr>
              <a:t>32</a:t>
            </a:fld>
            <a:endParaRPr lang="en-GB" sz="1200" b="0">
              <a:solidFill>
                <a:srgbClr val="000000"/>
              </a:solidFill>
              <a:latin typeface="Times New Roman" pitchFamily="68" charset="0"/>
              <a:cs typeface="Lucida Sans Unicode" pitchFamily="68" charset="0"/>
            </a:endParaRPr>
          </a:p>
        </p:txBody>
      </p:sp>
      <p:sp>
        <p:nvSpPr>
          <p:cNvPr id="30724"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lgn="l" defTabSz="449263" eaLnBrk="1" hangingPunct="1">
              <a:lnSpc>
                <a:spcPct val="93000"/>
              </a:lnSpc>
              <a:buClr>
                <a:srgbClr val="000000"/>
              </a:buClr>
              <a:buSzPct val="100000"/>
              <a:buFont typeface="Arial" charset="0"/>
              <a:buNone/>
            </a:pPr>
            <a:endParaRPr lang="en-US" sz="2400" b="0">
              <a:latin typeface="Arial" charset="0"/>
            </a:endParaRPr>
          </a:p>
        </p:txBody>
      </p:sp>
      <p:sp>
        <p:nvSpPr>
          <p:cNvPr id="30725" name="Rectangle 2"/>
          <p:cNvSpPr>
            <a:spLocks noGrp="1" noChangeArrowheads="1"/>
          </p:cNvSpPr>
          <p:nvPr>
            <p:ph type="body"/>
          </p:nvPr>
        </p:nvSpPr>
        <p:spPr>
          <a:noFill/>
          <a:ln/>
        </p:spPr>
        <p:txBody>
          <a:bodyPr wrap="none" lIns="90000" tIns="46800" rIns="90000" bIns="46800" anchor="ct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Dagkant</a:t>
            </a:r>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33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Polen</a:t>
            </a:r>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36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449263" eaLnBrk="1" hangingPunct="1">
              <a:spcBef>
                <a:spcPts val="475"/>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600" b="0" dirty="0" err="1" smtClean="0">
                <a:latin typeface="Arial" charset="0"/>
              </a:rPr>
              <a:t>langdurig</a:t>
            </a:r>
            <a:r>
              <a:rPr lang="en-GB" sz="1600" b="0" dirty="0" smtClean="0">
                <a:latin typeface="Arial" charset="0"/>
              </a:rPr>
              <a:t> </a:t>
            </a:r>
            <a:r>
              <a:rPr lang="en-GB" sz="1600" b="0" dirty="0" err="1" smtClean="0">
                <a:latin typeface="Arial" charset="0"/>
              </a:rPr>
              <a:t>bestaan</a:t>
            </a:r>
            <a:r>
              <a:rPr lang="en-GB" sz="1600" b="0" dirty="0" smtClean="0">
                <a:latin typeface="Arial" charset="0"/>
              </a:rPr>
              <a:t> </a:t>
            </a:r>
            <a:r>
              <a:rPr lang="en-GB" sz="1600" b="0" dirty="0" err="1" smtClean="0">
                <a:latin typeface="Arial" charset="0"/>
              </a:rPr>
              <a:t>gedurende</a:t>
            </a:r>
            <a:r>
              <a:rPr lang="en-GB" sz="1600" b="0" dirty="0" smtClean="0">
                <a:latin typeface="Arial" charset="0"/>
              </a:rPr>
              <a:t> </a:t>
            </a:r>
            <a:r>
              <a:rPr lang="en-GB" sz="1600" b="0" dirty="0" err="1" smtClean="0">
                <a:latin typeface="Arial" charset="0"/>
              </a:rPr>
              <a:t>verschillende</a:t>
            </a:r>
            <a:r>
              <a:rPr lang="en-GB" sz="1600" b="0" dirty="0" smtClean="0">
                <a:latin typeface="Arial" charset="0"/>
              </a:rPr>
              <a:t> </a:t>
            </a:r>
            <a:r>
              <a:rPr lang="en-GB" sz="1600" b="0" dirty="0" err="1" smtClean="0">
                <a:latin typeface="Arial" charset="0"/>
              </a:rPr>
              <a:t>zonne-rotaties</a:t>
            </a:r>
            <a:r>
              <a:rPr lang="en-GB" sz="1600" b="0" dirty="0" smtClean="0">
                <a:latin typeface="Arial" charset="0"/>
              </a:rPr>
              <a:t> van </a:t>
            </a:r>
            <a:r>
              <a:rPr lang="en-GB" sz="1600" b="0" dirty="0" err="1" smtClean="0">
                <a:latin typeface="Arial" charset="0"/>
              </a:rPr>
              <a:t>structuren</a:t>
            </a:r>
            <a:r>
              <a:rPr lang="en-GB" sz="1600" b="0" dirty="0" smtClean="0">
                <a:latin typeface="Arial" charset="0"/>
              </a:rPr>
              <a:t> </a:t>
            </a:r>
            <a:r>
              <a:rPr lang="en-GB" sz="1600" b="0" dirty="0" err="1" smtClean="0">
                <a:latin typeface="Arial" charset="0"/>
              </a:rPr>
              <a:t>heeft</a:t>
            </a:r>
            <a:r>
              <a:rPr lang="en-GB" sz="1600" b="0" dirty="0" smtClean="0">
                <a:latin typeface="Arial" charset="0"/>
              </a:rPr>
              <a:t> </a:t>
            </a:r>
            <a:r>
              <a:rPr lang="en-GB" sz="1600" dirty="0" err="1" smtClean="0">
                <a:latin typeface="Arial" charset="0"/>
              </a:rPr>
              <a:t>een</a:t>
            </a:r>
            <a:r>
              <a:rPr lang="en-GB" sz="1600" dirty="0" smtClean="0">
                <a:latin typeface="Arial" charset="0"/>
              </a:rPr>
              <a:t> </a:t>
            </a:r>
            <a:r>
              <a:rPr lang="en-GB" sz="1600" dirty="0" err="1" smtClean="0">
                <a:latin typeface="Arial" charset="0"/>
              </a:rPr>
              <a:t>modulatie</a:t>
            </a:r>
            <a:r>
              <a:rPr lang="en-GB" sz="1600" dirty="0" smtClean="0">
                <a:latin typeface="Arial" charset="0"/>
              </a:rPr>
              <a:t> van 27 </a:t>
            </a:r>
            <a:r>
              <a:rPr lang="en-GB" sz="1600" dirty="0" err="1" smtClean="0">
                <a:latin typeface="Arial" charset="0"/>
              </a:rPr>
              <a:t>dagen</a:t>
            </a:r>
            <a:r>
              <a:rPr lang="en-GB" sz="1600" dirty="0" smtClean="0">
                <a:latin typeface="Arial" charset="0"/>
              </a:rPr>
              <a:t> (</a:t>
            </a:r>
            <a:r>
              <a:rPr lang="en-GB" sz="1600" dirty="0" err="1" smtClean="0">
                <a:latin typeface="Arial" charset="0"/>
              </a:rPr>
              <a:t>synodische</a:t>
            </a:r>
            <a:r>
              <a:rPr lang="en-GB" sz="1600" dirty="0" smtClean="0">
                <a:latin typeface="Arial" charset="0"/>
              </a:rPr>
              <a:t> </a:t>
            </a:r>
            <a:r>
              <a:rPr lang="en-GB" sz="1600" dirty="0" err="1" smtClean="0">
                <a:latin typeface="Arial" charset="0"/>
              </a:rPr>
              <a:t>periode</a:t>
            </a:r>
            <a:r>
              <a:rPr lang="en-GB" sz="1600" dirty="0" smtClean="0">
                <a:latin typeface="Arial" charset="0"/>
              </a:rPr>
              <a:t>)</a:t>
            </a:r>
            <a:r>
              <a:rPr lang="en-GB" sz="1600" b="0" dirty="0" smtClean="0">
                <a:latin typeface="Arial" charset="0"/>
              </a:rPr>
              <a:t> tot </a:t>
            </a:r>
            <a:r>
              <a:rPr lang="en-GB" sz="1600" b="0" dirty="0" err="1" smtClean="0">
                <a:latin typeface="Arial" charset="0"/>
              </a:rPr>
              <a:t>gevolg</a:t>
            </a:r>
            <a:r>
              <a:rPr lang="en-GB" sz="1600" b="0" dirty="0" smtClean="0">
                <a:latin typeface="Arial" charset="0"/>
              </a:rPr>
              <a:t>. </a:t>
            </a:r>
          </a:p>
          <a:p>
            <a:pPr algn="l" defTabSz="449263" eaLnBrk="1" hangingPunct="1">
              <a:spcBef>
                <a:spcPts val="475"/>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600" b="0" dirty="0" err="1" smtClean="0">
                <a:latin typeface="Arial" charset="0"/>
              </a:rPr>
              <a:t>Ruimteweeringrediënten</a:t>
            </a:r>
            <a:r>
              <a:rPr lang="en-GB" sz="1600" b="0" dirty="0" smtClean="0">
                <a:latin typeface="Arial" charset="0"/>
              </a:rPr>
              <a:t>: </a:t>
            </a:r>
          </a:p>
          <a:p>
            <a:pPr marL="742950" lvl="1" indent="-285750" algn="l" defTabSz="449263" eaLnBrk="1" hangingPunct="1">
              <a:spcBef>
                <a:spcPts val="475"/>
              </a:spcBef>
              <a:buClr>
                <a:schemeClr val="bg1"/>
              </a:buClr>
              <a:buSzPct val="100000"/>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600" b="0" dirty="0" err="1" smtClean="0">
                <a:latin typeface="Arial" charset="0"/>
              </a:rPr>
              <a:t>transiente</a:t>
            </a:r>
            <a:r>
              <a:rPr lang="en-GB" sz="1600" b="0" dirty="0" smtClean="0">
                <a:latin typeface="Arial" charset="0"/>
              </a:rPr>
              <a:t> </a:t>
            </a:r>
            <a:r>
              <a:rPr lang="en-GB" sz="1600" b="0" dirty="0" err="1" smtClean="0">
                <a:latin typeface="Arial" charset="0"/>
              </a:rPr>
              <a:t>structuren</a:t>
            </a:r>
            <a:r>
              <a:rPr lang="en-GB" sz="1600" b="0" dirty="0" smtClean="0">
                <a:latin typeface="Arial" charset="0"/>
              </a:rPr>
              <a:t> + </a:t>
            </a:r>
            <a:r>
              <a:rPr lang="en-GB" sz="1600" b="0" dirty="0" err="1" smtClean="0">
                <a:latin typeface="Arial" charset="0"/>
              </a:rPr>
              <a:t>gradiële</a:t>
            </a:r>
            <a:r>
              <a:rPr lang="en-GB" sz="1600" b="0" dirty="0" smtClean="0">
                <a:latin typeface="Arial" charset="0"/>
              </a:rPr>
              <a:t> </a:t>
            </a:r>
            <a:r>
              <a:rPr lang="en-GB" sz="1600" b="0" dirty="0" err="1" smtClean="0">
                <a:latin typeface="Arial" charset="0"/>
              </a:rPr>
              <a:t>veranderingen</a:t>
            </a:r>
            <a:r>
              <a:rPr lang="en-GB" sz="1600" b="0" dirty="0" smtClean="0">
                <a:latin typeface="Arial" charset="0"/>
              </a:rPr>
              <a:t> + </a:t>
            </a:r>
            <a:r>
              <a:rPr lang="en-GB" sz="1600" b="0" dirty="0" err="1" smtClean="0">
                <a:latin typeface="Arial" charset="0"/>
              </a:rPr>
              <a:t>uitbarstingen</a:t>
            </a:r>
            <a:r>
              <a:rPr lang="en-GB" sz="1600" b="0" dirty="0" smtClean="0">
                <a:latin typeface="Arial" charset="0"/>
              </a:rPr>
              <a:t> </a:t>
            </a:r>
          </a:p>
          <a:p>
            <a:pPr marL="742950" lvl="1" indent="-285750" algn="l" defTabSz="449263" eaLnBrk="1" hangingPunct="1">
              <a:spcBef>
                <a:spcPts val="475"/>
              </a:spcBef>
              <a:buClr>
                <a:schemeClr val="bg1"/>
              </a:buClr>
              <a:buSzPct val="100000"/>
              <a:buFontTx/>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600" b="0" dirty="0" err="1" smtClean="0">
                <a:latin typeface="Arial" charset="0"/>
              </a:rPr>
              <a:t>minuten</a:t>
            </a:r>
            <a:r>
              <a:rPr lang="en-GB" sz="1600" b="0" dirty="0" smtClean="0">
                <a:latin typeface="Arial" charset="0"/>
              </a:rPr>
              <a:t> - </a:t>
            </a:r>
            <a:r>
              <a:rPr lang="en-GB" sz="1600" b="0" dirty="0" err="1" smtClean="0">
                <a:latin typeface="Arial" charset="0"/>
              </a:rPr>
              <a:t>dagen</a:t>
            </a:r>
            <a:r>
              <a:rPr lang="en-GB" sz="1600" dirty="0" smtClean="0">
                <a:latin typeface="Arial" charset="0"/>
              </a:rPr>
              <a:t> </a:t>
            </a:r>
            <a:endParaRPr lang="en-GB" sz="1600" b="0" dirty="0">
              <a:latin typeface="Arial" charset="0"/>
            </a:endParaRPr>
          </a:p>
        </p:txBody>
      </p:sp>
      <p:sp>
        <p:nvSpPr>
          <p:cNvPr id="4" name="Slide Number Placeholder 3"/>
          <p:cNvSpPr>
            <a:spLocks noGrp="1"/>
          </p:cNvSpPr>
          <p:nvPr>
            <p:ph type="sldNum" sz="quarter" idx="10"/>
          </p:nvPr>
        </p:nvSpPr>
        <p:spPr/>
        <p:txBody>
          <a:bodyPr/>
          <a:lstStyle/>
          <a:p>
            <a:fld id="{9992B665-0F84-4B52-83BD-FA5BD1CF4D09}" type="slidenum">
              <a:rPr lang="en-GB" smtClean="0"/>
              <a:pPr/>
              <a:t>38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latitude</a:t>
            </a:r>
            <a:endParaRPr lang="en-GB"/>
          </a:p>
        </p:txBody>
      </p:sp>
      <p:sp>
        <p:nvSpPr>
          <p:cNvPr id="4" name="Slide Number Placeholder 3"/>
          <p:cNvSpPr>
            <a:spLocks noGrp="1"/>
          </p:cNvSpPr>
          <p:nvPr>
            <p:ph type="sldNum" sz="quarter" idx="10"/>
          </p:nvPr>
        </p:nvSpPr>
        <p:spPr/>
        <p:txBody>
          <a:bodyPr/>
          <a:lstStyle/>
          <a:p>
            <a:fld id="{9992B665-0F84-4B52-83BD-FA5BD1CF4D09}" type="slidenum">
              <a:rPr lang="en-GB" smtClean="0"/>
              <a:pPr/>
              <a:t>39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sz="1000" dirty="0" err="1" smtClean="0">
                <a:solidFill>
                  <a:srgbClr val="333399"/>
                </a:solidFill>
                <a:latin typeface="Book Antiqua" pitchFamily="36" charset="0"/>
                <a:ea typeface="ＭＳ Ｐゴシック" pitchFamily="36" charset="-128"/>
              </a:rPr>
              <a:t>Zonnevlekken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zijn</a:t>
            </a:r>
            <a:r>
              <a:rPr lang="en-GB" sz="1000" dirty="0" smtClean="0">
                <a:solidFill>
                  <a:srgbClr val="333399"/>
                </a:solidFill>
                <a:latin typeface="Book Antiqua" pitchFamily="36" charset="0"/>
                <a:ea typeface="ＭＳ Ｐゴシック" pitchFamily="36" charset="-128"/>
              </a:rPr>
              <a:t> de </a:t>
            </a:r>
            <a:r>
              <a:rPr lang="en-GB" sz="1000" dirty="0" err="1" smtClean="0">
                <a:solidFill>
                  <a:srgbClr val="333399"/>
                </a:solidFill>
                <a:latin typeface="Book Antiqua" pitchFamily="36" charset="0"/>
                <a:ea typeface="ＭＳ Ｐゴシック" pitchFamily="36" charset="-128"/>
              </a:rPr>
              <a:t>oudste</a:t>
            </a:r>
            <a:r>
              <a:rPr lang="en-GB" sz="1000" dirty="0" smtClean="0">
                <a:solidFill>
                  <a:srgbClr val="333399"/>
                </a:solidFill>
                <a:latin typeface="Book Antiqua" pitchFamily="36" charset="0"/>
                <a:ea typeface="ＭＳ Ｐゴシック" pitchFamily="36" charset="-128"/>
              </a:rPr>
              <a:t> en </a:t>
            </a:r>
            <a:r>
              <a:rPr lang="en-GB" sz="1000" dirty="0" err="1" smtClean="0">
                <a:solidFill>
                  <a:srgbClr val="333399"/>
                </a:solidFill>
                <a:latin typeface="Book Antiqua" pitchFamily="36" charset="0"/>
                <a:ea typeface="ＭＳ Ｐゴシック" pitchFamily="36" charset="-128"/>
              </a:rPr>
              <a:t>meest</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gekende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uitingen</a:t>
            </a:r>
            <a:r>
              <a:rPr lang="en-GB" sz="1000" dirty="0" smtClean="0">
                <a:solidFill>
                  <a:srgbClr val="333399"/>
                </a:solidFill>
                <a:latin typeface="Book Antiqua" pitchFamily="36" charset="0"/>
                <a:ea typeface="ＭＳ Ｐゴシック" pitchFamily="36" charset="-128"/>
              </a:rPr>
              <a:t> van </a:t>
            </a:r>
            <a:r>
              <a:rPr lang="en-GB" sz="1000" dirty="0" err="1" smtClean="0">
                <a:solidFill>
                  <a:srgbClr val="333399"/>
                </a:solidFill>
                <a:latin typeface="Book Antiqua" pitchFamily="36" charset="0"/>
                <a:ea typeface="ＭＳ Ｐゴシック" pitchFamily="36" charset="-128"/>
              </a:rPr>
              <a:t>zonneactiviteit</a:t>
            </a:r>
            <a:r>
              <a:rPr lang="en-GB" sz="1000" dirty="0" smtClean="0">
                <a:solidFill>
                  <a:srgbClr val="333399"/>
                </a:solidFill>
                <a:latin typeface="Book Antiqua" pitchFamily="36" charset="0"/>
                <a:ea typeface="ＭＳ Ｐゴシック" pitchFamily="36" charset="-128"/>
              </a:rPr>
              <a:t>.</a:t>
            </a:r>
          </a:p>
          <a:p>
            <a:pPr eaLnBrk="1" hangingPunct="1"/>
            <a:r>
              <a:rPr lang="en-GB" sz="1000" dirty="0" smtClean="0">
                <a:solidFill>
                  <a:srgbClr val="333399"/>
                </a:solidFill>
                <a:latin typeface="Book Antiqua" pitchFamily="36" charset="0"/>
                <a:ea typeface="ＭＳ Ｐゴシック" pitchFamily="36" charset="-128"/>
              </a:rPr>
              <a:t> </a:t>
            </a:r>
          </a:p>
          <a:p>
            <a:pPr lvl="1" eaLnBrk="1" hangingPunct="1"/>
            <a:r>
              <a:rPr lang="en-GB" sz="1000" dirty="0" smtClean="0">
                <a:solidFill>
                  <a:srgbClr val="333399"/>
                </a:solidFill>
                <a:latin typeface="Book Antiqua" pitchFamily="36" charset="0"/>
                <a:ea typeface="ＭＳ Ｐゴシック" pitchFamily="36" charset="-128"/>
              </a:rPr>
              <a:t> De </a:t>
            </a:r>
            <a:r>
              <a:rPr lang="en-GB" sz="1000" dirty="0" err="1" smtClean="0">
                <a:solidFill>
                  <a:srgbClr val="333399"/>
                </a:solidFill>
                <a:latin typeface="Book Antiqua" pitchFamily="36" charset="0"/>
                <a:ea typeface="ＭＳ Ｐゴシック" pitchFamily="36" charset="-128"/>
              </a:rPr>
              <a:t>eerste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waarnemingen</a:t>
            </a:r>
            <a:r>
              <a:rPr lang="en-GB" sz="1000" dirty="0" smtClean="0">
                <a:solidFill>
                  <a:srgbClr val="333399"/>
                </a:solidFill>
                <a:latin typeface="Book Antiqua" pitchFamily="36" charset="0"/>
                <a:ea typeface="ＭＳ Ｐゴシック" pitchFamily="36" charset="-128"/>
              </a:rPr>
              <a:t> met het </a:t>
            </a:r>
            <a:r>
              <a:rPr lang="en-GB" sz="1000" dirty="0" err="1" smtClean="0">
                <a:solidFill>
                  <a:srgbClr val="333399"/>
                </a:solidFill>
                <a:latin typeface="Book Antiqua" pitchFamily="36" charset="0"/>
                <a:ea typeface="ＭＳ Ｐゴシック" pitchFamily="36" charset="-128"/>
              </a:rPr>
              <a:t>blote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oog</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dateren</a:t>
            </a:r>
            <a:r>
              <a:rPr lang="en-GB" sz="1000" dirty="0" smtClean="0">
                <a:solidFill>
                  <a:srgbClr val="333399"/>
                </a:solidFill>
                <a:latin typeface="Book Antiqua" pitchFamily="36" charset="0"/>
                <a:ea typeface="ＭＳ Ｐゴシック" pitchFamily="36" charset="-128"/>
              </a:rPr>
              <a:t> van </a:t>
            </a:r>
            <a:r>
              <a:rPr lang="en-GB" sz="1000" dirty="0" err="1" smtClean="0">
                <a:solidFill>
                  <a:srgbClr val="333399"/>
                </a:solidFill>
                <a:latin typeface="Book Antiqua" pitchFamily="36" charset="0"/>
                <a:ea typeface="ＭＳ Ｐゴシック" pitchFamily="36" charset="-128"/>
              </a:rPr>
              <a:t>enkele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eeuwen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voor</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Christus</a:t>
            </a:r>
            <a:r>
              <a:rPr lang="en-GB" sz="1000" dirty="0" smtClean="0">
                <a:solidFill>
                  <a:srgbClr val="333399"/>
                </a:solidFill>
                <a:latin typeface="Book Antiqua" pitchFamily="36" charset="0"/>
                <a:ea typeface="ＭＳ Ｐゴシック" pitchFamily="36" charset="-128"/>
              </a:rPr>
              <a:t> (China) en </a:t>
            </a:r>
            <a:r>
              <a:rPr lang="en-GB" sz="1000" dirty="0" err="1" smtClean="0">
                <a:solidFill>
                  <a:srgbClr val="333399"/>
                </a:solidFill>
                <a:latin typeface="Book Antiqua" pitchFamily="36" charset="0"/>
                <a:ea typeface="ＭＳ Ｐゴシック" pitchFamily="36" charset="-128"/>
              </a:rPr>
              <a:t>bevestigen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dat</a:t>
            </a:r>
            <a:r>
              <a:rPr lang="en-GB" sz="1000" dirty="0" smtClean="0">
                <a:solidFill>
                  <a:srgbClr val="333399"/>
                </a:solidFill>
                <a:latin typeface="Book Antiqua" pitchFamily="36" charset="0"/>
                <a:ea typeface="ＭＳ Ｐゴシック" pitchFamily="36" charset="-128"/>
              </a:rPr>
              <a:t> de </a:t>
            </a:r>
            <a:r>
              <a:rPr lang="en-GB" sz="1000" dirty="0" err="1" smtClean="0">
                <a:solidFill>
                  <a:srgbClr val="333399"/>
                </a:solidFill>
                <a:latin typeface="Book Antiqua" pitchFamily="36" charset="0"/>
                <a:ea typeface="ＭＳ Ｐゴシック" pitchFamily="36" charset="-128"/>
              </a:rPr>
              <a:t>zonneactiviteit</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toen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overeenkomt</a:t>
            </a:r>
            <a:r>
              <a:rPr lang="en-GB" sz="1000" dirty="0" smtClean="0">
                <a:solidFill>
                  <a:srgbClr val="333399"/>
                </a:solidFill>
                <a:latin typeface="Book Antiqua" pitchFamily="36" charset="0"/>
                <a:ea typeface="ＭＳ Ｐゴシック" pitchFamily="36" charset="-128"/>
              </a:rPr>
              <a:t> met </a:t>
            </a:r>
            <a:r>
              <a:rPr lang="en-GB" sz="1000" dirty="0" err="1" smtClean="0">
                <a:solidFill>
                  <a:srgbClr val="333399"/>
                </a:solidFill>
                <a:latin typeface="Book Antiqua" pitchFamily="36" charset="0"/>
                <a:ea typeface="ＭＳ Ｐゴシック" pitchFamily="36" charset="-128"/>
              </a:rPr>
              <a:t>deze</a:t>
            </a:r>
            <a:r>
              <a:rPr lang="en-GB" sz="1000" dirty="0" smtClean="0">
                <a:solidFill>
                  <a:srgbClr val="333399"/>
                </a:solidFill>
                <a:latin typeface="Book Antiqua" pitchFamily="36" charset="0"/>
                <a:ea typeface="ＭＳ Ｐゴシック" pitchFamily="36" charset="-128"/>
              </a:rPr>
              <a:t> van nu.</a:t>
            </a:r>
          </a:p>
          <a:p>
            <a:pPr lvl="1" eaLnBrk="1" hangingPunct="1"/>
            <a:r>
              <a:rPr lang="en-GB" sz="1000" dirty="0" smtClean="0">
                <a:solidFill>
                  <a:srgbClr val="333399"/>
                </a:solidFill>
                <a:latin typeface="Book Antiqua" pitchFamily="36" charset="0"/>
                <a:ea typeface="ＭＳ Ｐゴシック" pitchFamily="36" charset="-128"/>
              </a:rPr>
              <a:t> De </a:t>
            </a:r>
            <a:r>
              <a:rPr lang="en-GB" sz="1000" dirty="0" err="1" smtClean="0">
                <a:solidFill>
                  <a:srgbClr val="333399"/>
                </a:solidFill>
                <a:latin typeface="Book Antiqua" pitchFamily="36" charset="0"/>
                <a:ea typeface="ＭＳ Ｐゴシック" pitchFamily="36" charset="-128"/>
              </a:rPr>
              <a:t>eerste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gedetailleerde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waarnemingen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begonnen</a:t>
            </a:r>
            <a:r>
              <a:rPr lang="en-GB" sz="1000" dirty="0" smtClean="0">
                <a:solidFill>
                  <a:srgbClr val="333399"/>
                </a:solidFill>
                <a:latin typeface="Book Antiqua" pitchFamily="36" charset="0"/>
                <a:ea typeface="ＭＳ Ｐゴシック" pitchFamily="36" charset="-128"/>
              </a:rPr>
              <a:t> met de </a:t>
            </a:r>
            <a:r>
              <a:rPr lang="en-GB" sz="1000" dirty="0" err="1" smtClean="0">
                <a:solidFill>
                  <a:srgbClr val="333399"/>
                </a:solidFill>
                <a:latin typeface="Book Antiqua" pitchFamily="36" charset="0"/>
                <a:ea typeface="ＭＳ Ｐゴシック" pitchFamily="36" charset="-128"/>
              </a:rPr>
              <a:t>uitvinding</a:t>
            </a:r>
            <a:r>
              <a:rPr lang="en-GB" sz="1000" dirty="0" smtClean="0">
                <a:solidFill>
                  <a:srgbClr val="333399"/>
                </a:solidFill>
                <a:latin typeface="Book Antiqua" pitchFamily="36" charset="0"/>
                <a:ea typeface="ＭＳ Ｐゴシック" pitchFamily="36" charset="-128"/>
              </a:rPr>
              <a:t> van de </a:t>
            </a:r>
            <a:r>
              <a:rPr lang="en-GB" sz="1000" dirty="0" err="1" smtClean="0">
                <a:solidFill>
                  <a:srgbClr val="333399"/>
                </a:solidFill>
                <a:latin typeface="Book Antiqua" pitchFamily="36" charset="0"/>
                <a:ea typeface="ＭＳ Ｐゴシック" pitchFamily="36" charset="-128"/>
              </a:rPr>
              <a:t>telescoop</a:t>
            </a:r>
            <a:r>
              <a:rPr lang="en-GB" sz="1000" dirty="0" smtClean="0">
                <a:solidFill>
                  <a:srgbClr val="333399"/>
                </a:solidFill>
                <a:latin typeface="Book Antiqua" pitchFamily="36" charset="0"/>
                <a:ea typeface="ＭＳ Ｐゴシック" pitchFamily="36" charset="-128"/>
              </a:rPr>
              <a:t> (Galileo, 1610 en </a:t>
            </a:r>
            <a:r>
              <a:rPr lang="en-GB" sz="1000" dirty="0" err="1" smtClean="0">
                <a:solidFill>
                  <a:srgbClr val="333399"/>
                </a:solidFill>
                <a:latin typeface="Book Antiqua" pitchFamily="36" charset="0"/>
                <a:ea typeface="ＭＳ Ｐゴシック" pitchFamily="36" charset="-128"/>
              </a:rPr>
              <a:t>andere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waarnemers</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Fabricius</a:t>
            </a:r>
            <a:r>
              <a:rPr lang="en-GB" sz="1000" dirty="0" smtClean="0">
                <a:solidFill>
                  <a:srgbClr val="333399"/>
                </a:solidFill>
                <a:latin typeface="Book Antiqua" pitchFamily="36" charset="0"/>
                <a:ea typeface="ＭＳ Ｐゴシック" pitchFamily="36" charset="-128"/>
              </a:rPr>
              <a:t> en </a:t>
            </a:r>
            <a:r>
              <a:rPr lang="en-GB" sz="1000" dirty="0" err="1" smtClean="0">
                <a:solidFill>
                  <a:srgbClr val="333399"/>
                </a:solidFill>
                <a:latin typeface="Book Antiqua" pitchFamily="36" charset="0"/>
                <a:ea typeface="ＭＳ Ｐゴシック" pitchFamily="36" charset="-128"/>
              </a:rPr>
              <a:t>Scheiner</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eerste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tekeningen</a:t>
            </a:r>
            <a:r>
              <a:rPr lang="en-GB" sz="1000" dirty="0" smtClean="0">
                <a:solidFill>
                  <a:srgbClr val="333399"/>
                </a:solidFill>
                <a:latin typeface="Book Antiqua" pitchFamily="36" charset="0"/>
                <a:ea typeface="ＭＳ Ｐゴシック" pitchFamily="36" charset="-128"/>
              </a:rPr>
              <a:t>. </a:t>
            </a:r>
          </a:p>
          <a:p>
            <a:pPr lvl="1" eaLnBrk="1" hangingPunct="1"/>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Toch</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waren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er</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meer</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dan</a:t>
            </a:r>
            <a:r>
              <a:rPr lang="en-GB" sz="1000" dirty="0" smtClean="0">
                <a:solidFill>
                  <a:srgbClr val="333399"/>
                </a:solidFill>
                <a:latin typeface="Book Antiqua" pitchFamily="36" charset="0"/>
                <a:ea typeface="ＭＳ Ｐゴシック" pitchFamily="36" charset="-128"/>
              </a:rPr>
              <a:t> 2 </a:t>
            </a:r>
            <a:r>
              <a:rPr lang="en-GB" sz="1000" dirty="0" err="1" smtClean="0">
                <a:solidFill>
                  <a:srgbClr val="333399"/>
                </a:solidFill>
                <a:latin typeface="Book Antiqua" pitchFamily="36" charset="0"/>
                <a:ea typeface="ＭＳ Ｐゴシック" pitchFamily="36" charset="-128"/>
              </a:rPr>
              <a:t>eeuwen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nodig</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om</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een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beter</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begrip</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te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krijgen</a:t>
            </a:r>
            <a:r>
              <a:rPr lang="en-GB" sz="1000" dirty="0" smtClean="0">
                <a:solidFill>
                  <a:srgbClr val="333399"/>
                </a:solidFill>
                <a:latin typeface="Book Antiqua" pitchFamily="36" charset="0"/>
                <a:ea typeface="ＭＳ Ｐゴシック" pitchFamily="36" charset="-128"/>
              </a:rPr>
              <a:t> over </a:t>
            </a:r>
            <a:r>
              <a:rPr lang="en-GB" sz="1000" dirty="0" err="1" smtClean="0">
                <a:solidFill>
                  <a:srgbClr val="333399"/>
                </a:solidFill>
                <a:latin typeface="Book Antiqua" pitchFamily="36" charset="0"/>
                <a:ea typeface="ＭＳ Ｐゴシック" pitchFamily="36" charset="-128"/>
              </a:rPr>
              <a:t>zonnevlekken</a:t>
            </a:r>
            <a:r>
              <a:rPr lang="en-GB" sz="1000" dirty="0" smtClean="0">
                <a:solidFill>
                  <a:srgbClr val="333399"/>
                </a:solidFill>
                <a:latin typeface="Book Antiqua" pitchFamily="36" charset="0"/>
                <a:ea typeface="ＭＳ Ｐゴシック" pitchFamily="36" charset="-128"/>
              </a:rPr>
              <a:t>.</a:t>
            </a:r>
          </a:p>
          <a:p>
            <a:pPr eaLnBrk="1" hangingPunct="1"/>
            <a:endParaRPr lang="en-GB" sz="1000" dirty="0" smtClean="0">
              <a:latin typeface="Book Antiqua" pitchFamily="36" charset="0"/>
              <a:ea typeface="ＭＳ Ｐゴシック" pitchFamily="36" charset="-128"/>
            </a:endParaRPr>
          </a:p>
          <a:p>
            <a:pPr eaLnBrk="1" hangingPunct="1"/>
            <a:r>
              <a:rPr lang="en-GB" sz="1000" dirty="0" smtClean="0">
                <a:solidFill>
                  <a:srgbClr val="333399"/>
                </a:solidFill>
                <a:latin typeface="Book Antiqua" pitchFamily="36" charset="0"/>
                <a:ea typeface="ＭＳ Ｐゴシック" pitchFamily="36" charset="-128"/>
              </a:rPr>
              <a:t>Het is in de 19de </a:t>
            </a:r>
            <a:r>
              <a:rPr lang="en-GB" sz="1000" dirty="0" err="1" smtClean="0">
                <a:solidFill>
                  <a:srgbClr val="333399"/>
                </a:solidFill>
                <a:latin typeface="Book Antiqua" pitchFamily="36" charset="0"/>
                <a:ea typeface="ＭＳ Ｐゴシック" pitchFamily="36" charset="-128"/>
              </a:rPr>
              <a:t>eeuw</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dat</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vooruitgang</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werd</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geboekt</a:t>
            </a:r>
            <a:r>
              <a:rPr lang="en-GB" sz="1000" dirty="0" smtClean="0">
                <a:solidFill>
                  <a:srgbClr val="333399"/>
                </a:solidFill>
                <a:latin typeface="Book Antiqua" pitchFamily="36" charset="0"/>
                <a:ea typeface="ＭＳ Ｐゴシック" pitchFamily="36" charset="-128"/>
              </a:rPr>
              <a:t>: </a:t>
            </a:r>
          </a:p>
          <a:p>
            <a:pPr eaLnBrk="1" hangingPunct="1"/>
            <a:r>
              <a:rPr lang="en-GB" sz="1000" dirty="0" smtClean="0">
                <a:solidFill>
                  <a:srgbClr val="333399"/>
                </a:solidFill>
                <a:latin typeface="Book Antiqua" pitchFamily="36" charset="0"/>
                <a:ea typeface="ＭＳ Ｐゴシック" pitchFamily="36" charset="-128"/>
              </a:rPr>
              <a:t>S.H. </a:t>
            </a:r>
            <a:r>
              <a:rPr lang="en-GB" sz="1000" dirty="0" err="1" smtClean="0">
                <a:solidFill>
                  <a:srgbClr val="333399"/>
                </a:solidFill>
                <a:latin typeface="Book Antiqua" pitchFamily="36" charset="0"/>
                <a:ea typeface="ＭＳ Ｐゴシック" pitchFamily="36" charset="-128"/>
              </a:rPr>
              <a:t>Schwabe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voerde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gedurende</a:t>
            </a:r>
            <a:r>
              <a:rPr lang="en-GB" sz="1000" dirty="0" smtClean="0">
                <a:solidFill>
                  <a:srgbClr val="333399"/>
                </a:solidFill>
                <a:latin typeface="Book Antiqua" pitchFamily="36" charset="0"/>
                <a:ea typeface="ＭＳ Ｐゴシック" pitchFamily="36" charset="-128"/>
              </a:rPr>
              <a:t> 43 </a:t>
            </a:r>
            <a:r>
              <a:rPr lang="en-GB" sz="1000" dirty="0" err="1" smtClean="0">
                <a:solidFill>
                  <a:srgbClr val="333399"/>
                </a:solidFill>
                <a:latin typeface="Book Antiqua" pitchFamily="36" charset="0"/>
                <a:ea typeface="ＭＳ Ｐゴシック" pitchFamily="36" charset="-128"/>
              </a:rPr>
              <a:t>jaar</a:t>
            </a:r>
            <a:r>
              <a:rPr lang="en-GB" sz="1000" dirty="0" smtClean="0">
                <a:solidFill>
                  <a:srgbClr val="333399"/>
                </a:solidFill>
                <a:latin typeface="Book Antiqua" pitchFamily="36" charset="0"/>
                <a:ea typeface="ＭＳ Ｐゴシック" pitchFamily="36" charset="-128"/>
              </a:rPr>
              <a:t>, de </a:t>
            </a:r>
            <a:r>
              <a:rPr lang="en-GB" sz="1000" dirty="0" err="1" smtClean="0">
                <a:solidFill>
                  <a:srgbClr val="333399"/>
                </a:solidFill>
                <a:latin typeface="Book Antiqua" pitchFamily="36" charset="0"/>
                <a:ea typeface="ＭＳ Ｐゴシック" pitchFamily="36" charset="-128"/>
              </a:rPr>
              <a:t>eerste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systematische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waarnemingen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uit</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Hij</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ontdekde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een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periode</a:t>
            </a:r>
            <a:r>
              <a:rPr lang="en-GB" sz="1000" dirty="0" smtClean="0">
                <a:solidFill>
                  <a:srgbClr val="333399"/>
                </a:solidFill>
                <a:latin typeface="Book Antiqua" pitchFamily="36" charset="0"/>
                <a:ea typeface="ＭＳ Ｐゴシック" pitchFamily="36" charset="-128"/>
              </a:rPr>
              <a:t> van 11 </a:t>
            </a:r>
            <a:r>
              <a:rPr lang="en-GB" sz="1000" dirty="0" err="1" smtClean="0">
                <a:solidFill>
                  <a:srgbClr val="333399"/>
                </a:solidFill>
                <a:latin typeface="Book Antiqua" pitchFamily="36" charset="0"/>
                <a:ea typeface="ＭＳ Ｐゴシック" pitchFamily="36" charset="-128"/>
              </a:rPr>
              <a:t>jaar</a:t>
            </a:r>
            <a:r>
              <a:rPr lang="en-GB" sz="1000" dirty="0" smtClean="0">
                <a:solidFill>
                  <a:srgbClr val="333399"/>
                </a:solidFill>
                <a:latin typeface="Book Antiqua" pitchFamily="36" charset="0"/>
                <a:ea typeface="ＭＳ Ｐゴシック" pitchFamily="36" charset="-128"/>
              </a:rPr>
              <a:t> in het </a:t>
            </a:r>
            <a:r>
              <a:rPr lang="en-GB" sz="1000" dirty="0" err="1" smtClean="0">
                <a:solidFill>
                  <a:srgbClr val="333399"/>
                </a:solidFill>
                <a:latin typeface="Book Antiqua" pitchFamily="36" charset="0"/>
                <a:ea typeface="ＭＳ Ｐゴシック" pitchFamily="36" charset="-128"/>
              </a:rPr>
              <a:t>aantal</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zonnevlekken</a:t>
            </a:r>
            <a:r>
              <a:rPr lang="en-GB" sz="1000" dirty="0" smtClean="0">
                <a:solidFill>
                  <a:srgbClr val="333399"/>
                </a:solidFill>
                <a:latin typeface="Book Antiqua" pitchFamily="36" charset="0"/>
                <a:ea typeface="ＭＳ Ｐゴシック" pitchFamily="36" charset="-128"/>
              </a:rPr>
              <a:t>.</a:t>
            </a:r>
          </a:p>
          <a:p>
            <a:pPr eaLnBrk="1" hangingPunct="1"/>
            <a:endParaRPr lang="en-GB" sz="1000" dirty="0" smtClean="0">
              <a:solidFill>
                <a:srgbClr val="333399"/>
              </a:solidFill>
              <a:latin typeface="Book Antiqua" pitchFamily="36" charset="0"/>
              <a:ea typeface="ＭＳ Ｐゴシック" pitchFamily="36" charset="-128"/>
            </a:endParaRPr>
          </a:p>
          <a:p>
            <a:pPr eaLnBrk="1" hangingPunct="1"/>
            <a:r>
              <a:rPr lang="en-GB" sz="1000" dirty="0" smtClean="0">
                <a:solidFill>
                  <a:srgbClr val="333399"/>
                </a:solidFill>
                <a:latin typeface="Book Antiqua" pitchFamily="36" charset="0"/>
                <a:ea typeface="ＭＳ Ｐゴシック" pitchFamily="36" charset="-128"/>
              </a:rPr>
              <a:t>R.C. Carrington </a:t>
            </a:r>
            <a:r>
              <a:rPr lang="en-GB" sz="1000" dirty="0" err="1" smtClean="0">
                <a:solidFill>
                  <a:srgbClr val="333399"/>
                </a:solidFill>
                <a:latin typeface="Book Antiqua" pitchFamily="36" charset="0"/>
                <a:ea typeface="ＭＳ Ｐゴシック" pitchFamily="36" charset="-128"/>
              </a:rPr>
              <a:t>ontdekte</a:t>
            </a:r>
            <a:r>
              <a:rPr lang="en-GB" sz="1000" dirty="0" smtClean="0">
                <a:solidFill>
                  <a:srgbClr val="333399"/>
                </a:solidFill>
                <a:latin typeface="Book Antiqua" pitchFamily="36" charset="0"/>
                <a:ea typeface="ＭＳ Ｐゴシック" pitchFamily="36" charset="-128"/>
              </a:rPr>
              <a:t> de </a:t>
            </a:r>
            <a:r>
              <a:rPr lang="en-GB" sz="1000" dirty="0" err="1" smtClean="0">
                <a:solidFill>
                  <a:srgbClr val="333399"/>
                </a:solidFill>
                <a:latin typeface="Book Antiqua" pitchFamily="36" charset="0"/>
                <a:ea typeface="ＭＳ Ｐゴシック" pitchFamily="36" charset="-128"/>
              </a:rPr>
              <a:t>differentiële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rotatie</a:t>
            </a:r>
            <a:r>
              <a:rPr lang="en-GB" sz="1000" dirty="0" smtClean="0">
                <a:solidFill>
                  <a:srgbClr val="333399"/>
                </a:solidFill>
                <a:latin typeface="Book Antiqua" pitchFamily="36" charset="0"/>
                <a:ea typeface="ＭＳ Ｐゴシック" pitchFamily="36" charset="-128"/>
              </a:rPr>
              <a:t> en de link </a:t>
            </a:r>
            <a:r>
              <a:rPr lang="en-GB" sz="1000" dirty="0" err="1" smtClean="0">
                <a:solidFill>
                  <a:srgbClr val="333399"/>
                </a:solidFill>
                <a:latin typeface="Book Antiqua" pitchFamily="36" charset="0"/>
                <a:ea typeface="ＭＳ Ｐゴシック" pitchFamily="36" charset="-128"/>
              </a:rPr>
              <a:t>tussen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zonneuitbarstingen</a:t>
            </a:r>
            <a:r>
              <a:rPr lang="en-GB" sz="1000" dirty="0" smtClean="0">
                <a:solidFill>
                  <a:srgbClr val="333399"/>
                </a:solidFill>
                <a:latin typeface="Book Antiqua" pitchFamily="36" charset="0"/>
                <a:ea typeface="ＭＳ Ｐゴシック" pitchFamily="36" charset="-128"/>
              </a:rPr>
              <a:t> en de </a:t>
            </a:r>
            <a:r>
              <a:rPr lang="en-GB" sz="1000" dirty="0" err="1" smtClean="0">
                <a:solidFill>
                  <a:srgbClr val="333399"/>
                </a:solidFill>
                <a:latin typeface="Book Antiqua" pitchFamily="36" charset="0"/>
                <a:ea typeface="ＭＳ Ｐゴシック" pitchFamily="36" charset="-128"/>
              </a:rPr>
              <a:t>vlekken</a:t>
            </a:r>
            <a:r>
              <a:rPr lang="en-GB" sz="1000" dirty="0" smtClean="0">
                <a:solidFill>
                  <a:srgbClr val="333399"/>
                </a:solidFill>
                <a:latin typeface="Book Antiqua" pitchFamily="36" charset="0"/>
                <a:ea typeface="ＭＳ Ｐゴシック" pitchFamily="36" charset="-128"/>
              </a:rPr>
              <a:t>.</a:t>
            </a:r>
          </a:p>
          <a:p>
            <a:pPr eaLnBrk="1" hangingPunct="1"/>
            <a:endParaRPr lang="en-GB" sz="1000" dirty="0" smtClean="0">
              <a:solidFill>
                <a:srgbClr val="333399"/>
              </a:solidFill>
              <a:latin typeface="Book Antiqua" pitchFamily="36" charset="0"/>
              <a:ea typeface="ＭＳ Ｐゴシック" pitchFamily="36" charset="-128"/>
            </a:endParaRPr>
          </a:p>
          <a:p>
            <a:pPr eaLnBrk="1" hangingPunct="1"/>
            <a:r>
              <a:rPr lang="en-GB" sz="1000" dirty="0" smtClean="0">
                <a:solidFill>
                  <a:srgbClr val="333399"/>
                </a:solidFill>
                <a:latin typeface="Book Antiqua" pitchFamily="36" charset="0"/>
                <a:ea typeface="ＭＳ Ｐゴシック" pitchFamily="36" charset="-128"/>
              </a:rPr>
              <a:t>R. Wolf (Zürich, 1816-1893) </a:t>
            </a:r>
            <a:r>
              <a:rPr lang="en-GB" sz="1000" dirty="0" err="1" smtClean="0">
                <a:solidFill>
                  <a:srgbClr val="333399"/>
                </a:solidFill>
                <a:latin typeface="Book Antiqua" pitchFamily="36" charset="0"/>
                <a:ea typeface="ＭＳ Ｐゴシック" pitchFamily="36" charset="-128"/>
              </a:rPr>
              <a:t>verzamelde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alle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historische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waarnemingen</a:t>
            </a:r>
            <a:r>
              <a:rPr lang="en-GB" sz="1000" dirty="0" smtClean="0">
                <a:solidFill>
                  <a:srgbClr val="333399"/>
                </a:solidFill>
                <a:latin typeface="Book Antiqua" pitchFamily="36" charset="0"/>
                <a:ea typeface="ＭＳ Ｐゴシック" pitchFamily="36" charset="-128"/>
              </a:rPr>
              <a:t> en </a:t>
            </a:r>
            <a:r>
              <a:rPr lang="en-GB" sz="1000" dirty="0" err="1" smtClean="0">
                <a:solidFill>
                  <a:srgbClr val="333399"/>
                </a:solidFill>
                <a:latin typeface="Book Antiqua" pitchFamily="36" charset="0"/>
                <a:ea typeface="ＭＳ Ｐゴシック" pitchFamily="36" charset="-128"/>
              </a:rPr>
              <a:t>begon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aan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systematische</a:t>
            </a:r>
            <a:r>
              <a:rPr lang="en-GB" sz="1000" dirty="0" smtClean="0">
                <a:solidFill>
                  <a:srgbClr val="333399"/>
                </a:solidFill>
                <a:latin typeface="Book Antiqua" pitchFamily="36" charset="0"/>
                <a:ea typeface="ＭＳ Ｐゴシック" pitchFamily="36" charset="-128"/>
              </a:rPr>
              <a:t> en continue </a:t>
            </a:r>
            <a:r>
              <a:rPr lang="en-GB" sz="1000" dirty="0" err="1" smtClean="0">
                <a:solidFill>
                  <a:srgbClr val="333399"/>
                </a:solidFill>
                <a:latin typeface="Book Antiqua" pitchFamily="36" charset="0"/>
                <a:ea typeface="ＭＳ Ｐゴシック" pitchFamily="36" charset="-128"/>
              </a:rPr>
              <a:t>waarnemingen</a:t>
            </a:r>
            <a:r>
              <a:rPr lang="en-GB" sz="1000" dirty="0" smtClean="0">
                <a:solidFill>
                  <a:srgbClr val="333399"/>
                </a:solidFill>
                <a:latin typeface="Book Antiqua" pitchFamily="36" charset="0"/>
                <a:ea typeface="ＭＳ Ｐゴシック" pitchFamily="36" charset="-128"/>
              </a:rPr>
              <a:t> van </a:t>
            </a:r>
            <a:r>
              <a:rPr lang="en-GB" sz="1000" dirty="0" err="1" smtClean="0">
                <a:solidFill>
                  <a:srgbClr val="333399"/>
                </a:solidFill>
                <a:latin typeface="Book Antiqua" pitchFamily="36" charset="0"/>
                <a:ea typeface="ＭＳ Ｐゴシック" pitchFamily="36" charset="-128"/>
              </a:rPr>
              <a:t>zonnevlekken</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Hij</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introduceerde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een</a:t>
            </a:r>
            <a:r>
              <a:rPr lang="en-GB" sz="1000" dirty="0" smtClean="0">
                <a:solidFill>
                  <a:srgbClr val="333399"/>
                </a:solidFill>
                <a:latin typeface="Book Antiqua" pitchFamily="36" charset="0"/>
                <a:ea typeface="ＭＳ Ｐゴシック" pitchFamily="36" charset="-128"/>
              </a:rPr>
              <a:t> index </a:t>
            </a:r>
            <a:r>
              <a:rPr lang="en-GB" sz="1000" dirty="0" err="1" smtClean="0">
                <a:solidFill>
                  <a:srgbClr val="333399"/>
                </a:solidFill>
                <a:latin typeface="Book Antiqua" pitchFamily="36" charset="0"/>
                <a:ea typeface="ＭＳ Ｐゴシック" pitchFamily="36" charset="-128"/>
              </a:rPr>
              <a:t>gebaseerd</a:t>
            </a:r>
            <a:r>
              <a:rPr lang="en-GB" sz="1000" dirty="0" smtClean="0">
                <a:solidFill>
                  <a:srgbClr val="333399"/>
                </a:solidFill>
                <a:latin typeface="Book Antiqua" pitchFamily="36" charset="0"/>
                <a:ea typeface="ＭＳ Ｐゴシック" pitchFamily="36" charset="-128"/>
              </a:rPr>
              <a:t> op het </a:t>
            </a:r>
            <a:r>
              <a:rPr lang="en-GB" sz="1000" dirty="0" err="1" smtClean="0">
                <a:solidFill>
                  <a:srgbClr val="333399"/>
                </a:solidFill>
                <a:latin typeface="Book Antiqua" pitchFamily="36" charset="0"/>
                <a:ea typeface="ＭＳ Ｐゴシック" pitchFamily="36" charset="-128"/>
              </a:rPr>
              <a:t>aantal</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getelde</a:t>
            </a:r>
            <a:r>
              <a:rPr lang="en-GB" sz="1000" dirty="0" smtClean="0">
                <a:solidFill>
                  <a:srgbClr val="333399"/>
                </a:solidFill>
                <a:latin typeface="Book Antiqua" pitchFamily="36" charset="0"/>
                <a:ea typeface="ＭＳ Ｐゴシック" pitchFamily="36" charset="-128"/>
              </a:rPr>
              <a:t> </a:t>
            </a:r>
            <a:r>
              <a:rPr lang="en-GB" sz="1000" dirty="0" err="1" smtClean="0">
                <a:solidFill>
                  <a:srgbClr val="333399"/>
                </a:solidFill>
                <a:latin typeface="Book Antiqua" pitchFamily="36" charset="0"/>
                <a:ea typeface="ＭＳ Ｐゴシック" pitchFamily="36" charset="-128"/>
              </a:rPr>
              <a:t>vlekken</a:t>
            </a:r>
            <a:r>
              <a:rPr lang="en-GB" sz="1000" dirty="0" smtClean="0">
                <a:solidFill>
                  <a:srgbClr val="333399"/>
                </a:solidFill>
                <a:latin typeface="Book Antiqua" pitchFamily="36" charset="0"/>
                <a:ea typeface="ＭＳ Ｐゴシック" pitchFamily="36" charset="-128"/>
              </a:rPr>
              <a:t>, het </a:t>
            </a:r>
            <a:r>
              <a:rPr lang="en-GB" sz="1000" dirty="0" err="1" smtClean="0">
                <a:solidFill>
                  <a:srgbClr val="333399"/>
                </a:solidFill>
                <a:latin typeface="Book Antiqua" pitchFamily="36" charset="0"/>
                <a:ea typeface="ＭＳ Ｐゴシック" pitchFamily="36" charset="-128"/>
              </a:rPr>
              <a:t>Wolfgetal</a:t>
            </a:r>
            <a:r>
              <a:rPr lang="en-GB" sz="1000" dirty="0" smtClean="0">
                <a:solidFill>
                  <a:srgbClr val="333399"/>
                </a:solidFill>
                <a:latin typeface="Book Antiqua" pitchFamily="36" charset="0"/>
                <a:ea typeface="ＭＳ Ｐゴシック" pitchFamily="36" charset="-128"/>
              </a:rPr>
              <a:t>: </a:t>
            </a:r>
          </a:p>
          <a:p>
            <a:pPr eaLnBrk="1" hangingPunct="1"/>
            <a:endParaRPr lang="en-GB" sz="1000" dirty="0" smtClean="0">
              <a:solidFill>
                <a:srgbClr val="333399"/>
              </a:solidFill>
              <a:latin typeface="Book Antiqua" pitchFamily="36" charset="0"/>
              <a:ea typeface="ＭＳ Ｐゴシック" pitchFamily="36" charset="-128"/>
            </a:endParaRPr>
          </a:p>
          <a:p>
            <a:pPr algn="l" defTabSz="449263" eaLnBrk="1" hangingPunct="1">
              <a:spcBef>
                <a:spcPts val="50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err="1" smtClean="0">
                <a:latin typeface="Arial" charset="0"/>
              </a:rPr>
              <a:t>Zonnevlekken</a:t>
            </a:r>
            <a:r>
              <a:rPr lang="en-GB" sz="1800" b="0" dirty="0" smtClean="0">
                <a:latin typeface="Arial" charset="0"/>
              </a:rPr>
              <a:t> </a:t>
            </a:r>
            <a:r>
              <a:rPr lang="en-GB" sz="1800" b="0" dirty="0" err="1" smtClean="0">
                <a:latin typeface="Arial" charset="0"/>
              </a:rPr>
              <a:t>zijn</a:t>
            </a:r>
            <a:r>
              <a:rPr lang="en-GB" sz="1800" b="0" dirty="0" smtClean="0">
                <a:latin typeface="Arial" charset="0"/>
              </a:rPr>
              <a:t> </a:t>
            </a:r>
            <a:r>
              <a:rPr lang="en-GB" sz="1800" b="0" dirty="0" err="1" smtClean="0">
                <a:latin typeface="Arial" charset="0"/>
              </a:rPr>
              <a:t>donkere</a:t>
            </a:r>
            <a:r>
              <a:rPr lang="en-GB" sz="1800" b="0" dirty="0" smtClean="0">
                <a:latin typeface="Arial" charset="0"/>
              </a:rPr>
              <a:t> </a:t>
            </a:r>
            <a:r>
              <a:rPr lang="en-GB" sz="1800" b="0" dirty="0" err="1" smtClean="0">
                <a:latin typeface="Arial" charset="0"/>
              </a:rPr>
              <a:t>gebieden</a:t>
            </a:r>
            <a:r>
              <a:rPr lang="en-GB" sz="1800" b="0" dirty="0" smtClean="0">
                <a:latin typeface="Arial" charset="0"/>
              </a:rPr>
              <a:t> in de </a:t>
            </a:r>
            <a:r>
              <a:rPr lang="en-GB" sz="1800" b="0" dirty="0" err="1" smtClean="0">
                <a:latin typeface="Arial" charset="0"/>
              </a:rPr>
              <a:t>fotosfeer</a:t>
            </a:r>
            <a:r>
              <a:rPr lang="en-GB" sz="1800" b="0" dirty="0" smtClean="0">
                <a:latin typeface="Arial" charset="0"/>
              </a:rPr>
              <a:t>.</a:t>
            </a:r>
          </a:p>
          <a:p>
            <a:pPr algn="l" defTabSz="449263" eaLnBrk="1" hangingPunct="1">
              <a:spcBef>
                <a:spcPts val="45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smtClean="0">
                <a:latin typeface="Arial" charset="0"/>
              </a:rPr>
              <a:t>De </a:t>
            </a:r>
            <a:r>
              <a:rPr lang="en-GB" sz="1800" b="0" dirty="0" err="1" smtClean="0">
                <a:latin typeface="Arial" charset="0"/>
              </a:rPr>
              <a:t>kleinste</a:t>
            </a:r>
            <a:r>
              <a:rPr lang="en-GB" sz="1800" b="0" dirty="0" smtClean="0">
                <a:latin typeface="Arial" charset="0"/>
              </a:rPr>
              <a:t> </a:t>
            </a:r>
            <a:r>
              <a:rPr lang="en-GB" sz="1800" b="0" dirty="0" err="1" smtClean="0">
                <a:latin typeface="Arial" charset="0"/>
              </a:rPr>
              <a:t>vlekken</a:t>
            </a:r>
            <a:r>
              <a:rPr lang="en-GB" sz="1800" b="0" dirty="0" smtClean="0">
                <a:latin typeface="Arial" charset="0"/>
              </a:rPr>
              <a:t> </a:t>
            </a:r>
            <a:r>
              <a:rPr lang="en-GB" sz="1800" b="0" dirty="0" err="1" smtClean="0">
                <a:latin typeface="Arial" charset="0"/>
              </a:rPr>
              <a:t>hebben</a:t>
            </a:r>
            <a:r>
              <a:rPr lang="en-GB" sz="1800" b="0" dirty="0" smtClean="0">
                <a:latin typeface="Arial" charset="0"/>
              </a:rPr>
              <a:t> </a:t>
            </a:r>
            <a:r>
              <a:rPr lang="en-GB" sz="1800" b="0" dirty="0" err="1" smtClean="0">
                <a:latin typeface="Arial" charset="0"/>
              </a:rPr>
              <a:t>geen</a:t>
            </a:r>
            <a:r>
              <a:rPr lang="en-GB" sz="1800" b="0" dirty="0" smtClean="0">
                <a:latin typeface="Arial" charset="0"/>
              </a:rPr>
              <a:t> </a:t>
            </a:r>
            <a:r>
              <a:rPr lang="en-GB" sz="1800" b="0" dirty="0" err="1" smtClean="0">
                <a:latin typeface="Arial" charset="0"/>
              </a:rPr>
              <a:t>structuur</a:t>
            </a:r>
            <a:r>
              <a:rPr lang="en-GB" sz="1800" b="0" dirty="0" smtClean="0">
                <a:latin typeface="Arial" charset="0"/>
              </a:rPr>
              <a:t> (diameter D &lt; 2 500km)</a:t>
            </a:r>
            <a:r>
              <a:rPr lang="ar-SA" sz="1800" b="0" dirty="0" smtClean="0">
                <a:latin typeface="Arial" charset="0"/>
                <a:cs typeface="Arial" charset="0"/>
              </a:rPr>
              <a:t>‏</a:t>
            </a:r>
            <a:endParaRPr lang="en-GB" sz="1800" b="0" dirty="0" smtClean="0">
              <a:latin typeface="Arial" charset="0"/>
            </a:endParaRPr>
          </a:p>
          <a:p>
            <a:pPr algn="l" defTabSz="449263" eaLnBrk="1" hangingPunct="1">
              <a:spcBef>
                <a:spcPts val="50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err="1" smtClean="0">
                <a:latin typeface="Arial" charset="0"/>
              </a:rPr>
              <a:t>Voor</a:t>
            </a:r>
            <a:r>
              <a:rPr lang="en-GB" sz="1800" b="0" dirty="0" smtClean="0">
                <a:latin typeface="Arial" charset="0"/>
              </a:rPr>
              <a:t> D &gt;2 500km, </a:t>
            </a:r>
            <a:r>
              <a:rPr lang="en-GB" sz="1800" b="0" dirty="0" err="1" smtClean="0">
                <a:latin typeface="Arial" charset="0"/>
              </a:rPr>
              <a:t>bestaan</a:t>
            </a:r>
            <a:r>
              <a:rPr lang="en-GB" sz="1800" b="0" dirty="0" smtClean="0">
                <a:latin typeface="Arial" charset="0"/>
              </a:rPr>
              <a:t> de </a:t>
            </a:r>
            <a:r>
              <a:rPr lang="en-GB" sz="1800" b="0" dirty="0" err="1" smtClean="0">
                <a:latin typeface="Arial" charset="0"/>
              </a:rPr>
              <a:t>vlekken</a:t>
            </a:r>
            <a:r>
              <a:rPr lang="en-GB" sz="1800" b="0" dirty="0" smtClean="0">
                <a:latin typeface="Arial" charset="0"/>
              </a:rPr>
              <a:t> </a:t>
            </a:r>
            <a:r>
              <a:rPr lang="en-GB" sz="1800" b="0" dirty="0" err="1" smtClean="0">
                <a:latin typeface="Arial" charset="0"/>
              </a:rPr>
              <a:t>uit</a:t>
            </a:r>
            <a:r>
              <a:rPr lang="en-GB" sz="1800" b="0" dirty="0" smtClean="0">
                <a:latin typeface="Arial" charset="0"/>
              </a:rPr>
              <a:t> 2 zones:</a:t>
            </a:r>
          </a:p>
          <a:p>
            <a:pPr algn="l" defTabSz="449263" eaLnBrk="1" hangingPunct="1">
              <a:spcBef>
                <a:spcPts val="500"/>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dirty="0" err="1" smtClean="0">
                <a:latin typeface="Arial" charset="0"/>
              </a:rPr>
              <a:t>Centrale</a:t>
            </a:r>
            <a:r>
              <a:rPr lang="en-GB" sz="1800" dirty="0" smtClean="0">
                <a:latin typeface="Arial" charset="0"/>
              </a:rPr>
              <a:t> </a:t>
            </a:r>
            <a:r>
              <a:rPr lang="en-GB" sz="1800" dirty="0" err="1" smtClean="0">
                <a:latin typeface="Arial" charset="0"/>
              </a:rPr>
              <a:t>Schaduw</a:t>
            </a:r>
            <a:r>
              <a:rPr lang="en-GB" sz="1800" b="0" dirty="0" smtClean="0">
                <a:latin typeface="Arial" charset="0"/>
              </a:rPr>
              <a:t>: </a:t>
            </a:r>
          </a:p>
          <a:p>
            <a:pPr marL="741363" lvl="1" indent="-284163" algn="l" defTabSz="449263" eaLnBrk="1" hangingPunct="1">
              <a:spcBef>
                <a:spcPts val="450"/>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smtClean="0">
                <a:latin typeface="Arial" charset="0"/>
              </a:rPr>
              <a:t>Diameter =10 tot 15 000 km</a:t>
            </a:r>
          </a:p>
          <a:p>
            <a:pPr marL="741363" lvl="1" indent="-284163" algn="l" defTabSz="449263" eaLnBrk="1" hangingPunct="1">
              <a:spcBef>
                <a:spcPts val="450"/>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err="1" smtClean="0">
                <a:latin typeface="Arial" charset="0"/>
              </a:rPr>
              <a:t>Lichtsterkte</a:t>
            </a:r>
            <a:r>
              <a:rPr lang="en-GB" sz="1800" b="0" dirty="0" smtClean="0">
                <a:latin typeface="Arial" charset="0"/>
              </a:rPr>
              <a:t> = 5 tot 30% </a:t>
            </a:r>
            <a:r>
              <a:rPr lang="en-GB" sz="1800" b="0" dirty="0" err="1" smtClean="0">
                <a:latin typeface="Arial" charset="0"/>
              </a:rPr>
              <a:t>I</a:t>
            </a:r>
            <a:r>
              <a:rPr lang="en-GB" sz="1800" b="0" baseline="-25000" dirty="0" err="1" smtClean="0">
                <a:latin typeface="Arial" charset="0"/>
              </a:rPr>
              <a:t>Fotosfeer</a:t>
            </a:r>
            <a:endParaRPr lang="en-GB" sz="1800" b="0" baseline="-25000" dirty="0" smtClean="0">
              <a:latin typeface="Arial" charset="0"/>
            </a:endParaRPr>
          </a:p>
          <a:p>
            <a:pPr algn="l" defTabSz="449263" eaLnBrk="1" hangingPunct="1">
              <a:spcBef>
                <a:spcPts val="500"/>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dirty="0" err="1" smtClean="0">
                <a:latin typeface="Arial" charset="0"/>
              </a:rPr>
              <a:t>Halfschaduw</a:t>
            </a:r>
            <a:r>
              <a:rPr lang="en-GB" sz="1800" b="0" dirty="0" smtClean="0">
                <a:latin typeface="Arial" charset="0"/>
              </a:rPr>
              <a:t>: </a:t>
            </a:r>
          </a:p>
          <a:p>
            <a:pPr marL="741363" lvl="1" indent="-284163" algn="l" defTabSz="449263" eaLnBrk="1" hangingPunct="1">
              <a:spcBef>
                <a:spcPts val="450"/>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smtClean="0">
                <a:latin typeface="Arial" charset="0"/>
              </a:rPr>
              <a:t>Diameter : tot 50 000km</a:t>
            </a:r>
          </a:p>
          <a:p>
            <a:pPr marL="741363" lvl="1" indent="-284163" algn="l" defTabSz="449263" eaLnBrk="1" hangingPunct="1">
              <a:spcBef>
                <a:spcPts val="450"/>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err="1" smtClean="0">
                <a:latin typeface="Arial" charset="0"/>
              </a:rPr>
              <a:t>Lichtsterkte</a:t>
            </a:r>
            <a:r>
              <a:rPr lang="en-GB" sz="1800" b="0" dirty="0" smtClean="0">
                <a:latin typeface="Arial" charset="0"/>
              </a:rPr>
              <a:t> = 50 tot 70 % </a:t>
            </a:r>
            <a:r>
              <a:rPr lang="en-GB" sz="1800" b="0" dirty="0" err="1" smtClean="0">
                <a:latin typeface="Arial" charset="0"/>
              </a:rPr>
              <a:t>I</a:t>
            </a:r>
            <a:r>
              <a:rPr lang="en-GB" sz="1800" b="0" baseline="-25000" dirty="0" err="1" smtClean="0">
                <a:latin typeface="Arial" charset="0"/>
              </a:rPr>
              <a:t>Fotosfeer</a:t>
            </a:r>
            <a:endParaRPr lang="en-GB" sz="1800" b="0" baseline="-25000" dirty="0" smtClean="0">
              <a:latin typeface="Arial" charset="0"/>
            </a:endParaRPr>
          </a:p>
          <a:p>
            <a:pPr algn="l" defTabSz="449263">
              <a:spcBef>
                <a:spcPts val="450"/>
              </a:spcBef>
              <a:buClr>
                <a:schemeClr val="bg1"/>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sz="1800" b="0" baseline="-25000" dirty="0" smtClean="0">
              <a:latin typeface="Arial" charset="0"/>
            </a:endParaRPr>
          </a:p>
          <a:p>
            <a:pPr marL="341313" indent="-341313" algn="l" defTabSz="449263" eaLnBrk="1" hangingPunct="1">
              <a:spcBef>
                <a:spcPts val="500"/>
              </a:spcBef>
              <a:buClr>
                <a:srgbClr val="333399"/>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0" dirty="0" smtClean="0">
                <a:latin typeface="Arial" charset="0"/>
              </a:rPr>
              <a:t>De </a:t>
            </a:r>
            <a:r>
              <a:rPr lang="en-GB" sz="1000" b="0" dirty="0" err="1" smtClean="0">
                <a:latin typeface="Arial" charset="0"/>
              </a:rPr>
              <a:t>vlekken</a:t>
            </a:r>
            <a:r>
              <a:rPr lang="en-GB" sz="1000" b="0" dirty="0" smtClean="0">
                <a:latin typeface="Arial" charset="0"/>
              </a:rPr>
              <a:t> </a:t>
            </a:r>
            <a:r>
              <a:rPr lang="en-GB" sz="1000" b="0" dirty="0" err="1" smtClean="0">
                <a:latin typeface="Arial" charset="0"/>
              </a:rPr>
              <a:t>leven</a:t>
            </a:r>
            <a:r>
              <a:rPr lang="en-GB" sz="1000" b="0" dirty="0" smtClean="0">
                <a:latin typeface="Arial" charset="0"/>
              </a:rPr>
              <a:t> </a:t>
            </a:r>
            <a:r>
              <a:rPr lang="en-GB" sz="1000" b="0" dirty="0" err="1" smtClean="0">
                <a:latin typeface="Arial" charset="0"/>
              </a:rPr>
              <a:t>enkele</a:t>
            </a:r>
            <a:r>
              <a:rPr lang="en-GB" sz="1000" b="0" dirty="0" smtClean="0">
                <a:latin typeface="Arial" charset="0"/>
              </a:rPr>
              <a:t> </a:t>
            </a:r>
            <a:r>
              <a:rPr lang="en-GB" sz="1000" b="0" dirty="0" err="1" smtClean="0">
                <a:latin typeface="Arial" charset="0"/>
              </a:rPr>
              <a:t>uren</a:t>
            </a:r>
            <a:r>
              <a:rPr lang="en-GB" sz="1000" b="0" dirty="0" smtClean="0">
                <a:latin typeface="Arial" charset="0"/>
              </a:rPr>
              <a:t> tot </a:t>
            </a:r>
            <a:r>
              <a:rPr lang="en-GB" sz="1000" b="0" dirty="0" err="1" smtClean="0">
                <a:latin typeface="Arial" charset="0"/>
              </a:rPr>
              <a:t>enkele</a:t>
            </a:r>
            <a:r>
              <a:rPr lang="en-GB" sz="1000" b="0" dirty="0" smtClean="0">
                <a:latin typeface="Arial" charset="0"/>
              </a:rPr>
              <a:t> </a:t>
            </a:r>
            <a:r>
              <a:rPr lang="en-GB" sz="1000" b="0" dirty="0" err="1" smtClean="0">
                <a:latin typeface="Arial" charset="0"/>
              </a:rPr>
              <a:t>maanden</a:t>
            </a:r>
            <a:r>
              <a:rPr lang="en-GB" sz="1000" b="0" dirty="0" smtClean="0">
                <a:latin typeface="Arial" charset="0"/>
              </a:rPr>
              <a:t>.</a:t>
            </a:r>
          </a:p>
          <a:p>
            <a:pPr marL="341313" indent="-341313" algn="l" defTabSz="449263" eaLnBrk="1" hangingPunct="1">
              <a:spcBef>
                <a:spcPts val="500"/>
              </a:spcBef>
              <a:buClr>
                <a:srgbClr val="333399"/>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000" b="0" dirty="0" smtClean="0">
              <a:latin typeface="Arial" charset="0"/>
            </a:endParaRPr>
          </a:p>
          <a:p>
            <a:pPr marL="341313" indent="-341313" algn="l" defTabSz="449263" eaLnBrk="1" hangingPunct="1">
              <a:spcBef>
                <a:spcPts val="500"/>
              </a:spcBef>
              <a:buClr>
                <a:srgbClr val="333399"/>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0" dirty="0" smtClean="0">
                <a:latin typeface="Arial" charset="0"/>
              </a:rPr>
              <a:t>De </a:t>
            </a:r>
            <a:r>
              <a:rPr lang="en-GB" sz="1000" b="0" dirty="0" err="1" smtClean="0">
                <a:latin typeface="Arial" charset="0"/>
              </a:rPr>
              <a:t>temperatuur</a:t>
            </a:r>
            <a:r>
              <a:rPr lang="en-GB" sz="1000" b="0" dirty="0" smtClean="0">
                <a:latin typeface="Arial" charset="0"/>
              </a:rPr>
              <a:t> van de </a:t>
            </a:r>
            <a:r>
              <a:rPr lang="en-GB" sz="1000" b="0" dirty="0" err="1" smtClean="0">
                <a:latin typeface="Arial" charset="0"/>
              </a:rPr>
              <a:t>centrale</a:t>
            </a:r>
            <a:r>
              <a:rPr lang="en-GB" sz="1000" b="0" dirty="0" smtClean="0">
                <a:latin typeface="Arial" charset="0"/>
              </a:rPr>
              <a:t> </a:t>
            </a:r>
            <a:r>
              <a:rPr lang="en-GB" sz="1000" b="0" dirty="0" err="1" smtClean="0">
                <a:latin typeface="Arial" charset="0"/>
              </a:rPr>
              <a:t>schaduw</a:t>
            </a:r>
            <a:r>
              <a:rPr lang="en-GB" sz="1000" b="0" dirty="0" smtClean="0">
                <a:latin typeface="Arial" charset="0"/>
              </a:rPr>
              <a:t> is 4 000K, in </a:t>
            </a:r>
            <a:r>
              <a:rPr lang="en-GB" sz="1000" b="0" dirty="0" err="1" smtClean="0">
                <a:latin typeface="Arial" charset="0"/>
              </a:rPr>
              <a:t>plaats</a:t>
            </a:r>
            <a:r>
              <a:rPr lang="en-GB" sz="1000" b="0" dirty="0" smtClean="0">
                <a:latin typeface="Arial" charset="0"/>
              </a:rPr>
              <a:t> van 5 800K </a:t>
            </a:r>
            <a:r>
              <a:rPr lang="en-GB" sz="1000" b="0" dirty="0" err="1" smtClean="0">
                <a:latin typeface="Arial" charset="0"/>
              </a:rPr>
              <a:t>voor</a:t>
            </a:r>
            <a:r>
              <a:rPr lang="en-GB" sz="1000" b="0" dirty="0" smtClean="0">
                <a:latin typeface="Arial" charset="0"/>
              </a:rPr>
              <a:t> de </a:t>
            </a:r>
            <a:r>
              <a:rPr lang="en-GB" sz="1000" b="0" dirty="0" err="1" smtClean="0">
                <a:latin typeface="Arial" charset="0"/>
              </a:rPr>
              <a:t>normale</a:t>
            </a:r>
            <a:r>
              <a:rPr lang="en-GB" sz="1000" b="0" dirty="0" smtClean="0">
                <a:latin typeface="Arial" charset="0"/>
              </a:rPr>
              <a:t> </a:t>
            </a:r>
            <a:r>
              <a:rPr lang="en-GB" sz="1000" b="0" dirty="0" err="1" smtClean="0">
                <a:latin typeface="Arial" charset="0"/>
              </a:rPr>
              <a:t>fotosfeer</a:t>
            </a:r>
            <a:r>
              <a:rPr lang="en-GB" sz="1000" b="0" dirty="0" smtClean="0">
                <a:latin typeface="Arial" charset="0"/>
              </a:rPr>
              <a:t>.</a:t>
            </a:r>
          </a:p>
          <a:p>
            <a:pPr marL="341313" indent="-341313" algn="l" defTabSz="449263" eaLnBrk="1" hangingPunct="1">
              <a:spcBef>
                <a:spcPts val="500"/>
              </a:spcBef>
              <a:buClr>
                <a:srgbClr val="333399"/>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000" b="0" dirty="0" smtClean="0">
              <a:latin typeface="Arial" charset="0"/>
            </a:endParaRPr>
          </a:p>
          <a:p>
            <a:pPr marL="341313" indent="-341313" algn="l" defTabSz="449263" eaLnBrk="1" hangingPunct="1">
              <a:spcBef>
                <a:spcPts val="500"/>
              </a:spcBef>
              <a:buClr>
                <a:srgbClr val="333399"/>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0" dirty="0" err="1" smtClean="0">
                <a:latin typeface="Arial" charset="0"/>
              </a:rPr>
              <a:t>Vlekken</a:t>
            </a:r>
            <a:r>
              <a:rPr lang="en-GB" sz="1000" b="0" dirty="0" smtClean="0">
                <a:latin typeface="Arial" charset="0"/>
              </a:rPr>
              <a:t> </a:t>
            </a:r>
            <a:r>
              <a:rPr lang="en-GB" sz="1000" b="0" dirty="0" err="1" smtClean="0">
                <a:latin typeface="Arial" charset="0"/>
              </a:rPr>
              <a:t>vormen</a:t>
            </a:r>
            <a:r>
              <a:rPr lang="en-GB" sz="1000" b="0" dirty="0" smtClean="0">
                <a:latin typeface="Arial" charset="0"/>
              </a:rPr>
              <a:t> </a:t>
            </a:r>
            <a:r>
              <a:rPr lang="en-GB" sz="1000" b="0" dirty="0" err="1" smtClean="0">
                <a:latin typeface="Arial" charset="0"/>
              </a:rPr>
              <a:t>langwerpige</a:t>
            </a:r>
            <a:r>
              <a:rPr lang="en-GB" sz="1000" b="0" dirty="0" smtClean="0">
                <a:latin typeface="Arial" charset="0"/>
              </a:rPr>
              <a:t> </a:t>
            </a:r>
            <a:r>
              <a:rPr lang="en-GB" sz="1000" b="0" dirty="0" err="1" smtClean="0">
                <a:latin typeface="Arial" charset="0"/>
              </a:rPr>
              <a:t>groepen</a:t>
            </a:r>
            <a:r>
              <a:rPr lang="en-GB" sz="1000" b="0" dirty="0" smtClean="0">
                <a:latin typeface="Arial" charset="0"/>
              </a:rPr>
              <a:t>, </a:t>
            </a:r>
            <a:r>
              <a:rPr lang="en-GB" sz="1000" b="0" dirty="0" err="1" smtClean="0">
                <a:latin typeface="Arial" charset="0"/>
              </a:rPr>
              <a:t>meestal</a:t>
            </a:r>
            <a:r>
              <a:rPr lang="en-GB" sz="1000" b="0" dirty="0" smtClean="0">
                <a:latin typeface="Arial" charset="0"/>
              </a:rPr>
              <a:t> </a:t>
            </a:r>
            <a:r>
              <a:rPr lang="en-GB" sz="1000" b="0" dirty="0" err="1" smtClean="0">
                <a:latin typeface="Arial" charset="0"/>
              </a:rPr>
              <a:t>uitgerokken</a:t>
            </a:r>
            <a:r>
              <a:rPr lang="en-GB" sz="1000" b="0" dirty="0" smtClean="0">
                <a:latin typeface="Arial" charset="0"/>
              </a:rPr>
              <a:t> in de </a:t>
            </a:r>
            <a:r>
              <a:rPr lang="en-GB" sz="1000" b="0" dirty="0" err="1" smtClean="0">
                <a:latin typeface="Arial" charset="0"/>
              </a:rPr>
              <a:t>oost</a:t>
            </a:r>
            <a:r>
              <a:rPr lang="en-GB" sz="1000" b="0" dirty="0" smtClean="0">
                <a:latin typeface="Arial" charset="0"/>
              </a:rPr>
              <a:t>-west </a:t>
            </a:r>
            <a:r>
              <a:rPr lang="en-GB" sz="1000" b="0" dirty="0" err="1" smtClean="0">
                <a:latin typeface="Arial" charset="0"/>
              </a:rPr>
              <a:t>richting</a:t>
            </a:r>
            <a:r>
              <a:rPr lang="en-GB" sz="1000" b="0" dirty="0" smtClean="0">
                <a:latin typeface="Arial" charset="0"/>
              </a:rPr>
              <a:t>. </a:t>
            </a:r>
            <a:r>
              <a:rPr lang="en-GB" sz="1000" b="0" dirty="0" err="1" smtClean="0">
                <a:latin typeface="Arial" charset="0"/>
              </a:rPr>
              <a:t>Ze</a:t>
            </a:r>
            <a:r>
              <a:rPr lang="en-GB" sz="1000" b="0" dirty="0" smtClean="0">
                <a:latin typeface="Arial" charset="0"/>
              </a:rPr>
              <a:t> </a:t>
            </a:r>
            <a:r>
              <a:rPr lang="en-GB" sz="1000" b="0" dirty="0" err="1" smtClean="0">
                <a:latin typeface="Arial" charset="0"/>
              </a:rPr>
              <a:t>kunnen</a:t>
            </a:r>
            <a:r>
              <a:rPr lang="en-GB" sz="1000" b="0" dirty="0" smtClean="0">
                <a:latin typeface="Arial" charset="0"/>
              </a:rPr>
              <a:t> tot 50 </a:t>
            </a:r>
            <a:r>
              <a:rPr lang="en-GB" sz="1000" b="0" dirty="0" err="1" smtClean="0">
                <a:latin typeface="Arial" charset="0"/>
              </a:rPr>
              <a:t>vlekken</a:t>
            </a:r>
            <a:r>
              <a:rPr lang="en-GB" sz="1000" b="0" dirty="0" smtClean="0">
                <a:latin typeface="Arial" charset="0"/>
              </a:rPr>
              <a:t> </a:t>
            </a:r>
            <a:r>
              <a:rPr lang="en-GB" sz="1000" b="0" dirty="0" err="1" smtClean="0">
                <a:latin typeface="Arial" charset="0"/>
              </a:rPr>
              <a:t>bevatten</a:t>
            </a:r>
            <a:r>
              <a:rPr lang="en-GB" sz="1000" b="0" dirty="0" smtClean="0">
                <a:latin typeface="Arial" charset="0"/>
              </a:rPr>
              <a:t> en </a:t>
            </a:r>
            <a:r>
              <a:rPr lang="en-GB" sz="1000" b="0" dirty="0" err="1" smtClean="0">
                <a:latin typeface="Arial" charset="0"/>
              </a:rPr>
              <a:t>zich</a:t>
            </a:r>
            <a:r>
              <a:rPr lang="en-GB" sz="1000" b="0" dirty="0" smtClean="0">
                <a:latin typeface="Arial" charset="0"/>
              </a:rPr>
              <a:t> </a:t>
            </a:r>
            <a:r>
              <a:rPr lang="en-GB" sz="1000" b="0" dirty="0" err="1" smtClean="0">
                <a:latin typeface="Arial" charset="0"/>
              </a:rPr>
              <a:t>uitsmeren</a:t>
            </a:r>
            <a:r>
              <a:rPr lang="en-GB" sz="1000" b="0" dirty="0" smtClean="0">
                <a:latin typeface="Arial" charset="0"/>
              </a:rPr>
              <a:t> over 20 </a:t>
            </a:r>
            <a:r>
              <a:rPr lang="en-GB" sz="1000" b="0" dirty="0" err="1" smtClean="0">
                <a:latin typeface="Arial" charset="0"/>
              </a:rPr>
              <a:t>lengtegraden</a:t>
            </a:r>
            <a:r>
              <a:rPr lang="en-GB" sz="1000" b="0" dirty="0" smtClean="0">
                <a:latin typeface="Arial" charset="0"/>
              </a:rPr>
              <a:t>.</a:t>
            </a:r>
          </a:p>
          <a:p>
            <a:pPr marL="341313" indent="-341313" algn="l" defTabSz="449263" eaLnBrk="1" hangingPunct="1">
              <a:spcBef>
                <a:spcPts val="500"/>
              </a:spcBef>
              <a:buClr>
                <a:srgbClr val="333399"/>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000" b="0" dirty="0" smtClean="0">
              <a:latin typeface="Arial" charset="0"/>
            </a:endParaRPr>
          </a:p>
          <a:p>
            <a:pPr marL="341313" indent="-341313" algn="l" defTabSz="449263" eaLnBrk="1" hangingPunct="1">
              <a:spcBef>
                <a:spcPts val="500"/>
              </a:spcBef>
              <a:buClr>
                <a:srgbClr val="333399"/>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000" b="0" dirty="0" err="1" smtClean="0">
                <a:latin typeface="Arial" charset="0"/>
              </a:rPr>
              <a:t>Deze</a:t>
            </a:r>
            <a:r>
              <a:rPr lang="en-GB" sz="1000" b="0" dirty="0" smtClean="0">
                <a:latin typeface="Arial" charset="0"/>
              </a:rPr>
              <a:t> </a:t>
            </a:r>
            <a:r>
              <a:rPr lang="en-GB" sz="1000" b="0" dirty="0" err="1" smtClean="0">
                <a:latin typeface="Arial" charset="0"/>
              </a:rPr>
              <a:t>groepen</a:t>
            </a:r>
            <a:r>
              <a:rPr lang="en-GB" sz="1000" b="0" dirty="0" smtClean="0">
                <a:latin typeface="Arial" charset="0"/>
              </a:rPr>
              <a:t> </a:t>
            </a:r>
            <a:r>
              <a:rPr lang="en-GB" sz="1000" b="0" dirty="0" err="1" smtClean="0">
                <a:latin typeface="Arial" charset="0"/>
              </a:rPr>
              <a:t>spreiden</a:t>
            </a:r>
            <a:r>
              <a:rPr lang="en-GB" sz="1000" b="0" dirty="0" smtClean="0">
                <a:latin typeface="Arial" charset="0"/>
              </a:rPr>
              <a:t> </a:t>
            </a:r>
            <a:r>
              <a:rPr lang="en-GB" sz="1000" b="0" dirty="0" err="1" smtClean="0">
                <a:latin typeface="Arial" charset="0"/>
              </a:rPr>
              <a:t>zich</a:t>
            </a:r>
            <a:r>
              <a:rPr lang="en-GB" sz="1000" b="0" dirty="0" smtClean="0">
                <a:latin typeface="Arial" charset="0"/>
              </a:rPr>
              <a:t> </a:t>
            </a:r>
            <a:r>
              <a:rPr lang="en-GB" sz="1000" b="0" dirty="0" err="1" smtClean="0">
                <a:latin typeface="Arial" charset="0"/>
              </a:rPr>
              <a:t>uit</a:t>
            </a:r>
            <a:r>
              <a:rPr lang="en-GB" sz="1000" b="0" dirty="0" smtClean="0">
                <a:latin typeface="Arial" charset="0"/>
              </a:rPr>
              <a:t> over 2 strips </a:t>
            </a:r>
            <a:r>
              <a:rPr lang="en-GB" sz="1000" b="0" dirty="0" err="1" smtClean="0">
                <a:latin typeface="Arial" charset="0"/>
              </a:rPr>
              <a:t>tussen</a:t>
            </a:r>
            <a:r>
              <a:rPr lang="en-GB" sz="1000" b="0" dirty="0" smtClean="0">
                <a:latin typeface="Arial" charset="0"/>
              </a:rPr>
              <a:t> de 5</a:t>
            </a:r>
            <a:r>
              <a:rPr lang="en-GB" sz="1000" b="0" baseline="30000" dirty="0" smtClean="0">
                <a:latin typeface="Arial" charset="0"/>
              </a:rPr>
              <a:t>e</a:t>
            </a:r>
            <a:r>
              <a:rPr lang="en-GB" sz="1000" b="0" dirty="0" smtClean="0">
                <a:latin typeface="Arial" charset="0"/>
              </a:rPr>
              <a:t> tot de 40</a:t>
            </a:r>
            <a:r>
              <a:rPr lang="en-GB" sz="1000" b="0" baseline="30000" dirty="0" smtClean="0">
                <a:latin typeface="Arial" charset="0"/>
              </a:rPr>
              <a:t>e</a:t>
            </a:r>
            <a:r>
              <a:rPr lang="en-GB" sz="1000" b="0" dirty="0" smtClean="0">
                <a:latin typeface="Arial" charset="0"/>
              </a:rPr>
              <a:t> </a:t>
            </a:r>
            <a:r>
              <a:rPr lang="en-GB" sz="1000" b="0" dirty="0" err="1" smtClean="0">
                <a:latin typeface="Arial" charset="0"/>
              </a:rPr>
              <a:t>breedtegraad</a:t>
            </a:r>
            <a:r>
              <a:rPr lang="en-GB" sz="1000" b="0" dirty="0" smtClean="0">
                <a:latin typeface="Arial" charset="0"/>
              </a:rPr>
              <a:t>.</a:t>
            </a:r>
          </a:p>
          <a:p>
            <a:pPr eaLnBrk="1" hangingPunct="1"/>
            <a:endParaRPr lang="en-GB" sz="1000" dirty="0" smtClean="0">
              <a:solidFill>
                <a:srgbClr val="333399"/>
              </a:solidFill>
              <a:latin typeface="Book Antiqua" pitchFamily="36" charset="0"/>
              <a:ea typeface="ＭＳ Ｐゴシック" pitchFamily="36" charset="-128"/>
            </a:endParaRPr>
          </a:p>
          <a:p>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874411B-06ED-4E97-929A-6096BB91D787}" type="slidenum">
              <a:rPr lang="en-US"/>
              <a:pPr/>
              <a:t>12</a:t>
            </a:fld>
            <a:endParaRPr lang="en-US"/>
          </a:p>
        </p:txBody>
      </p:sp>
      <p:sp>
        <p:nvSpPr>
          <p:cNvPr id="34819" name="Rectangle 2"/>
          <p:cNvSpPr>
            <a:spLocks noGrp="1" noRot="1" noChangeAspect="1" noChangeArrowheads="1" noTextEdit="1"/>
          </p:cNvSpPr>
          <p:nvPr>
            <p:ph type="sldImg"/>
          </p:nvPr>
        </p:nvSpPr>
        <p:spPr>
          <a:xfrm>
            <a:off x="1317625" y="823913"/>
            <a:ext cx="4222750" cy="3167062"/>
          </a:xfrm>
          <a:ln/>
        </p:spPr>
      </p:sp>
      <p:sp>
        <p:nvSpPr>
          <p:cNvPr id="34820" name="Rectangle 3"/>
          <p:cNvSpPr>
            <a:spLocks noGrp="1" noChangeArrowheads="1"/>
          </p:cNvSpPr>
          <p:nvPr>
            <p:ph type="body" idx="1"/>
          </p:nvPr>
        </p:nvSpPr>
        <p:spPr>
          <a:xfrm>
            <a:off x="909638" y="4349750"/>
            <a:ext cx="5037137" cy="3856038"/>
          </a:xfrm>
          <a:noFill/>
          <a:ln/>
        </p:spPr>
        <p:txBody>
          <a:bodyPr/>
          <a:lstStyle/>
          <a:p>
            <a:pPr eaLnBrk="1" hangingPunct="1"/>
            <a:r>
              <a:rPr lang="en-US" dirty="0" smtClean="0">
                <a:latin typeface="Book Antiqua" pitchFamily="36" charset="0"/>
                <a:ea typeface="ＭＳ Ｐゴシック" pitchFamily="36" charset="-128"/>
              </a:rPr>
              <a:t>Maunder: 6 C </a:t>
            </a:r>
            <a:r>
              <a:rPr lang="en-US" dirty="0" err="1" smtClean="0">
                <a:latin typeface="Book Antiqua" pitchFamily="36" charset="0"/>
                <a:ea typeface="ＭＳ Ｐゴシック" pitchFamily="36" charset="-128"/>
              </a:rPr>
              <a:t>kouder</a:t>
            </a:r>
            <a:r>
              <a:rPr lang="en-US" dirty="0" smtClean="0">
                <a:latin typeface="Book Antiqua" pitchFamily="36" charset="0"/>
                <a:ea typeface="ＭＳ Ｐゴシック" pitchFamily="36" charset="-128"/>
              </a:rPr>
              <a:t> </a:t>
            </a:r>
            <a:r>
              <a:rPr lang="en-US" dirty="0" err="1" smtClean="0">
                <a:latin typeface="Book Antiqua" pitchFamily="36" charset="0"/>
                <a:ea typeface="ＭＳ Ｐゴシック" pitchFamily="36" charset="-128"/>
              </a:rPr>
              <a:t>dan</a:t>
            </a:r>
            <a:r>
              <a:rPr lang="en-US" dirty="0" smtClean="0">
                <a:latin typeface="Book Antiqua" pitchFamily="36" charset="0"/>
                <a:ea typeface="ＭＳ Ｐゴシック" pitchFamily="36" charset="-128"/>
              </a:rPr>
              <a:t> nu (0.4% minder in </a:t>
            </a:r>
            <a:r>
              <a:rPr lang="en-US" dirty="0" err="1" smtClean="0">
                <a:latin typeface="Book Antiqua" pitchFamily="36" charset="0"/>
                <a:ea typeface="ＭＳ Ｐゴシック" pitchFamily="36" charset="-128"/>
              </a:rPr>
              <a:t>zonneconstante</a:t>
            </a:r>
            <a:r>
              <a:rPr lang="en-US" dirty="0" smtClean="0">
                <a:latin typeface="Book Antiqua" pitchFamily="36" charset="0"/>
                <a:ea typeface="ＭＳ Ｐゴシック" pitchFamily="36" charset="-128"/>
              </a:rPr>
              <a:t>)</a:t>
            </a:r>
          </a:p>
          <a:p>
            <a:pPr eaLnBrk="1" hangingPunct="1"/>
            <a:endParaRPr lang="en-US" dirty="0" smtClean="0">
              <a:latin typeface="Book Antiqua" pitchFamily="36" charset="0"/>
              <a:ea typeface="ＭＳ Ｐゴシック" pitchFamily="36" charset="-128"/>
            </a:endParaRPr>
          </a:p>
          <a:p>
            <a:r>
              <a:rPr lang="en-US" dirty="0" smtClean="0"/>
              <a:t>1/3 of the global warming could be due to the sun</a:t>
            </a:r>
          </a:p>
          <a:p>
            <a:r>
              <a:rPr lang="en-US" dirty="0" smtClean="0"/>
              <a:t>Note that graph only goes up to 1980.</a:t>
            </a:r>
          </a:p>
          <a:p>
            <a:r>
              <a:rPr lang="en-US" dirty="0" smtClean="0"/>
              <a:t>While most scientists would agree that sunspots did not really sink the titanic, there is significant evidence to show that the cold climate of 1912 may have been due in part to the lower level of solar energy reaching the Earth</a:t>
            </a:r>
          </a:p>
          <a:p>
            <a:r>
              <a:rPr lang="en-US" dirty="0" smtClean="0"/>
              <a:t>Consequence: Beginning of 20</a:t>
            </a:r>
            <a:r>
              <a:rPr lang="en-US" baseline="30000" dirty="0" smtClean="0"/>
              <a:t>th</a:t>
            </a:r>
            <a:r>
              <a:rPr lang="en-US" dirty="0" smtClean="0"/>
              <a:t> century was much cooler than now: lot of icebergs in </a:t>
            </a:r>
            <a:r>
              <a:rPr lang="en-US" dirty="0" err="1" smtClean="0"/>
              <a:t>Norhtern</a:t>
            </a:r>
            <a:r>
              <a:rPr lang="en-US" dirty="0" smtClean="0"/>
              <a:t> </a:t>
            </a:r>
            <a:r>
              <a:rPr lang="en-US" dirty="0" err="1" smtClean="0"/>
              <a:t>atlantic</a:t>
            </a:r>
            <a:endParaRPr lang="en-US" dirty="0" smtClean="0">
              <a:latin typeface="Book Antiqua" pitchFamily="36" charset="0"/>
              <a:ea typeface="ＭＳ Ｐゴシック" pitchFamily="3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Je </a:t>
            </a:r>
            <a:r>
              <a:rPr lang="en-GB" dirty="0" err="1" smtClean="0"/>
              <a:t>kan</a:t>
            </a:r>
            <a:r>
              <a:rPr lang="en-GB" dirty="0" smtClean="0"/>
              <a:t> </a:t>
            </a:r>
            <a:r>
              <a:rPr lang="en-GB" dirty="0" err="1" smtClean="0"/>
              <a:t>nog</a:t>
            </a:r>
            <a:r>
              <a:rPr lang="en-GB" dirty="0" smtClean="0"/>
              <a:t> </a:t>
            </a:r>
            <a:r>
              <a:rPr lang="en-GB" dirty="0" err="1" smtClean="0"/>
              <a:t>andere</a:t>
            </a:r>
            <a:r>
              <a:rPr lang="en-GB" dirty="0" smtClean="0"/>
              <a:t> parameters (10cm flux, TSI) in </a:t>
            </a:r>
            <a:r>
              <a:rPr lang="en-GB" dirty="0" err="1" smtClean="0"/>
              <a:t>grafiek</a:t>
            </a:r>
            <a:r>
              <a:rPr lang="en-GB" dirty="0" smtClean="0"/>
              <a:t> </a:t>
            </a:r>
            <a:r>
              <a:rPr lang="en-GB" dirty="0" err="1" smtClean="0"/>
              <a:t>steken</a:t>
            </a:r>
            <a:r>
              <a:rPr lang="en-GB" dirty="0" smtClean="0"/>
              <a:t>. </a:t>
            </a:r>
            <a:r>
              <a:rPr lang="en-GB" dirty="0" err="1" smtClean="0"/>
              <a:t>Deze</a:t>
            </a:r>
            <a:r>
              <a:rPr lang="en-GB" dirty="0" smtClean="0"/>
              <a:t> is </a:t>
            </a:r>
            <a:r>
              <a:rPr lang="en-GB" dirty="0" err="1" smtClean="0"/>
              <a:t>leuk</a:t>
            </a:r>
            <a:r>
              <a:rPr lang="en-GB" dirty="0" smtClean="0"/>
              <a:t> </a:t>
            </a:r>
            <a:r>
              <a:rPr lang="en-GB" dirty="0" err="1" smtClean="0"/>
              <a:t>omdat</a:t>
            </a:r>
            <a:r>
              <a:rPr lang="en-GB" dirty="0" smtClean="0"/>
              <a:t> je </a:t>
            </a:r>
            <a:r>
              <a:rPr lang="en-GB" dirty="0" err="1" smtClean="0"/>
              <a:t>meteen</a:t>
            </a:r>
            <a:r>
              <a:rPr lang="en-GB" dirty="0" smtClean="0"/>
              <a:t> </a:t>
            </a:r>
            <a:r>
              <a:rPr lang="en-GB" dirty="0" err="1" smtClean="0"/>
              <a:t>zelf</a:t>
            </a:r>
            <a:r>
              <a:rPr lang="en-GB" dirty="0" smtClean="0"/>
              <a:t> </a:t>
            </a:r>
            <a:r>
              <a:rPr lang="en-GB" dirty="0" err="1" smtClean="0"/>
              <a:t>aan</a:t>
            </a:r>
            <a:r>
              <a:rPr lang="en-GB" dirty="0" smtClean="0"/>
              <a:t> de slag </a:t>
            </a:r>
            <a:r>
              <a:rPr lang="en-GB" dirty="0" err="1" smtClean="0"/>
              <a:t>kan</a:t>
            </a:r>
            <a:r>
              <a:rPr lang="en-GB" dirty="0" smtClean="0"/>
              <a:t>.</a:t>
            </a:r>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TSI: sunspots</a:t>
            </a:r>
            <a:r>
              <a:rPr lang="en-GB" baseline="0" dirty="0" smtClean="0"/>
              <a:t> </a:t>
            </a:r>
            <a:r>
              <a:rPr lang="en-GB" baseline="0" dirty="0" smtClean="0">
                <a:sym typeface="Wingdings" pitchFamily="2" charset="2"/>
              </a:rPr>
              <a:t> down</a:t>
            </a:r>
          </a:p>
          <a:p>
            <a:r>
              <a:rPr lang="en-GB" baseline="0" dirty="0" smtClean="0">
                <a:sym typeface="Wingdings" pitchFamily="2" charset="2"/>
              </a:rPr>
              <a:t>       </a:t>
            </a:r>
            <a:r>
              <a:rPr lang="en-GB" baseline="0" dirty="0" err="1" smtClean="0">
                <a:sym typeface="Wingdings" pitchFamily="2" charset="2"/>
              </a:rPr>
              <a:t>facula</a:t>
            </a:r>
            <a:r>
              <a:rPr lang="en-GB" baseline="0" dirty="0" smtClean="0">
                <a:sym typeface="Wingdings" pitchFamily="2" charset="2"/>
              </a:rPr>
              <a:t> up</a:t>
            </a:r>
          </a:p>
          <a:p>
            <a:endParaRPr lang="en-GB" baseline="0" dirty="0" smtClean="0">
              <a:sym typeface="Wingdings" pitchFamily="2" charset="2"/>
            </a:endParaRPr>
          </a:p>
          <a:p>
            <a:r>
              <a:rPr lang="en-GB" baseline="0" dirty="0" smtClean="0">
                <a:sym typeface="Wingdings" pitchFamily="2" charset="2"/>
              </a:rPr>
              <a:t>TSI </a:t>
            </a:r>
            <a:r>
              <a:rPr lang="en-GB" baseline="0" dirty="0" err="1" smtClean="0">
                <a:sym typeface="Wingdings" pitchFamily="2" charset="2"/>
              </a:rPr>
              <a:t>geeft</a:t>
            </a:r>
            <a:r>
              <a:rPr lang="en-GB" baseline="0" dirty="0" smtClean="0">
                <a:sym typeface="Wingdings" pitchFamily="2" charset="2"/>
              </a:rPr>
              <a:t> </a:t>
            </a:r>
            <a:r>
              <a:rPr lang="en-GB" baseline="0" dirty="0" err="1" smtClean="0">
                <a:sym typeface="Wingdings" pitchFamily="2" charset="2"/>
              </a:rPr>
              <a:t>een</a:t>
            </a:r>
            <a:r>
              <a:rPr lang="en-GB" baseline="0" dirty="0" smtClean="0">
                <a:sym typeface="Wingdings" pitchFamily="2" charset="2"/>
              </a:rPr>
              <a:t> </a:t>
            </a:r>
            <a:r>
              <a:rPr lang="en-GB" baseline="0" dirty="0" err="1" smtClean="0">
                <a:sym typeface="Wingdings" pitchFamily="2" charset="2"/>
              </a:rPr>
              <a:t>indruk</a:t>
            </a:r>
            <a:r>
              <a:rPr lang="en-GB" baseline="0" dirty="0" smtClean="0">
                <a:sym typeface="Wingdings" pitchFamily="2" charset="2"/>
              </a:rPr>
              <a:t> van </a:t>
            </a:r>
            <a:r>
              <a:rPr lang="en-GB" baseline="0" dirty="0" err="1" smtClean="0">
                <a:sym typeface="Wingdings" pitchFamily="2" charset="2"/>
              </a:rPr>
              <a:t>globaal</a:t>
            </a:r>
            <a:r>
              <a:rPr lang="en-GB" baseline="0" dirty="0" smtClean="0">
                <a:sym typeface="Wingdings" pitchFamily="2" charset="2"/>
              </a:rPr>
              <a:t> </a:t>
            </a:r>
            <a:r>
              <a:rPr lang="en-GB" baseline="0" dirty="0" err="1" smtClean="0">
                <a:sym typeface="Wingdings" pitchFamily="2" charset="2"/>
              </a:rPr>
              <a:t>gedrag</a:t>
            </a:r>
            <a:r>
              <a:rPr lang="en-GB" baseline="0" dirty="0" smtClean="0">
                <a:sym typeface="Wingdings" pitchFamily="2" charset="2"/>
              </a:rPr>
              <a:t>, </a:t>
            </a:r>
            <a:r>
              <a:rPr lang="en-GB" baseline="0" dirty="0" err="1" smtClean="0">
                <a:sym typeface="Wingdings" pitchFamily="2" charset="2"/>
              </a:rPr>
              <a:t>maar</a:t>
            </a:r>
            <a:r>
              <a:rPr lang="en-GB" baseline="0" dirty="0" smtClean="0">
                <a:sym typeface="Wingdings" pitchFamily="2" charset="2"/>
              </a:rPr>
              <a:t> </a:t>
            </a:r>
            <a:r>
              <a:rPr lang="en-GB" baseline="0" dirty="0" err="1" smtClean="0">
                <a:sym typeface="Wingdings" pitchFamily="2" charset="2"/>
              </a:rPr>
              <a:t>niet</a:t>
            </a:r>
            <a:r>
              <a:rPr lang="en-GB" baseline="0" dirty="0" smtClean="0">
                <a:sym typeface="Wingdings" pitchFamily="2" charset="2"/>
              </a:rPr>
              <a:t> van </a:t>
            </a:r>
            <a:r>
              <a:rPr lang="en-GB" baseline="0" dirty="0" err="1" smtClean="0">
                <a:sym typeface="Wingdings" pitchFamily="2" charset="2"/>
              </a:rPr>
              <a:t>momentaan</a:t>
            </a:r>
            <a:r>
              <a:rPr lang="en-GB" baseline="0" dirty="0" smtClean="0">
                <a:sym typeface="Wingdings" pitchFamily="2" charset="2"/>
              </a:rPr>
              <a:t> </a:t>
            </a:r>
            <a:r>
              <a:rPr lang="en-GB" baseline="0" dirty="0" err="1" smtClean="0">
                <a:sym typeface="Wingdings" pitchFamily="2" charset="2"/>
              </a:rPr>
              <a:t>gedrag</a:t>
            </a:r>
            <a:r>
              <a:rPr lang="en-GB" baseline="0" dirty="0" smtClean="0">
                <a:sym typeface="Wingdings" pitchFamily="2" charset="2"/>
              </a:rPr>
              <a:t>  </a:t>
            </a:r>
            <a:r>
              <a:rPr lang="en-GB" baseline="0" dirty="0" err="1" smtClean="0">
                <a:sym typeface="Wingdings" pitchFamily="2" charset="2"/>
              </a:rPr>
              <a:t>zonnevlekkenindex</a:t>
            </a:r>
            <a:endParaRPr lang="en-GB" baseline="0" dirty="0" smtClean="0">
              <a:sym typeface="Wingdings" pitchFamily="2" charset="2"/>
            </a:endParaRPr>
          </a:p>
          <a:p>
            <a:endParaRPr lang="en-GB" baseline="0" dirty="0" smtClean="0">
              <a:sym typeface="Wingdings" pitchFamily="2" charset="2"/>
            </a:endParaRPr>
          </a:p>
          <a:p>
            <a:r>
              <a:rPr lang="en-GB" baseline="0" dirty="0" err="1" smtClean="0">
                <a:sym typeface="Wingdings" pitchFamily="2" charset="2"/>
              </a:rPr>
              <a:t>Nog</a:t>
            </a:r>
            <a:r>
              <a:rPr lang="en-GB" baseline="0" dirty="0" smtClean="0">
                <a:sym typeface="Wingdings" pitchFamily="2" charset="2"/>
              </a:rPr>
              <a:t> </a:t>
            </a:r>
            <a:r>
              <a:rPr lang="en-GB" baseline="0" dirty="0" err="1" smtClean="0">
                <a:sym typeface="Wingdings" pitchFamily="2" charset="2"/>
              </a:rPr>
              <a:t>andere</a:t>
            </a:r>
            <a:r>
              <a:rPr lang="en-GB" baseline="0" dirty="0" smtClean="0">
                <a:sym typeface="Wingdings" pitchFamily="2" charset="2"/>
              </a:rPr>
              <a:t> indices: new emerging B + old </a:t>
            </a:r>
            <a:r>
              <a:rPr lang="en-GB" baseline="0" dirty="0" err="1" smtClean="0">
                <a:sym typeface="Wingdings" pitchFamily="2" charset="2"/>
              </a:rPr>
              <a:t>plages</a:t>
            </a:r>
            <a:r>
              <a:rPr lang="en-GB" baseline="0" dirty="0" smtClean="0">
                <a:sym typeface="Wingdings" pitchFamily="2" charset="2"/>
              </a:rPr>
              <a:t> (</a:t>
            </a:r>
            <a:r>
              <a:rPr lang="en-GB" baseline="0" dirty="0" err="1" smtClean="0">
                <a:sym typeface="Wingdings" pitchFamily="2" charset="2"/>
              </a:rPr>
              <a:t>overblijfselen</a:t>
            </a:r>
            <a:r>
              <a:rPr lang="en-GB" baseline="0" dirty="0" smtClean="0">
                <a:sym typeface="Wingdings" pitchFamily="2" charset="2"/>
              </a:rPr>
              <a:t> van </a:t>
            </a:r>
            <a:r>
              <a:rPr lang="en-GB" baseline="0" dirty="0" err="1" smtClean="0">
                <a:sym typeface="Wingdings" pitchFamily="2" charset="2"/>
              </a:rPr>
              <a:t>oude</a:t>
            </a:r>
            <a:r>
              <a:rPr lang="en-GB" baseline="0" dirty="0" smtClean="0">
                <a:sym typeface="Wingdings" pitchFamily="2" charset="2"/>
              </a:rPr>
              <a:t> B) </a:t>
            </a:r>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Weer</a:t>
            </a:r>
            <a:r>
              <a:rPr lang="en-GB" dirty="0" smtClean="0"/>
              <a:t>: </a:t>
            </a:r>
            <a:r>
              <a:rPr lang="en-GB" dirty="0" err="1" smtClean="0"/>
              <a:t>Punten</a:t>
            </a:r>
            <a:r>
              <a:rPr lang="en-GB" dirty="0" smtClean="0"/>
              <a:t> in de curve van het </a:t>
            </a:r>
            <a:r>
              <a:rPr lang="en-GB" dirty="0" err="1" smtClean="0"/>
              <a:t>klimaat</a:t>
            </a:r>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20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Het is </a:t>
            </a:r>
            <a:r>
              <a:rPr lang="en-GB" dirty="0" err="1" smtClean="0"/>
              <a:t>eigenlijk</a:t>
            </a:r>
            <a:r>
              <a:rPr lang="en-GB" dirty="0" smtClean="0"/>
              <a:t> de </a:t>
            </a:r>
            <a:r>
              <a:rPr lang="en-GB" dirty="0" err="1" smtClean="0"/>
              <a:t>ijle</a:t>
            </a:r>
            <a:r>
              <a:rPr lang="en-GB" dirty="0" smtClean="0"/>
              <a:t> </a:t>
            </a:r>
            <a:r>
              <a:rPr lang="en-GB" dirty="0" err="1" smtClean="0"/>
              <a:t>zonnewind</a:t>
            </a:r>
            <a:r>
              <a:rPr lang="en-GB" dirty="0" smtClean="0"/>
              <a:t> met </a:t>
            </a:r>
            <a:r>
              <a:rPr lang="en-GB" dirty="0" err="1" smtClean="0"/>
              <a:t>magneetveld</a:t>
            </a:r>
            <a:r>
              <a:rPr lang="en-GB" dirty="0" smtClean="0"/>
              <a:t> die de </a:t>
            </a:r>
            <a:r>
              <a:rPr lang="en-GB" dirty="0" err="1" smtClean="0"/>
              <a:t>fysische</a:t>
            </a:r>
            <a:r>
              <a:rPr lang="en-GB" dirty="0" smtClean="0"/>
              <a:t> </a:t>
            </a:r>
            <a:r>
              <a:rPr lang="en-GB" dirty="0" err="1" smtClean="0"/>
              <a:t>brug</a:t>
            </a:r>
            <a:r>
              <a:rPr lang="en-GB" dirty="0" smtClean="0"/>
              <a:t> </a:t>
            </a:r>
            <a:r>
              <a:rPr lang="en-GB" dirty="0" err="1" smtClean="0"/>
              <a:t>vormt</a:t>
            </a:r>
            <a:r>
              <a:rPr lang="en-GB" dirty="0" smtClean="0"/>
              <a:t> </a:t>
            </a:r>
            <a:r>
              <a:rPr lang="en-GB" dirty="0" err="1" smtClean="0"/>
              <a:t>tussen</a:t>
            </a:r>
            <a:r>
              <a:rPr lang="en-GB" dirty="0" smtClean="0"/>
              <a:t> de </a:t>
            </a:r>
            <a:r>
              <a:rPr lang="en-GB" dirty="0" err="1" smtClean="0"/>
              <a:t>zon</a:t>
            </a:r>
            <a:r>
              <a:rPr lang="en-GB" dirty="0" smtClean="0"/>
              <a:t> en de </a:t>
            </a:r>
            <a:r>
              <a:rPr lang="en-GB" dirty="0" err="1" smtClean="0"/>
              <a:t>aarde</a:t>
            </a:r>
            <a:r>
              <a:rPr lang="en-GB" dirty="0" smtClean="0"/>
              <a:t>. De </a:t>
            </a:r>
            <a:r>
              <a:rPr lang="en-GB" dirty="0" err="1" smtClean="0"/>
              <a:t>zon</a:t>
            </a:r>
            <a:r>
              <a:rPr lang="en-GB" dirty="0" smtClean="0"/>
              <a:t> </a:t>
            </a:r>
            <a:r>
              <a:rPr lang="en-GB" dirty="0" err="1" smtClean="0"/>
              <a:t>heeft</a:t>
            </a:r>
            <a:r>
              <a:rPr lang="en-GB" dirty="0" smtClean="0"/>
              <a:t> de </a:t>
            </a:r>
            <a:r>
              <a:rPr lang="en-GB" dirty="0" err="1" smtClean="0"/>
              <a:t>aarde</a:t>
            </a:r>
            <a:r>
              <a:rPr lang="en-GB" dirty="0" smtClean="0"/>
              <a:t> in </a:t>
            </a:r>
            <a:r>
              <a:rPr lang="en-GB" dirty="0" err="1" smtClean="0"/>
              <a:t>zijn</a:t>
            </a:r>
            <a:r>
              <a:rPr lang="en-GB" dirty="0" smtClean="0"/>
              <a:t> </a:t>
            </a:r>
            <a:r>
              <a:rPr lang="en-GB" dirty="0" err="1" smtClean="0"/>
              <a:t>greep</a:t>
            </a:r>
            <a:r>
              <a:rPr lang="en-GB" dirty="0" smtClean="0"/>
              <a:t> via</a:t>
            </a:r>
            <a:r>
              <a:rPr lang="en-GB" baseline="0" dirty="0" smtClean="0"/>
              <a:t> </a:t>
            </a:r>
            <a:r>
              <a:rPr lang="en-GB" dirty="0" err="1" smtClean="0"/>
              <a:t>zijn</a:t>
            </a:r>
            <a:r>
              <a:rPr lang="en-GB" dirty="0" smtClean="0"/>
              <a:t> </a:t>
            </a:r>
            <a:r>
              <a:rPr lang="en-GB" dirty="0" err="1" smtClean="0"/>
              <a:t>massa-magnetische</a:t>
            </a:r>
            <a:r>
              <a:rPr lang="en-GB" dirty="0" smtClean="0"/>
              <a:t> </a:t>
            </a:r>
            <a:r>
              <a:rPr lang="en-GB" dirty="0" err="1" smtClean="0"/>
              <a:t>tentakels</a:t>
            </a:r>
            <a:r>
              <a:rPr lang="en-GB" dirty="0" smtClean="0"/>
              <a:t>.</a:t>
            </a:r>
          </a:p>
          <a:p>
            <a:endParaRPr lang="en-GB" dirty="0" smtClean="0"/>
          </a:p>
          <a:p>
            <a:pPr eaLnBrk="1" hangingPunct="1"/>
            <a:r>
              <a:rPr lang="en-GB" dirty="0" err="1" smtClean="0">
                <a:latin typeface="Book Antiqua" pitchFamily="36" charset="0"/>
                <a:ea typeface="ＭＳ Ｐゴシック" pitchFamily="36" charset="-128"/>
              </a:rPr>
              <a:t>Magnetische</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veldlijnen</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gaan</a:t>
            </a:r>
            <a:r>
              <a:rPr lang="en-GB" dirty="0" smtClean="0">
                <a:latin typeface="Book Antiqua" pitchFamily="36" charset="0"/>
                <a:ea typeface="ＭＳ Ｐゴシック" pitchFamily="36" charset="-128"/>
              </a:rPr>
              <a:t> van </a:t>
            </a:r>
            <a:r>
              <a:rPr lang="en-GB" dirty="0" err="1" smtClean="0">
                <a:latin typeface="Book Antiqua" pitchFamily="36" charset="0"/>
                <a:ea typeface="ＭＳ Ｐゴシック" pitchFamily="36" charset="-128"/>
              </a:rPr>
              <a:t>magnetisch</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noorden</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naar</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magnetisch</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zuiden</a:t>
            </a:r>
            <a:r>
              <a:rPr lang="en-GB" dirty="0" smtClean="0">
                <a:latin typeface="Book Antiqua" pitchFamily="36" charset="0"/>
                <a:ea typeface="ＭＳ Ｐゴシック" pitchFamily="36" charset="-128"/>
              </a:rPr>
              <a:t> – </a:t>
            </a:r>
            <a:r>
              <a:rPr lang="en-GB" dirty="0" err="1" smtClean="0">
                <a:latin typeface="Book Antiqua" pitchFamily="36" charset="0"/>
                <a:ea typeface="ＭＳ Ｐゴシック" pitchFamily="36" charset="-128"/>
              </a:rPr>
              <a:t>magneet</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veld</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wijst</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naar</a:t>
            </a:r>
            <a:r>
              <a:rPr lang="en-GB" dirty="0" smtClean="0">
                <a:latin typeface="Book Antiqua" pitchFamily="36" charset="0"/>
                <a:ea typeface="ＭＳ Ｐゴシック" pitchFamily="36" charset="-128"/>
              </a:rPr>
              <a:t> de </a:t>
            </a:r>
            <a:r>
              <a:rPr lang="en-GB" dirty="0" err="1" smtClean="0">
                <a:latin typeface="Book Antiqua" pitchFamily="36" charset="0"/>
                <a:ea typeface="ＭＳ Ｐゴシック" pitchFamily="36" charset="-128"/>
              </a:rPr>
              <a:t>zuidpool</a:t>
            </a:r>
            <a:r>
              <a:rPr lang="en-GB" dirty="0" smtClean="0">
                <a:latin typeface="Book Antiqua" pitchFamily="36" charset="0"/>
                <a:ea typeface="ＭＳ Ｐゴシック" pitchFamily="36" charset="-128"/>
              </a:rPr>
              <a:t> en </a:t>
            </a:r>
            <a:r>
              <a:rPr lang="en-GB" dirty="0" err="1" smtClean="0">
                <a:latin typeface="Book Antiqua" pitchFamily="36" charset="0"/>
                <a:ea typeface="ＭＳ Ｐゴシック" pitchFamily="36" charset="-128"/>
              </a:rPr>
              <a:t>wijst</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weg</a:t>
            </a:r>
            <a:r>
              <a:rPr lang="en-GB" dirty="0" smtClean="0">
                <a:latin typeface="Book Antiqua" pitchFamily="36" charset="0"/>
                <a:ea typeface="ＭＳ Ｐゴシック" pitchFamily="36" charset="-128"/>
              </a:rPr>
              <a:t> van de </a:t>
            </a:r>
            <a:r>
              <a:rPr lang="en-GB" dirty="0" err="1" smtClean="0">
                <a:latin typeface="Book Antiqua" pitchFamily="36" charset="0"/>
                <a:ea typeface="ＭＳ Ｐゴシック" pitchFamily="36" charset="-128"/>
              </a:rPr>
              <a:t>noordpool</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voor</a:t>
            </a:r>
            <a:r>
              <a:rPr lang="en-GB" dirty="0" smtClean="0">
                <a:latin typeface="Book Antiqua" pitchFamily="36" charset="0"/>
                <a:ea typeface="ＭＳ Ｐゴシック" pitchFamily="36" charset="-128"/>
              </a:rPr>
              <a:t> de </a:t>
            </a:r>
            <a:r>
              <a:rPr lang="en-GB" dirty="0" err="1" smtClean="0">
                <a:latin typeface="Book Antiqua" pitchFamily="36" charset="0"/>
                <a:ea typeface="ＭＳ Ｐゴシック" pitchFamily="36" charset="-128"/>
              </a:rPr>
              <a:t>aarde</a:t>
            </a:r>
            <a:r>
              <a:rPr lang="en-GB" dirty="0" smtClean="0">
                <a:latin typeface="Book Antiqua" pitchFamily="36" charset="0"/>
                <a:ea typeface="ＭＳ Ｐゴシック" pitchFamily="36" charset="-128"/>
              </a:rPr>
              <a:t> is het </a:t>
            </a:r>
            <a:r>
              <a:rPr lang="en-GB" dirty="0" err="1" smtClean="0">
                <a:latin typeface="Book Antiqua" pitchFamily="36" charset="0"/>
                <a:ea typeface="ＭＳ Ｐゴシック" pitchFamily="36" charset="-128"/>
              </a:rPr>
              <a:t>geografische</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noorden</a:t>
            </a:r>
            <a:r>
              <a:rPr lang="en-GB" dirty="0" smtClean="0">
                <a:latin typeface="Book Antiqua" pitchFamily="36" charset="0"/>
                <a:ea typeface="ＭＳ Ｐゴシック" pitchFamily="36" charset="-128"/>
              </a:rPr>
              <a:t>=</a:t>
            </a:r>
            <a:r>
              <a:rPr lang="en-GB" dirty="0" err="1" smtClean="0">
                <a:latin typeface="Book Antiqua" pitchFamily="36" charset="0"/>
                <a:ea typeface="ＭＳ Ｐゴシック" pitchFamily="36" charset="-128"/>
              </a:rPr>
              <a:t>magnetisch</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zuiden</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dipool</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beeld</a:t>
            </a:r>
            <a:r>
              <a:rPr lang="en-GB" dirty="0" smtClean="0">
                <a:latin typeface="Book Antiqua" pitchFamily="36" charset="0"/>
                <a:ea typeface="ＭＳ Ｐゴシック" pitchFamily="36" charset="-128"/>
              </a:rPr>
              <a:t>: van </a:t>
            </a:r>
            <a:r>
              <a:rPr lang="en-GB" dirty="0" err="1" smtClean="0">
                <a:latin typeface="Book Antiqua" pitchFamily="36" charset="0"/>
                <a:ea typeface="ＭＳ Ｐゴシック" pitchFamily="36" charset="-128"/>
              </a:rPr>
              <a:t>onder</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naar</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boven</a:t>
            </a:r>
            <a:r>
              <a:rPr lang="en-GB" dirty="0" smtClean="0">
                <a:latin typeface="Book Antiqua" pitchFamily="36" charset="0"/>
                <a:ea typeface="ＭＳ Ｐゴシック" pitchFamily="36" charset="-128"/>
              </a:rPr>
              <a:t>)</a:t>
            </a:r>
          </a:p>
          <a:p>
            <a:pPr eaLnBrk="1" hangingPunct="1"/>
            <a:r>
              <a:rPr lang="en-GB" dirty="0" err="1" smtClean="0">
                <a:latin typeface="Book Antiqua" pitchFamily="36" charset="0"/>
                <a:ea typeface="ＭＳ Ｐゴシック" pitchFamily="36" charset="-128"/>
              </a:rPr>
              <a:t>Negatieve</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B_z</a:t>
            </a:r>
            <a:r>
              <a:rPr lang="en-GB" dirty="0" smtClean="0">
                <a:latin typeface="Book Antiqua" pitchFamily="36" charset="0"/>
                <a:ea typeface="ＭＳ Ｐゴシック" pitchFamily="36" charset="-128"/>
              </a:rPr>
              <a:t>: </a:t>
            </a:r>
            <a:r>
              <a:rPr lang="en-GB" dirty="0" err="1" smtClean="0">
                <a:latin typeface="Book Antiqua" pitchFamily="36" charset="0"/>
                <a:ea typeface="ＭＳ Ｐゴシック" pitchFamily="36" charset="-128"/>
              </a:rPr>
              <a:t>zuidwaarts</a:t>
            </a:r>
            <a:endParaRPr lang="en-GB" dirty="0" smtClean="0">
              <a:latin typeface="Book Antiqua" pitchFamily="36" charset="0"/>
              <a:ea typeface="ＭＳ Ｐゴシック" pitchFamily="36" charset="-128"/>
            </a:endParaRPr>
          </a:p>
          <a:p>
            <a:pPr eaLnBrk="1" hangingPunct="1"/>
            <a:r>
              <a:rPr lang="en-GB" dirty="0" smtClean="0">
                <a:latin typeface="Book Antiqua" pitchFamily="36" charset="0"/>
                <a:ea typeface="ＭＳ Ｐゴシック" pitchFamily="36" charset="-128"/>
              </a:rPr>
              <a:t>Solar wind slow speed is highly supersonic and therefore shock waves will form ahead of any obstacle to the flow, or regions where high-speed plasma collides with low-speed plasma. The primary obstacles within the </a:t>
            </a:r>
            <a:r>
              <a:rPr lang="en-GB" dirty="0" err="1" smtClean="0">
                <a:latin typeface="Book Antiqua" pitchFamily="36" charset="0"/>
                <a:ea typeface="ＭＳ Ｐゴシック" pitchFamily="36" charset="-128"/>
              </a:rPr>
              <a:t>heliopshere</a:t>
            </a:r>
            <a:r>
              <a:rPr lang="en-GB" dirty="0" smtClean="0">
                <a:latin typeface="Book Antiqua" pitchFamily="36" charset="0"/>
                <a:ea typeface="ＭＳ Ｐゴシック" pitchFamily="36" charset="-128"/>
              </a:rPr>
              <a:t> are magnetic structures within the solar wind flow itself.</a:t>
            </a:r>
          </a:p>
          <a:p>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27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Spicule</a:t>
            </a:r>
            <a:r>
              <a:rPr lang="en-GB" dirty="0" smtClean="0"/>
              <a:t> is a dynamic jet of about 500 km diameter on the Sun. It moves upwards at about 20 km/s (72 000 km/h) from the photosphere. They were discovered</a:t>
            </a:r>
            <a:r>
              <a:rPr lang="en-GB" baseline="0" dirty="0" smtClean="0"/>
              <a:t> in 1877. </a:t>
            </a:r>
          </a:p>
          <a:p>
            <a:r>
              <a:rPr lang="en-GB" baseline="0" dirty="0" err="1" smtClean="0"/>
              <a:t>Spicules</a:t>
            </a:r>
            <a:r>
              <a:rPr lang="en-GB" baseline="0" dirty="0" smtClean="0"/>
              <a:t> live for about 5-10 minutes. At the solar limb they appear elongated (if seen on the disk, they are known as ‘mottles’ or ‘fibrils’). They are usually associated with regions of high magnetic flux. Their mass flux is about 100 times that of the solar wind.</a:t>
            </a:r>
          </a:p>
          <a:p>
            <a:r>
              <a:rPr lang="en-GB" baseline="0" dirty="0" smtClean="0"/>
              <a:t>An </a:t>
            </a:r>
            <a:r>
              <a:rPr lang="en-GB" baseline="0" dirty="0" err="1" smtClean="0"/>
              <a:t>invidual</a:t>
            </a:r>
            <a:r>
              <a:rPr lang="en-GB" baseline="0" dirty="0" smtClean="0"/>
              <a:t> </a:t>
            </a:r>
            <a:r>
              <a:rPr lang="en-GB" baseline="0" dirty="0" err="1" smtClean="0"/>
              <a:t>spicule</a:t>
            </a:r>
            <a:r>
              <a:rPr lang="en-GB" baseline="0" dirty="0" smtClean="0"/>
              <a:t> typically reached 3000-100000 km altitude above the photosphere.</a:t>
            </a:r>
          </a:p>
          <a:p>
            <a:r>
              <a:rPr lang="en-GB" baseline="0" dirty="0" smtClean="0"/>
              <a:t>There are roughly 30 </a:t>
            </a:r>
            <a:r>
              <a:rPr lang="en-GB" baseline="0" dirty="0" err="1" smtClean="0"/>
              <a:t>spicules</a:t>
            </a:r>
            <a:r>
              <a:rPr lang="en-GB" baseline="0" dirty="0" smtClean="0"/>
              <a:t> to each </a:t>
            </a:r>
            <a:r>
              <a:rPr lang="en-GB" baseline="0" dirty="0" err="1" smtClean="0"/>
              <a:t>supergranule</a:t>
            </a:r>
            <a:r>
              <a:rPr lang="en-GB" baseline="0" dirty="0" smtClean="0"/>
              <a:t> cell at any given time and their average inclination to the vertical is 20°.</a:t>
            </a:r>
            <a:endParaRPr lang="en-GB" dirty="0" smtClean="0"/>
          </a:p>
          <a:p>
            <a:endParaRPr lang="en-GB" dirty="0"/>
          </a:p>
        </p:txBody>
      </p:sp>
      <p:sp>
        <p:nvSpPr>
          <p:cNvPr id="4" name="Slide Number Placeholder 3"/>
          <p:cNvSpPr>
            <a:spLocks noGrp="1"/>
          </p:cNvSpPr>
          <p:nvPr>
            <p:ph type="sldNum" sz="quarter" idx="10"/>
          </p:nvPr>
        </p:nvSpPr>
        <p:spPr/>
        <p:txBody>
          <a:bodyPr/>
          <a:lstStyle/>
          <a:p>
            <a:fld id="{9992B665-0F84-4B52-83BD-FA5BD1CF4D09}" type="slidenum">
              <a:rPr lang="en-GB" smtClean="0"/>
              <a:pPr/>
              <a:t>28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GB" dirty="0" smtClean="0">
                <a:solidFill>
                  <a:schemeClr val="bg1"/>
                </a:solidFill>
                <a:latin typeface="Book Antiqua" pitchFamily="36" charset="0"/>
                <a:ea typeface="ＭＳ Ｐゴシック" pitchFamily="36" charset="-128"/>
              </a:rPr>
              <a:t>Het </a:t>
            </a:r>
            <a:r>
              <a:rPr lang="en-GB" dirty="0" err="1" smtClean="0">
                <a:solidFill>
                  <a:schemeClr val="bg1"/>
                </a:solidFill>
                <a:latin typeface="Book Antiqua" pitchFamily="36" charset="0"/>
                <a:ea typeface="ＭＳ Ｐゴシック" pitchFamily="36" charset="-128"/>
              </a:rPr>
              <a:t>magneetveld</a:t>
            </a:r>
            <a:r>
              <a:rPr lang="en-GB" dirty="0" smtClean="0">
                <a:solidFill>
                  <a:schemeClr val="bg1"/>
                </a:solidFill>
                <a:latin typeface="Book Antiqua" pitchFamily="36" charset="0"/>
                <a:ea typeface="ＭＳ Ｐゴシック" pitchFamily="36" charset="-128"/>
              </a:rPr>
              <a:t> van de </a:t>
            </a:r>
            <a:r>
              <a:rPr lang="en-GB" dirty="0" err="1" smtClean="0">
                <a:solidFill>
                  <a:schemeClr val="bg1"/>
                </a:solidFill>
                <a:latin typeface="Book Antiqua" pitchFamily="36" charset="0"/>
                <a:ea typeface="ＭＳ Ｐゴシック" pitchFamily="36" charset="-128"/>
              </a:rPr>
              <a:t>Zon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ontstaat</a:t>
            </a:r>
            <a:r>
              <a:rPr lang="en-GB" dirty="0" smtClean="0">
                <a:solidFill>
                  <a:schemeClr val="bg1"/>
                </a:solidFill>
                <a:latin typeface="Book Antiqua" pitchFamily="36" charset="0"/>
                <a:ea typeface="ＭＳ Ｐゴシック" pitchFamily="36" charset="-128"/>
              </a:rPr>
              <a:t> door het dynamo-effect </a:t>
            </a:r>
            <a:r>
              <a:rPr lang="en-GB" dirty="0" err="1" smtClean="0">
                <a:solidFill>
                  <a:schemeClr val="bg1"/>
                </a:solidFill>
                <a:latin typeface="Book Antiqua" pitchFamily="36" charset="0"/>
                <a:ea typeface="ＭＳ Ｐゴシック" pitchFamily="36" charset="-128"/>
              </a:rPr>
              <a:t>ter</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hoogte</a:t>
            </a:r>
            <a:r>
              <a:rPr lang="en-GB" dirty="0" smtClean="0">
                <a:solidFill>
                  <a:schemeClr val="bg1"/>
                </a:solidFill>
                <a:latin typeface="Book Antiqua" pitchFamily="36" charset="0"/>
                <a:ea typeface="ＭＳ Ｐゴシック" pitchFamily="36" charset="-128"/>
              </a:rPr>
              <a:t> van de </a:t>
            </a:r>
            <a:r>
              <a:rPr lang="en-GB" dirty="0" err="1" smtClean="0">
                <a:solidFill>
                  <a:schemeClr val="bg1"/>
                </a:solidFill>
                <a:latin typeface="Book Antiqua" pitchFamily="36" charset="0"/>
                <a:ea typeface="ＭＳ Ｐゴシック" pitchFamily="36" charset="-128"/>
              </a:rPr>
              <a:t>grens</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tussen</a:t>
            </a:r>
            <a:r>
              <a:rPr lang="en-GB" dirty="0" smtClean="0">
                <a:solidFill>
                  <a:schemeClr val="bg1"/>
                </a:solidFill>
                <a:latin typeface="Book Antiqua" pitchFamily="36" charset="0"/>
                <a:ea typeface="ＭＳ Ｐゴシック" pitchFamily="36" charset="-128"/>
              </a:rPr>
              <a:t> de </a:t>
            </a:r>
            <a:r>
              <a:rPr lang="en-GB" dirty="0" err="1" smtClean="0">
                <a:solidFill>
                  <a:schemeClr val="bg1"/>
                </a:solidFill>
                <a:latin typeface="Book Antiqua" pitchFamily="36" charset="0"/>
                <a:ea typeface="ＭＳ Ｐゴシック" pitchFamily="36" charset="-128"/>
              </a:rPr>
              <a:t>radiatieve</a:t>
            </a:r>
            <a:r>
              <a:rPr lang="en-GB" dirty="0" smtClean="0">
                <a:solidFill>
                  <a:schemeClr val="bg1"/>
                </a:solidFill>
                <a:latin typeface="Book Antiqua" pitchFamily="36" charset="0"/>
                <a:ea typeface="ＭＳ Ｐゴシック" pitchFamily="36" charset="-128"/>
              </a:rPr>
              <a:t> en de </a:t>
            </a:r>
            <a:r>
              <a:rPr lang="en-GB" dirty="0" err="1" smtClean="0">
                <a:solidFill>
                  <a:schemeClr val="bg1"/>
                </a:solidFill>
                <a:latin typeface="Book Antiqua" pitchFamily="36" charset="0"/>
                <a:ea typeface="ＭＳ Ｐゴシック" pitchFamily="36" charset="-128"/>
              </a:rPr>
              <a:t>convectieve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laag</a:t>
            </a:r>
            <a:r>
              <a:rPr lang="en-GB" dirty="0" smtClean="0">
                <a:solidFill>
                  <a:schemeClr val="bg1"/>
                </a:solidFill>
                <a:latin typeface="Book Antiqua" pitchFamily="36" charset="0"/>
                <a:ea typeface="ＭＳ Ｐゴシック" pitchFamily="36" charset="-128"/>
              </a:rPr>
              <a:t>. </a:t>
            </a:r>
          </a:p>
          <a:p>
            <a:pPr eaLnBrk="1" hangingPunct="1">
              <a:lnSpc>
                <a:spcPct val="90000"/>
              </a:lnSpc>
            </a:pPr>
            <a:endParaRPr lang="en-GB" dirty="0" smtClean="0">
              <a:solidFill>
                <a:schemeClr val="bg1"/>
              </a:solidFill>
              <a:latin typeface="Book Antiqua" pitchFamily="36" charset="0"/>
              <a:ea typeface="ＭＳ Ｐゴシック" pitchFamily="36" charset="-128"/>
            </a:endParaRPr>
          </a:p>
          <a:p>
            <a:pPr eaLnBrk="1" hangingPunct="1">
              <a:lnSpc>
                <a:spcPct val="90000"/>
              </a:lnSpc>
            </a:pPr>
            <a:r>
              <a:rPr lang="en-GB" dirty="0" smtClean="0">
                <a:solidFill>
                  <a:schemeClr val="bg1"/>
                </a:solidFill>
                <a:latin typeface="Book Antiqua" pitchFamily="36" charset="0"/>
                <a:ea typeface="ＭＳ Ｐゴシック" pitchFamily="36" charset="-128"/>
              </a:rPr>
              <a:t>Het </a:t>
            </a:r>
            <a:r>
              <a:rPr lang="en-GB" dirty="0" err="1" smtClean="0">
                <a:solidFill>
                  <a:schemeClr val="bg1"/>
                </a:solidFill>
                <a:latin typeface="Book Antiqua" pitchFamily="36" charset="0"/>
                <a:ea typeface="ＭＳ Ｐゴシック" pitchFamily="36" charset="-128"/>
              </a:rPr>
              <a:t>structureert</a:t>
            </a:r>
            <a:r>
              <a:rPr lang="en-GB" dirty="0" smtClean="0">
                <a:solidFill>
                  <a:schemeClr val="bg1"/>
                </a:solidFill>
                <a:latin typeface="Book Antiqua" pitchFamily="36" charset="0"/>
                <a:ea typeface="ＭＳ Ｐゴシック" pitchFamily="36" charset="-128"/>
              </a:rPr>
              <a:t> de </a:t>
            </a:r>
            <a:r>
              <a:rPr lang="en-GB" dirty="0" err="1" smtClean="0">
                <a:solidFill>
                  <a:schemeClr val="bg1"/>
                </a:solidFill>
                <a:latin typeface="Book Antiqua" pitchFamily="36" charset="0"/>
                <a:ea typeface="ＭＳ Ｐゴシック" pitchFamily="36" charset="-128"/>
              </a:rPr>
              <a:t>zonneatmosfeer</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coronale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lussen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grootschalige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structuren</a:t>
            </a:r>
            <a:r>
              <a:rPr lang="en-GB" dirty="0" smtClean="0">
                <a:solidFill>
                  <a:schemeClr val="bg1"/>
                </a:solidFill>
                <a:latin typeface="Book Antiqua" pitchFamily="36" charset="0"/>
                <a:ea typeface="ＭＳ Ｐゴシック" pitchFamily="36" charset="-128"/>
              </a:rPr>
              <a:t>).</a:t>
            </a:r>
          </a:p>
          <a:p>
            <a:pPr eaLnBrk="1" hangingPunct="1">
              <a:lnSpc>
                <a:spcPct val="90000"/>
              </a:lnSpc>
            </a:pPr>
            <a:r>
              <a:rPr lang="en-GB" dirty="0" smtClean="0">
                <a:solidFill>
                  <a:schemeClr val="bg1"/>
                </a:solidFill>
                <a:latin typeface="Book Antiqua" pitchFamily="36" charset="0"/>
                <a:ea typeface="ＭＳ Ｐゴシック" pitchFamily="36" charset="-128"/>
              </a:rPr>
              <a:t>Het </a:t>
            </a:r>
            <a:r>
              <a:rPr lang="en-GB" dirty="0" err="1" smtClean="0">
                <a:solidFill>
                  <a:schemeClr val="bg1"/>
                </a:solidFill>
                <a:latin typeface="Book Antiqua" pitchFamily="36" charset="0"/>
                <a:ea typeface="ＭＳ Ｐゴシック" pitchFamily="36" charset="-128"/>
              </a:rPr>
              <a:t>veld</a:t>
            </a:r>
            <a:r>
              <a:rPr lang="en-GB" dirty="0" smtClean="0">
                <a:solidFill>
                  <a:schemeClr val="bg1"/>
                </a:solidFill>
                <a:latin typeface="Book Antiqua" pitchFamily="36" charset="0"/>
                <a:ea typeface="ＭＳ Ｐゴシック" pitchFamily="36" charset="-128"/>
              </a:rPr>
              <a:t> is </a:t>
            </a:r>
            <a:r>
              <a:rPr lang="en-GB" dirty="0" err="1" smtClean="0">
                <a:solidFill>
                  <a:schemeClr val="bg1"/>
                </a:solidFill>
                <a:latin typeface="Book Antiqua" pitchFamily="36" charset="0"/>
                <a:ea typeface="ＭＳ Ｐゴシック" pitchFamily="36" charset="-128"/>
              </a:rPr>
              <a:t>globaal</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dipolair</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zoals</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staafmagneet</a:t>
            </a:r>
            <a:r>
              <a:rPr lang="en-GB" dirty="0" smtClean="0">
                <a:solidFill>
                  <a:schemeClr val="bg1"/>
                </a:solidFill>
                <a:latin typeface="Book Antiqua" pitchFamily="36" charset="0"/>
                <a:ea typeface="ＭＳ Ｐゴシック" pitchFamily="36" charset="-128"/>
              </a:rPr>
              <a:t>) met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noord</a:t>
            </a:r>
            <a:r>
              <a:rPr lang="en-GB" dirty="0" smtClean="0">
                <a:solidFill>
                  <a:schemeClr val="bg1"/>
                </a:solidFill>
                <a:latin typeface="Book Antiqua" pitchFamily="36" charset="0"/>
                <a:ea typeface="ＭＳ Ｐゴシック" pitchFamily="36" charset="-128"/>
              </a:rPr>
              <a:t>- en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zuidpool</a:t>
            </a:r>
            <a:r>
              <a:rPr lang="en-GB" dirty="0" smtClean="0">
                <a:solidFill>
                  <a:schemeClr val="bg1"/>
                </a:solidFill>
                <a:latin typeface="Book Antiqua" pitchFamily="36" charset="0"/>
                <a:ea typeface="ＭＳ Ｐゴシック" pitchFamily="36" charset="-128"/>
              </a:rPr>
              <a:t>. </a:t>
            </a:r>
          </a:p>
          <a:p>
            <a:pPr eaLnBrk="1" hangingPunct="1">
              <a:lnSpc>
                <a:spcPct val="90000"/>
              </a:lnSpc>
            </a:pPr>
            <a:r>
              <a:rPr lang="en-GB" dirty="0" smtClean="0">
                <a:solidFill>
                  <a:schemeClr val="bg1"/>
                </a:solidFill>
                <a:latin typeface="Book Antiqua" pitchFamily="36" charset="0"/>
                <a:ea typeface="ＭＳ Ｐゴシック" pitchFamily="36" charset="-128"/>
              </a:rPr>
              <a:t>De </a:t>
            </a:r>
            <a:r>
              <a:rPr lang="en-GB" dirty="0" err="1" smtClean="0">
                <a:solidFill>
                  <a:schemeClr val="bg1"/>
                </a:solidFill>
                <a:latin typeface="Book Antiqua" pitchFamily="36" charset="0"/>
                <a:ea typeface="ＭＳ Ｐゴシック" pitchFamily="36" charset="-128"/>
              </a:rPr>
              <a:t>oriëntatie</a:t>
            </a:r>
            <a:r>
              <a:rPr lang="en-GB" dirty="0" smtClean="0">
                <a:solidFill>
                  <a:schemeClr val="bg1"/>
                </a:solidFill>
                <a:latin typeface="Book Antiqua" pitchFamily="36" charset="0"/>
                <a:ea typeface="ＭＳ Ｐゴシック" pitchFamily="36" charset="-128"/>
              </a:rPr>
              <a:t> en de </a:t>
            </a:r>
            <a:r>
              <a:rPr lang="en-GB" dirty="0" err="1" smtClean="0">
                <a:solidFill>
                  <a:schemeClr val="bg1"/>
                </a:solidFill>
                <a:latin typeface="Book Antiqua" pitchFamily="36" charset="0"/>
                <a:ea typeface="ＭＳ Ｐゴシック" pitchFamily="36" charset="-128"/>
              </a:rPr>
              <a:t>geometrie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varieren</a:t>
            </a:r>
            <a:r>
              <a:rPr lang="en-GB" dirty="0" smtClean="0">
                <a:solidFill>
                  <a:schemeClr val="bg1"/>
                </a:solidFill>
                <a:latin typeface="Book Antiqua" pitchFamily="36" charset="0"/>
                <a:ea typeface="ＭＳ Ｐゴシック" pitchFamily="36" charset="-128"/>
              </a:rPr>
              <a:t> in de loop van de </a:t>
            </a:r>
            <a:r>
              <a:rPr lang="en-GB" dirty="0" err="1" smtClean="0">
                <a:solidFill>
                  <a:schemeClr val="bg1"/>
                </a:solidFill>
                <a:latin typeface="Book Antiqua" pitchFamily="36" charset="0"/>
                <a:ea typeface="ＭＳ Ｐゴシック" pitchFamily="36" charset="-128"/>
              </a:rPr>
              <a:t>zonnecyclus</a:t>
            </a:r>
            <a:r>
              <a:rPr lang="en-GB" dirty="0" smtClean="0">
                <a:solidFill>
                  <a:schemeClr val="bg1"/>
                </a:solidFill>
                <a:latin typeface="Book Antiqua" pitchFamily="36" charset="0"/>
                <a:ea typeface="ＭＳ Ｐゴシック" pitchFamily="36" charset="-128"/>
              </a:rPr>
              <a:t>. </a:t>
            </a:r>
          </a:p>
          <a:p>
            <a:pPr eaLnBrk="1" hangingPunct="1">
              <a:lnSpc>
                <a:spcPct val="90000"/>
              </a:lnSpc>
            </a:pPr>
            <a:endParaRPr lang="en-GB" dirty="0" smtClean="0">
              <a:solidFill>
                <a:schemeClr val="bg1"/>
              </a:solidFill>
              <a:latin typeface="Book Antiqua" pitchFamily="36" charset="0"/>
              <a:ea typeface="ＭＳ Ｐゴシック" pitchFamily="36" charset="-128"/>
            </a:endParaRPr>
          </a:p>
          <a:p>
            <a:pPr eaLnBrk="1" hangingPunct="1">
              <a:lnSpc>
                <a:spcPct val="90000"/>
              </a:lnSpc>
            </a:pPr>
            <a:r>
              <a:rPr lang="en-GB" dirty="0" smtClean="0">
                <a:solidFill>
                  <a:schemeClr val="bg1"/>
                </a:solidFill>
                <a:latin typeface="Book Antiqua" pitchFamily="36" charset="0"/>
                <a:ea typeface="ＭＳ Ｐゴシック" pitchFamily="36" charset="-128"/>
              </a:rPr>
              <a:t>Op </a:t>
            </a:r>
            <a:r>
              <a:rPr lang="en-GB" dirty="0" err="1" smtClean="0">
                <a:solidFill>
                  <a:schemeClr val="bg1"/>
                </a:solidFill>
                <a:latin typeface="Book Antiqua" pitchFamily="36" charset="0"/>
                <a:ea typeface="ＭＳ Ｐゴシック" pitchFamily="36" charset="-128"/>
              </a:rPr>
              <a:t>kleine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schaal</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zonnevlek</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actieve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gebieden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kan</a:t>
            </a:r>
            <a:r>
              <a:rPr lang="en-GB" dirty="0" smtClean="0">
                <a:solidFill>
                  <a:schemeClr val="bg1"/>
                </a:solidFill>
                <a:latin typeface="Book Antiqua" pitchFamily="36" charset="0"/>
                <a:ea typeface="ＭＳ Ｐゴシック" pitchFamily="36" charset="-128"/>
              </a:rPr>
              <a:t> het </a:t>
            </a:r>
            <a:r>
              <a:rPr lang="en-GB" dirty="0" err="1" smtClean="0">
                <a:solidFill>
                  <a:schemeClr val="bg1"/>
                </a:solidFill>
                <a:latin typeface="Book Antiqua" pitchFamily="36" charset="0"/>
                <a:ea typeface="ＭＳ Ｐゴシック" pitchFamily="36" charset="-128"/>
              </a:rPr>
              <a:t>magneetveld</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een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veel</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complexere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geometrie</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hebben</a:t>
            </a:r>
            <a:r>
              <a:rPr lang="en-GB" dirty="0" smtClean="0">
                <a:solidFill>
                  <a:schemeClr val="bg1"/>
                </a:solidFill>
                <a:latin typeface="Book Antiqua" pitchFamily="36" charset="0"/>
                <a:ea typeface="ＭＳ Ｐゴシック" pitchFamily="36" charset="-128"/>
              </a:rPr>
              <a:t> (</a:t>
            </a:r>
            <a:r>
              <a:rPr lang="en-GB" dirty="0" err="1" smtClean="0">
                <a:solidFill>
                  <a:schemeClr val="bg1"/>
                </a:solidFill>
                <a:latin typeface="Book Antiqua" pitchFamily="36" charset="0"/>
                <a:ea typeface="ＭＳ Ｐゴシック" pitchFamily="36" charset="-128"/>
              </a:rPr>
              <a:t>multipolair</a:t>
            </a:r>
            <a:r>
              <a:rPr lang="en-GB" dirty="0" smtClean="0">
                <a:solidFill>
                  <a:schemeClr val="bg1"/>
                </a:solidFill>
                <a:latin typeface="Book Antiqua" pitchFamily="36" charset="0"/>
                <a:ea typeface="ＭＳ Ｐゴシック" pitchFamily="36" charset="-128"/>
              </a:rPr>
              <a:t>)</a:t>
            </a:r>
          </a:p>
          <a:p>
            <a:pPr eaLnBrk="1" hangingPunct="1">
              <a:lnSpc>
                <a:spcPct val="90000"/>
              </a:lnSpc>
            </a:pPr>
            <a:endParaRPr lang="en-GB" dirty="0" smtClean="0">
              <a:solidFill>
                <a:schemeClr val="bg1"/>
              </a:solidFill>
              <a:latin typeface="Book Antiqua" pitchFamily="36" charset="0"/>
              <a:ea typeface="ＭＳ Ｐゴシック" pitchFamily="36" charset="-128"/>
            </a:endParaRPr>
          </a:p>
          <a:p>
            <a:pPr eaLnBrk="1" hangingPunct="1">
              <a:lnSpc>
                <a:spcPct val="90000"/>
              </a:lnSpc>
            </a:pPr>
            <a:r>
              <a:rPr lang="en-GB" dirty="0" smtClean="0">
                <a:solidFill>
                  <a:srgbClr val="333399"/>
                </a:solidFill>
                <a:latin typeface="Book Antiqua" pitchFamily="36" charset="0"/>
                <a:ea typeface="ＭＳ Ｐゴシック" pitchFamily="36" charset="-128"/>
              </a:rPr>
              <a:t>De </a:t>
            </a:r>
            <a:r>
              <a:rPr lang="en-GB" dirty="0" err="1" smtClean="0">
                <a:solidFill>
                  <a:srgbClr val="333399"/>
                </a:solidFill>
                <a:latin typeface="Book Antiqua" pitchFamily="36" charset="0"/>
                <a:ea typeface="ＭＳ Ｐゴシック" pitchFamily="36" charset="-128"/>
              </a:rPr>
              <a:t>zonneatmosfeer</a:t>
            </a:r>
            <a:r>
              <a:rPr lang="en-GB" dirty="0" smtClean="0">
                <a:solidFill>
                  <a:srgbClr val="333399"/>
                </a:solidFill>
                <a:latin typeface="Book Antiqua" pitchFamily="36" charset="0"/>
                <a:ea typeface="ＭＳ Ｐゴシック" pitchFamily="36" charset="-128"/>
              </a:rPr>
              <a:t> is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plasma, </a:t>
            </a:r>
            <a:r>
              <a:rPr lang="en-GB" dirty="0" err="1" smtClean="0">
                <a:solidFill>
                  <a:srgbClr val="333399"/>
                </a:solidFill>
                <a:latin typeface="Book Antiqua" pitchFamily="36" charset="0"/>
                <a:ea typeface="ＭＳ Ｐゴシック" pitchFamily="36" charset="-128"/>
              </a:rPr>
              <a:t>d.i</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heet</a:t>
            </a:r>
            <a:r>
              <a:rPr lang="en-GB" dirty="0" smtClean="0">
                <a:solidFill>
                  <a:srgbClr val="333399"/>
                </a:solidFill>
                <a:latin typeface="Book Antiqua" pitchFamily="36" charset="0"/>
                <a:ea typeface="ＭＳ Ｐゴシック" pitchFamily="36" charset="-128"/>
              </a:rPr>
              <a:t> gas </a:t>
            </a:r>
            <a:r>
              <a:rPr lang="en-GB" dirty="0" err="1" smtClean="0">
                <a:solidFill>
                  <a:srgbClr val="333399"/>
                </a:solidFill>
                <a:latin typeface="Book Antiqua" pitchFamily="36" charset="0"/>
                <a:ea typeface="ＭＳ Ｐゴシック" pitchFamily="36" charset="-128"/>
              </a:rPr>
              <a:t>dat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bestaat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uit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elektrisch</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geladen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deeltjes</a:t>
            </a:r>
            <a:r>
              <a:rPr lang="en-GB" dirty="0" smtClean="0">
                <a:solidFill>
                  <a:srgbClr val="333399"/>
                </a:solidFill>
                <a:latin typeface="Book Antiqua" pitchFamily="36" charset="0"/>
                <a:ea typeface="ＭＳ Ｐゴシック" pitchFamily="36" charset="-128"/>
              </a:rPr>
              <a:t> (e-, p, </a:t>
            </a:r>
            <a:r>
              <a:rPr lang="en-GB" dirty="0" err="1" smtClean="0">
                <a:solidFill>
                  <a:srgbClr val="333399"/>
                </a:solidFill>
                <a:latin typeface="Book Antiqua" pitchFamily="36" charset="0"/>
                <a:ea typeface="ＭＳ Ｐゴシック" pitchFamily="36" charset="-128"/>
              </a:rPr>
              <a:t>ionen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Zo’n</a:t>
            </a:r>
            <a:r>
              <a:rPr lang="en-GB" dirty="0" smtClean="0">
                <a:solidFill>
                  <a:srgbClr val="333399"/>
                </a:solidFill>
                <a:latin typeface="Book Antiqua" pitchFamily="36" charset="0"/>
                <a:ea typeface="ＭＳ Ｐゴシック" pitchFamily="36" charset="-128"/>
              </a:rPr>
              <a:t> plasma is </a:t>
            </a:r>
            <a:r>
              <a:rPr lang="en-GB" dirty="0" err="1" smtClean="0">
                <a:solidFill>
                  <a:srgbClr val="333399"/>
                </a:solidFill>
                <a:latin typeface="Book Antiqua" pitchFamily="36" charset="0"/>
                <a:ea typeface="ＭＳ Ｐゴシック" pitchFamily="36" charset="-128"/>
              </a:rPr>
              <a:t>gevoelig</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voor</a:t>
            </a:r>
            <a:r>
              <a:rPr lang="en-GB" dirty="0" smtClean="0">
                <a:solidFill>
                  <a:srgbClr val="333399"/>
                </a:solidFill>
                <a:latin typeface="Book Antiqua" pitchFamily="36" charset="0"/>
                <a:ea typeface="ＭＳ Ｐゴシック" pitchFamily="36" charset="-128"/>
              </a:rPr>
              <a:t> het </a:t>
            </a:r>
            <a:r>
              <a:rPr lang="en-GB" dirty="0" err="1" smtClean="0">
                <a:solidFill>
                  <a:srgbClr val="333399"/>
                </a:solidFill>
                <a:latin typeface="Book Antiqua" pitchFamily="36" charset="0"/>
                <a:ea typeface="ＭＳ Ｐゴシック" pitchFamily="36" charset="-128"/>
              </a:rPr>
              <a:t>magneetveld</a:t>
            </a:r>
            <a:r>
              <a:rPr lang="en-GB" dirty="0" smtClean="0">
                <a:solidFill>
                  <a:srgbClr val="333399"/>
                </a:solidFill>
                <a:latin typeface="Book Antiqua" pitchFamily="36" charset="0"/>
                <a:ea typeface="ＭＳ Ｐゴシック" pitchFamily="36" charset="-128"/>
              </a:rPr>
              <a:t> van de </a:t>
            </a:r>
            <a:r>
              <a:rPr lang="en-GB" dirty="0" err="1" smtClean="0">
                <a:solidFill>
                  <a:srgbClr val="333399"/>
                </a:solidFill>
                <a:latin typeface="Book Antiqua" pitchFamily="36" charset="0"/>
                <a:ea typeface="ＭＳ Ｐゴシック" pitchFamily="36" charset="-128"/>
              </a:rPr>
              <a:t>Zon</a:t>
            </a:r>
            <a:r>
              <a:rPr lang="en-GB" dirty="0" smtClean="0">
                <a:solidFill>
                  <a:srgbClr val="333399"/>
                </a:solidFill>
                <a:latin typeface="Book Antiqua" pitchFamily="36" charset="0"/>
                <a:ea typeface="ＭＳ Ｐゴシック" pitchFamily="36" charset="-128"/>
              </a:rPr>
              <a:t>, en </a:t>
            </a:r>
            <a:r>
              <a:rPr lang="en-GB" dirty="0" err="1" smtClean="0">
                <a:solidFill>
                  <a:srgbClr val="333399"/>
                </a:solidFill>
                <a:latin typeface="Book Antiqua" pitchFamily="36" charset="0"/>
                <a:ea typeface="ＭＳ Ｐゴシック" pitchFamily="36" charset="-128"/>
              </a:rPr>
              <a:t>verraad</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geometrie</a:t>
            </a:r>
            <a:r>
              <a:rPr lang="en-GB" dirty="0" smtClean="0">
                <a:solidFill>
                  <a:srgbClr val="333399"/>
                </a:solidFill>
                <a:latin typeface="Book Antiqua" pitchFamily="36" charset="0"/>
                <a:ea typeface="ＭＳ Ｐゴシック" pitchFamily="36" charset="-128"/>
              </a:rPr>
              <a:t> en </a:t>
            </a:r>
            <a:r>
              <a:rPr lang="en-GB" dirty="0" err="1" smtClean="0">
                <a:solidFill>
                  <a:srgbClr val="333399"/>
                </a:solidFill>
                <a:latin typeface="Book Antiqua" pitchFamily="36" charset="0"/>
                <a:ea typeface="ＭＳ Ｐゴシック" pitchFamily="36" charset="-128"/>
              </a:rPr>
              <a:t>configuratie</a:t>
            </a:r>
            <a:endParaRPr lang="en-GB" dirty="0" smtClean="0">
              <a:solidFill>
                <a:srgbClr val="333399"/>
              </a:solidFill>
              <a:latin typeface="Book Antiqua" pitchFamily="36" charset="0"/>
              <a:ea typeface="ＭＳ Ｐゴシック" pitchFamily="36" charset="-128"/>
            </a:endParaRPr>
          </a:p>
          <a:p>
            <a:pPr eaLnBrk="1" hangingPunct="1">
              <a:lnSpc>
                <a:spcPct val="90000"/>
              </a:lnSpc>
            </a:pPr>
            <a:endParaRPr lang="en-GB" dirty="0" smtClean="0">
              <a:solidFill>
                <a:srgbClr val="333399"/>
              </a:solidFill>
              <a:latin typeface="Book Antiqua" pitchFamily="36" charset="0"/>
              <a:ea typeface="ＭＳ Ｐゴシック" pitchFamily="36" charset="-128"/>
            </a:endParaRPr>
          </a:p>
          <a:p>
            <a:pPr eaLnBrk="1" hangingPunct="1">
              <a:lnSpc>
                <a:spcPct val="90000"/>
              </a:lnSpc>
            </a:pPr>
            <a:r>
              <a:rPr lang="en-GB" dirty="0" smtClean="0">
                <a:solidFill>
                  <a:srgbClr val="333399"/>
                </a:solidFill>
                <a:latin typeface="Book Antiqua" pitchFamily="36" charset="0"/>
                <a:ea typeface="ＭＳ Ｐゴシック" pitchFamily="36" charset="-128"/>
              </a:rPr>
              <a:t>In de </a:t>
            </a:r>
            <a:r>
              <a:rPr lang="en-GB" dirty="0" err="1" smtClean="0">
                <a:solidFill>
                  <a:srgbClr val="333399"/>
                </a:solidFill>
                <a:latin typeface="Book Antiqua" pitchFamily="36" charset="0"/>
                <a:ea typeface="ＭＳ Ｐゴシック" pitchFamily="36" charset="-128"/>
              </a:rPr>
              <a:t>hoge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atmosfeer</a:t>
            </a:r>
            <a:r>
              <a:rPr lang="en-GB" dirty="0" smtClean="0">
                <a:solidFill>
                  <a:srgbClr val="333399"/>
                </a:solidFill>
                <a:latin typeface="Book Antiqua" pitchFamily="36" charset="0"/>
                <a:ea typeface="ＭＳ Ｐゴシック" pitchFamily="36" charset="-128"/>
              </a:rPr>
              <a:t> van de </a:t>
            </a:r>
            <a:r>
              <a:rPr lang="en-GB" dirty="0" err="1" smtClean="0">
                <a:solidFill>
                  <a:srgbClr val="333399"/>
                </a:solidFill>
                <a:latin typeface="Book Antiqua" pitchFamily="36" charset="0"/>
                <a:ea typeface="ＭＳ Ｐゴシック" pitchFamily="36" charset="-128"/>
              </a:rPr>
              <a:t>Zon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als</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temperatuur</a:t>
            </a:r>
            <a:r>
              <a:rPr lang="en-GB" dirty="0" smtClean="0">
                <a:solidFill>
                  <a:srgbClr val="333399"/>
                </a:solidFill>
                <a:latin typeface="Book Antiqua" pitchFamily="36" charset="0"/>
                <a:ea typeface="ＭＳ Ｐゴシック" pitchFamily="36" charset="-128"/>
              </a:rPr>
              <a:t> van het plasma </a:t>
            </a:r>
            <a:r>
              <a:rPr lang="en-GB" dirty="0" err="1" smtClean="0">
                <a:solidFill>
                  <a:srgbClr val="333399"/>
                </a:solidFill>
                <a:latin typeface="Book Antiqua" pitchFamily="36" charset="0"/>
                <a:ea typeface="ＭＳ Ｐゴシック" pitchFamily="36" charset="-128"/>
              </a:rPr>
              <a:t>voldoende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hoog</a:t>
            </a:r>
            <a:r>
              <a:rPr lang="en-GB" dirty="0" smtClean="0">
                <a:solidFill>
                  <a:srgbClr val="333399"/>
                </a:solidFill>
                <a:latin typeface="Book Antiqua" pitchFamily="36" charset="0"/>
                <a:ea typeface="ＭＳ Ｐゴシック" pitchFamily="36" charset="-128"/>
              </a:rPr>
              <a:t> is, </a:t>
            </a:r>
            <a:r>
              <a:rPr lang="en-GB" dirty="0" err="1" smtClean="0">
                <a:solidFill>
                  <a:srgbClr val="333399"/>
                </a:solidFill>
                <a:latin typeface="Book Antiqua" pitchFamily="36" charset="0"/>
                <a:ea typeface="ＭＳ Ｐゴシック" pitchFamily="36" charset="-128"/>
              </a:rPr>
              <a:t>straalt</a:t>
            </a:r>
            <a:r>
              <a:rPr lang="en-GB" dirty="0" smtClean="0">
                <a:solidFill>
                  <a:srgbClr val="333399"/>
                </a:solidFill>
                <a:latin typeface="Book Antiqua" pitchFamily="36" charset="0"/>
                <a:ea typeface="ＭＳ Ｐゴシック" pitchFamily="36" charset="-128"/>
              </a:rPr>
              <a:t> het gas, en </a:t>
            </a:r>
            <a:r>
              <a:rPr lang="en-GB" dirty="0" err="1" smtClean="0">
                <a:solidFill>
                  <a:srgbClr val="333399"/>
                </a:solidFill>
                <a:latin typeface="Book Antiqua" pitchFamily="36" charset="0"/>
                <a:ea typeface="ＭＳ Ｐゴシック" pitchFamily="36" charset="-128"/>
              </a:rPr>
              <a:t>dit</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laat</a:t>
            </a:r>
            <a:r>
              <a:rPr lang="en-GB" dirty="0" smtClean="0">
                <a:solidFill>
                  <a:srgbClr val="333399"/>
                </a:solidFill>
                <a:latin typeface="Book Antiqua" pitchFamily="36" charset="0"/>
                <a:ea typeface="ＭＳ Ｐゴシック" pitchFamily="36" charset="-128"/>
              </a:rPr>
              <a:t> toe </a:t>
            </a:r>
            <a:r>
              <a:rPr lang="en-GB" dirty="0" err="1" smtClean="0">
                <a:solidFill>
                  <a:srgbClr val="333399"/>
                </a:solidFill>
                <a:latin typeface="Book Antiqua" pitchFamily="36" charset="0"/>
                <a:ea typeface="ＭＳ Ｐゴシック" pitchFamily="36" charset="-128"/>
              </a:rPr>
              <a:t>om</a:t>
            </a:r>
            <a:r>
              <a:rPr lang="en-GB" dirty="0" smtClean="0">
                <a:solidFill>
                  <a:srgbClr val="333399"/>
                </a:solidFill>
                <a:latin typeface="Book Antiqua" pitchFamily="36" charset="0"/>
                <a:ea typeface="ＭＳ Ｐゴシック" pitchFamily="36" charset="-128"/>
              </a:rPr>
              <a:t> de </a:t>
            </a:r>
            <a:r>
              <a:rPr lang="en-GB" dirty="0" err="1" smtClean="0">
                <a:solidFill>
                  <a:srgbClr val="333399"/>
                </a:solidFill>
                <a:latin typeface="Book Antiqua" pitchFamily="36" charset="0"/>
                <a:ea typeface="ＭＳ Ｐゴシック" pitchFamily="36" charset="-128"/>
              </a:rPr>
              <a:t>veldlijnen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te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visualiseren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zoals</a:t>
            </a:r>
            <a:r>
              <a:rPr lang="en-GB" dirty="0" smtClean="0">
                <a:solidFill>
                  <a:srgbClr val="333399"/>
                </a:solidFill>
                <a:latin typeface="Book Antiqua" pitchFamily="36" charset="0"/>
                <a:ea typeface="ＭＳ Ｐゴシック" pitchFamily="36" charset="-128"/>
              </a:rPr>
              <a:t> met </a:t>
            </a:r>
            <a:r>
              <a:rPr lang="en-GB" dirty="0" err="1" smtClean="0">
                <a:solidFill>
                  <a:srgbClr val="333399"/>
                </a:solidFill>
                <a:latin typeface="Book Antiqua" pitchFamily="36" charset="0"/>
                <a:ea typeface="ＭＳ Ｐゴシック" pitchFamily="36" charset="-128"/>
              </a:rPr>
              <a:t>ijzervijlsel</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bij</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een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magneetstaaf</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Deze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veldlijnen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heten</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coronale</a:t>
            </a:r>
            <a:r>
              <a:rPr lang="en-GB" dirty="0" smtClean="0">
                <a:solidFill>
                  <a:srgbClr val="333399"/>
                </a:solidFill>
                <a:latin typeface="Book Antiqua" pitchFamily="36" charset="0"/>
                <a:ea typeface="ＭＳ Ｐゴシック" pitchFamily="36" charset="-128"/>
              </a:rPr>
              <a:t> </a:t>
            </a:r>
            <a:r>
              <a:rPr lang="en-GB" dirty="0" err="1" smtClean="0">
                <a:solidFill>
                  <a:srgbClr val="333399"/>
                </a:solidFill>
                <a:latin typeface="Book Antiqua" pitchFamily="36" charset="0"/>
                <a:ea typeface="ＭＳ Ｐゴシック" pitchFamily="36" charset="-128"/>
              </a:rPr>
              <a:t>lussen</a:t>
            </a:r>
            <a:r>
              <a:rPr lang="en-GB" dirty="0" smtClean="0">
                <a:solidFill>
                  <a:srgbClr val="333399"/>
                </a:solidFill>
                <a:latin typeface="Book Antiqua" pitchFamily="36" charset="0"/>
                <a:ea typeface="ＭＳ Ｐゴシック" pitchFamily="36" charset="-128"/>
              </a:rPr>
              <a:t>.</a:t>
            </a:r>
          </a:p>
          <a:p>
            <a:pPr eaLnBrk="1" hangingPunct="1">
              <a:lnSpc>
                <a:spcPct val="90000"/>
              </a:lnSpc>
            </a:pPr>
            <a:endParaRPr lang="en-GB" dirty="0" smtClean="0">
              <a:solidFill>
                <a:schemeClr val="bg1"/>
              </a:solidFill>
              <a:latin typeface="Book Antiqua" pitchFamily="36" charset="0"/>
              <a:ea typeface="ＭＳ Ｐゴシック" pitchFamily="36" charset="-128"/>
            </a:endParaRPr>
          </a:p>
        </p:txBody>
      </p:sp>
      <p:sp>
        <p:nvSpPr>
          <p:cNvPr id="4" name="Slide Number Placeholder 3"/>
          <p:cNvSpPr>
            <a:spLocks noGrp="1"/>
          </p:cNvSpPr>
          <p:nvPr>
            <p:ph type="sldNum" sz="quarter" idx="10"/>
          </p:nvPr>
        </p:nvSpPr>
        <p:spPr/>
        <p:txBody>
          <a:bodyPr/>
          <a:lstStyle/>
          <a:p>
            <a:fld id="{9992B665-0F84-4B52-83BD-FA5BD1CF4D09}" type="slidenum">
              <a:rPr lang="en-GB" smtClean="0"/>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SWW2009bannerCsmall.jpg"/>
          <p:cNvPicPr>
            <a:picLocks noChangeAspect="1"/>
          </p:cNvPicPr>
          <p:nvPr userDrawn="1"/>
        </p:nvPicPr>
        <p:blipFill>
          <a:blip r:embed="rId2"/>
          <a:stretch>
            <a:fillRect/>
          </a:stretch>
        </p:blipFill>
        <p:spPr>
          <a:xfrm>
            <a:off x="71406" y="80500"/>
            <a:ext cx="8929718" cy="1562550"/>
          </a:xfrm>
          <a:prstGeom prst="roundRect">
            <a:avLst/>
          </a:prstGeom>
          <a:ln>
            <a:noFill/>
          </a:ln>
          <a:effectLst>
            <a:outerShdw blurRad="44450" dist="27940" dir="5400000" algn="ctr">
              <a:srgbClr val="000000">
                <a:alpha val="32000"/>
              </a:srgbClr>
            </a:outerShdw>
          </a:effec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pPr>
              <a:defRPr/>
            </a:pPr>
            <a:fld id="{50F6B5D2-E85E-45A8-A6A6-03EA520DC7F7}" type="datetime1">
              <a:rPr lang="en-US" smtClean="0"/>
              <a:pPr>
                <a:defRPr/>
              </a:pPr>
              <a:t>3/24/2010</a:t>
            </a:fld>
            <a:endParaRPr lang="en-US"/>
          </a:p>
        </p:txBody>
      </p:sp>
      <p:sp>
        <p:nvSpPr>
          <p:cNvPr id="8" name="Footer Placeholder 4"/>
          <p:cNvSpPr txBox="1">
            <a:spLocks/>
          </p:cNvSpPr>
          <p:nvPr userDrawn="1"/>
        </p:nvSpPr>
        <p:spPr>
          <a:xfrm>
            <a:off x="5472138" y="635002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Arial" charset="0"/>
                <a:ea typeface="ＭＳ Ｐゴシック" pitchFamily="68" charset="-128"/>
                <a:cs typeface="+mn-cs"/>
              </a:rPr>
              <a:t>Solar-Terrestrial Centre of Excellence</a:t>
            </a:r>
            <a:endParaRPr kumimoji="0" lang="en-US" sz="1200" b="0" i="0" u="none" strike="noStrike" kern="1200" cap="none" spc="0" normalizeH="0" baseline="0" noProof="0" dirty="0">
              <a:ln>
                <a:noFill/>
              </a:ln>
              <a:solidFill>
                <a:schemeClr val="tx1">
                  <a:tint val="75000"/>
                </a:schemeClr>
              </a:solidFill>
              <a:effectLst/>
              <a:uLnTx/>
              <a:uFillTx/>
              <a:latin typeface="Arial" charset="0"/>
              <a:ea typeface="ＭＳ Ｐゴシック" pitchFamily="68"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SWW2009bannerCsmall.jpg"/>
          <p:cNvPicPr>
            <a:picLocks noChangeAspect="1"/>
          </p:cNvPicPr>
          <p:nvPr userDrawn="1"/>
        </p:nvPicPr>
        <p:blipFill>
          <a:blip r:embed="rId5"/>
          <a:stretch>
            <a:fillRect/>
          </a:stretch>
        </p:blipFill>
        <p:spPr>
          <a:xfrm>
            <a:off x="142876" y="142852"/>
            <a:ext cx="8929718" cy="1562550"/>
          </a:xfrm>
          <a:prstGeom prst="roundRect">
            <a:avLst/>
          </a:prstGeom>
          <a:ln>
            <a:noFill/>
          </a:ln>
          <a:effectLst>
            <a:outerShdw blurRad="44450" dist="27940" dir="5400000" algn="ctr">
              <a:srgbClr val="000000">
                <a:alpha val="32000"/>
              </a:srgbClr>
            </a:outerShdw>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3/16/2010</a:t>
            </a:r>
            <a:endParaRPr lang="en-US" dirty="0" smtClean="0"/>
          </a:p>
        </p:txBody>
      </p:sp>
      <p:sp>
        <p:nvSpPr>
          <p:cNvPr id="5" name="Footer Placeholder 4"/>
          <p:cNvSpPr>
            <a:spLocks noGrp="1"/>
          </p:cNvSpPr>
          <p:nvPr>
            <p:ph type="ftr" sz="quarter" idx="3"/>
          </p:nvPr>
        </p:nvSpPr>
        <p:spPr>
          <a:xfrm>
            <a:off x="531973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Solar-Terrestrial Centre of Excellence</a:t>
            </a:r>
            <a:endParaRPr lang="en-US" dirty="0"/>
          </a:p>
        </p:txBody>
      </p:sp>
      <p:pic>
        <p:nvPicPr>
          <p:cNvPr id="8" name="Picture 7" descr="STCE logo color back white low res.jpg"/>
          <p:cNvPicPr>
            <a:picLocks noChangeAspect="1"/>
          </p:cNvPicPr>
          <p:nvPr userDrawn="1"/>
        </p:nvPicPr>
        <p:blipFill>
          <a:blip r:embed="rId6"/>
          <a:srcRect/>
          <a:stretch>
            <a:fillRect/>
          </a:stretch>
        </p:blipFill>
        <p:spPr bwMode="auto">
          <a:xfrm>
            <a:off x="8323263" y="6357938"/>
            <a:ext cx="534987" cy="377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ideo" Target="file:///C:\Documents%20and%20Settings\petra\My%20Documents\voordrachten_ppt\movies\EIT_ZOOM.M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video" Target="file:///C:\Documents%20and%20Settings\petra\My%20Documents\voordrachten_ppt\movies\SXI_20050907_000000_BB_G12_AR2_01D.M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ideo" Target="file:///C:\Documents%20and%20Settings\petra\My%20Documents\voordrachten_ppt\movies\c3wholeperiod.mpe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C:\Documents%20and%20Settings\petra\Desktop\vliebergh\okamoto.mpg" TargetMode="Externa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petra\Desktop\vliebergh\spotformation.mpg" TargetMode="External"/><Relationship Id="rId1" Type="http://schemas.openxmlformats.org/officeDocument/2006/relationships/video" Target="file:///C:\Documents%20and%20Settings\petra\Desktop\vliebergh\b_012_2001Apr15_trace.mpg" TargetMode="Externa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file:///C:\Documents%20and%20Settings\petra\Desktop\vliebergh\SOT_ca_061213flare_cl_lg.mpeg" TargetMode="External"/><Relationship Id="rId5" Type="http://schemas.openxmlformats.org/officeDocument/2006/relationships/image" Target="../media/image44.jpe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Documents%20and%20Settings\petra\Desktop\vliebergh\c3_3halo.mpeg" TargetMode="Externa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2.png"/><Relationship Id="rId7" Type="http://schemas.openxmlformats.org/officeDocument/2006/relationships/diagramLayout" Target="../diagrams/layout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4.tiff"/><Relationship Id="rId10" Type="http://schemas.microsoft.com/office/2007/relationships/diagramDrawing" Target="../diagrams/drawing1.xml"/><Relationship Id="rId4" Type="http://schemas.openxmlformats.org/officeDocument/2006/relationships/image" Target="../media/image53.tiff"/><Relationship Id="rId9" Type="http://schemas.openxmlformats.org/officeDocument/2006/relationships/diagramColors" Target="../diagrams/colors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Documents%20and%20Settings\petra\Desktop\vliebergh\017_CME-AN~3.mpg" TargetMode="Externa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file:///C:\Documents%20and%20Settings\petra\Desktop\vliebergh\002_coronal_temperatures.mp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file:///C:\Documents%20and%20Settings\petra\Desktop\vliebergh\January_12_2007_XRT_SOT.avi"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file:///C:\Documents%20and%20Settings\petra\Desktop\vliebergh\mercury_transit_0000.av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 </a:t>
            </a:r>
            <a:r>
              <a:rPr lang="en-GB" dirty="0" err="1" smtClean="0"/>
              <a:t>aarde</a:t>
            </a:r>
            <a:r>
              <a:rPr lang="en-GB" dirty="0" smtClean="0"/>
              <a:t> in de </a:t>
            </a:r>
            <a:r>
              <a:rPr lang="en-GB" dirty="0" err="1" smtClean="0"/>
              <a:t>greep</a:t>
            </a:r>
            <a:r>
              <a:rPr lang="en-GB" dirty="0" smtClean="0"/>
              <a:t> van de </a:t>
            </a:r>
            <a:r>
              <a:rPr lang="en-GB" dirty="0" err="1" smtClean="0"/>
              <a:t>Zon</a:t>
            </a:r>
            <a:endParaRPr lang="en-GB" dirty="0"/>
          </a:p>
        </p:txBody>
      </p:sp>
      <p:sp>
        <p:nvSpPr>
          <p:cNvPr id="6" name="TextBox 5"/>
          <p:cNvSpPr txBox="1"/>
          <p:nvPr/>
        </p:nvSpPr>
        <p:spPr>
          <a:xfrm>
            <a:off x="2755313" y="3756542"/>
            <a:ext cx="3745513" cy="1200329"/>
          </a:xfrm>
          <a:prstGeom prst="rect">
            <a:avLst/>
          </a:prstGeom>
          <a:noFill/>
        </p:spPr>
        <p:txBody>
          <a:bodyPr wrap="none" rtlCol="0">
            <a:spAutoFit/>
          </a:bodyPr>
          <a:lstStyle/>
          <a:p>
            <a:pPr algn="ctr"/>
            <a:r>
              <a:rPr lang="en-US" dirty="0" err="1" smtClean="0">
                <a:solidFill>
                  <a:srgbClr val="898989"/>
                </a:solidFill>
              </a:rPr>
              <a:t>Opleiding</a:t>
            </a:r>
            <a:r>
              <a:rPr lang="en-US" dirty="0" smtClean="0">
                <a:solidFill>
                  <a:srgbClr val="898989"/>
                </a:solidFill>
              </a:rPr>
              <a:t> </a:t>
            </a:r>
            <a:r>
              <a:rPr lang="en-US" dirty="0" err="1" smtClean="0">
                <a:solidFill>
                  <a:srgbClr val="898989"/>
                </a:solidFill>
              </a:rPr>
              <a:t>voor</a:t>
            </a:r>
            <a:r>
              <a:rPr lang="en-US" dirty="0" smtClean="0">
                <a:solidFill>
                  <a:srgbClr val="898989"/>
                </a:solidFill>
              </a:rPr>
              <a:t> </a:t>
            </a:r>
            <a:r>
              <a:rPr lang="en-US" dirty="0" err="1" smtClean="0">
                <a:solidFill>
                  <a:srgbClr val="898989"/>
                </a:solidFill>
              </a:rPr>
              <a:t>leraren</a:t>
            </a:r>
            <a:r>
              <a:rPr lang="en-US" dirty="0" smtClean="0">
                <a:solidFill>
                  <a:srgbClr val="898989"/>
                </a:solidFill>
              </a:rPr>
              <a:t> </a:t>
            </a:r>
          </a:p>
          <a:p>
            <a:pPr algn="ctr"/>
            <a:r>
              <a:rPr lang="en-US" dirty="0" smtClean="0">
                <a:solidFill>
                  <a:srgbClr val="898989"/>
                </a:solidFill>
              </a:rPr>
              <a:t>‘Frank of Sabine van de </a:t>
            </a:r>
            <a:r>
              <a:rPr lang="en-US" dirty="0" err="1" smtClean="0">
                <a:solidFill>
                  <a:srgbClr val="898989"/>
                </a:solidFill>
              </a:rPr>
              <a:t>heliosfeer</a:t>
            </a:r>
            <a:r>
              <a:rPr lang="en-US" dirty="0" smtClean="0">
                <a:solidFill>
                  <a:srgbClr val="898989"/>
                </a:solidFill>
              </a:rPr>
              <a:t>’</a:t>
            </a:r>
          </a:p>
          <a:p>
            <a:pPr algn="ctr"/>
            <a:endParaRPr lang="en-US" dirty="0" smtClean="0">
              <a:solidFill>
                <a:srgbClr val="898989"/>
              </a:solidFill>
            </a:endParaRPr>
          </a:p>
          <a:p>
            <a:pPr algn="ct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normAutofit fontScale="90000"/>
          </a:bodyPr>
          <a:lstStyle/>
          <a:p>
            <a:r>
              <a:rPr lang="en-GB" sz="4000" dirty="0"/>
              <a:t>Wolf’s </a:t>
            </a:r>
            <a:r>
              <a:rPr lang="en-GB" sz="4000" dirty="0" err="1"/>
              <a:t>correlatie</a:t>
            </a:r>
            <a:r>
              <a:rPr lang="en-GB" sz="4000" dirty="0"/>
              <a:t>:</a:t>
            </a:r>
            <a:br>
              <a:rPr lang="en-GB" sz="4000" dirty="0"/>
            </a:br>
            <a:r>
              <a:rPr lang="en-GB" sz="4000" dirty="0" err="1"/>
              <a:t>gefundeerd</a:t>
            </a:r>
            <a:r>
              <a:rPr lang="en-GB" sz="4000" dirty="0"/>
              <a:t> </a:t>
            </a:r>
            <a:r>
              <a:rPr lang="en-GB" sz="4000" dirty="0" err="1"/>
              <a:t>giswerk</a:t>
            </a:r>
            <a:endParaRPr lang="en-GB" sz="4000" dirty="0"/>
          </a:p>
        </p:txBody>
      </p:sp>
      <p:pic>
        <p:nvPicPr>
          <p:cNvPr id="651268" name="Picture 4" descr="RWolfPortrait"/>
          <p:cNvPicPr>
            <a:picLocks noChangeAspect="1" noChangeArrowheads="1"/>
          </p:cNvPicPr>
          <p:nvPr/>
        </p:nvPicPr>
        <p:blipFill>
          <a:blip r:embed="rId2"/>
          <a:srcRect/>
          <a:stretch>
            <a:fillRect/>
          </a:stretch>
        </p:blipFill>
        <p:spPr bwMode="auto">
          <a:xfrm>
            <a:off x="6689755" y="1818482"/>
            <a:ext cx="2168525" cy="3376612"/>
          </a:xfrm>
          <a:prstGeom prst="rect">
            <a:avLst/>
          </a:prstGeom>
          <a:noFill/>
        </p:spPr>
      </p:pic>
      <p:pic>
        <p:nvPicPr>
          <p:cNvPr id="651269" name="Picture 5" descr="ZURICH_1950"/>
          <p:cNvPicPr>
            <a:picLocks noChangeAspect="1" noChangeArrowheads="1"/>
          </p:cNvPicPr>
          <p:nvPr/>
        </p:nvPicPr>
        <p:blipFill>
          <a:blip r:embed="rId3"/>
          <a:srcRect/>
          <a:stretch>
            <a:fillRect/>
          </a:stretch>
        </p:blipFill>
        <p:spPr bwMode="auto">
          <a:xfrm>
            <a:off x="3846526" y="4776810"/>
            <a:ext cx="2654300" cy="1938338"/>
          </a:xfrm>
          <a:prstGeom prst="rect">
            <a:avLst/>
          </a:prstGeom>
          <a:noFill/>
        </p:spPr>
      </p:pic>
      <p:sp>
        <p:nvSpPr>
          <p:cNvPr id="651270" name="Text Box 6"/>
          <p:cNvSpPr txBox="1">
            <a:spLocks noChangeArrowheads="1"/>
          </p:cNvSpPr>
          <p:nvPr/>
        </p:nvSpPr>
        <p:spPr bwMode="auto">
          <a:xfrm>
            <a:off x="1257300" y="1411288"/>
            <a:ext cx="2628900" cy="762000"/>
          </a:xfrm>
          <a:prstGeom prst="rect">
            <a:avLst/>
          </a:prstGeom>
          <a:noFill/>
          <a:ln w="9525">
            <a:noFill/>
            <a:miter lim="800000"/>
            <a:headEnd/>
            <a:tailEnd/>
          </a:ln>
          <a:effectLst/>
        </p:spPr>
        <p:txBody>
          <a:bodyPr wrap="none">
            <a:spAutoFit/>
          </a:bodyPr>
          <a:lstStyle/>
          <a:p>
            <a:r>
              <a:rPr lang="en-GB"/>
              <a:t>R=10G+S</a:t>
            </a:r>
          </a:p>
        </p:txBody>
      </p:sp>
      <p:sp>
        <p:nvSpPr>
          <p:cNvPr id="8" name="Rounded Rectangle 7"/>
          <p:cNvSpPr/>
          <p:nvPr/>
        </p:nvSpPr>
        <p:spPr>
          <a:xfrm>
            <a:off x="214282" y="1928826"/>
            <a:ext cx="6242079" cy="2857496"/>
          </a:xfrm>
          <a:prstGeom prst="roundRect">
            <a:avLst/>
          </a:prstGeom>
          <a:solidFill>
            <a:srgbClr val="336699"/>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WOLF-</a:t>
            </a:r>
            <a:r>
              <a:rPr lang="en-GB" dirty="0" err="1" smtClean="0"/>
              <a:t>rationaliteit</a:t>
            </a:r>
            <a:endParaRPr lang="en-GB" dirty="0" smtClean="0"/>
          </a:p>
          <a:p>
            <a:r>
              <a:rPr lang="en-GB" dirty="0" err="1" smtClean="0"/>
              <a:t>Groep</a:t>
            </a:r>
            <a:r>
              <a:rPr lang="en-GB" dirty="0" smtClean="0"/>
              <a:t>-telling </a:t>
            </a:r>
            <a:r>
              <a:rPr lang="en-GB" dirty="0" err="1" smtClean="0"/>
              <a:t>heeft</a:t>
            </a:r>
            <a:r>
              <a:rPr lang="en-GB" dirty="0" smtClean="0"/>
              <a:t> </a:t>
            </a:r>
            <a:r>
              <a:rPr lang="en-GB" dirty="0" err="1" smtClean="0"/>
              <a:t>hetzelfde</a:t>
            </a:r>
            <a:r>
              <a:rPr lang="en-GB" dirty="0" smtClean="0"/>
              <a:t> </a:t>
            </a:r>
            <a:r>
              <a:rPr lang="en-GB" dirty="0" err="1" smtClean="0"/>
              <a:t>gewicht</a:t>
            </a:r>
            <a:r>
              <a:rPr lang="en-GB" dirty="0" smtClean="0"/>
              <a:t> </a:t>
            </a:r>
            <a:r>
              <a:rPr lang="en-GB" dirty="0" err="1" smtClean="0"/>
              <a:t>dan</a:t>
            </a:r>
            <a:r>
              <a:rPr lang="en-GB" dirty="0" smtClean="0"/>
              <a:t> </a:t>
            </a:r>
            <a:r>
              <a:rPr lang="en-GB" dirty="0" err="1" smtClean="0"/>
              <a:t>vlek</a:t>
            </a:r>
            <a:r>
              <a:rPr lang="en-GB" dirty="0" smtClean="0"/>
              <a:t>-telling</a:t>
            </a:r>
          </a:p>
          <a:p>
            <a:endParaRPr lang="en-GB" dirty="0" smtClean="0"/>
          </a:p>
          <a:p>
            <a:r>
              <a:rPr lang="en-GB" dirty="0" err="1" smtClean="0"/>
              <a:t>Fysisch</a:t>
            </a:r>
            <a:r>
              <a:rPr lang="en-GB" dirty="0" smtClean="0"/>
              <a:t> </a:t>
            </a:r>
            <a:r>
              <a:rPr lang="en-GB" dirty="0" err="1" smtClean="0"/>
              <a:t>inzicht</a:t>
            </a:r>
            <a:r>
              <a:rPr lang="en-GB" dirty="0" smtClean="0"/>
              <a:t>:</a:t>
            </a:r>
          </a:p>
          <a:p>
            <a:r>
              <a:rPr lang="en-GB" dirty="0" smtClean="0"/>
              <a:t>Index </a:t>
            </a:r>
            <a:r>
              <a:rPr lang="en-GB" dirty="0" err="1" smtClean="0"/>
              <a:t>voor</a:t>
            </a:r>
            <a:r>
              <a:rPr lang="en-GB" dirty="0" smtClean="0"/>
              <a:t> </a:t>
            </a:r>
            <a:r>
              <a:rPr lang="en-GB" dirty="0" err="1" smtClean="0"/>
              <a:t>zonneactiviteit</a:t>
            </a:r>
            <a:r>
              <a:rPr lang="en-GB" dirty="0" smtClean="0"/>
              <a:t> </a:t>
            </a:r>
          </a:p>
          <a:p>
            <a:r>
              <a:rPr lang="en-GB" dirty="0" smtClean="0"/>
              <a:t>	</a:t>
            </a:r>
            <a:r>
              <a:rPr lang="en-GB" dirty="0" smtClean="0">
                <a:sym typeface="Wingdings" pitchFamily="36" charset="2"/>
              </a:rPr>
              <a:t>emerging magnetic flux</a:t>
            </a:r>
          </a:p>
          <a:p>
            <a:r>
              <a:rPr lang="en-GB" dirty="0" smtClean="0">
                <a:sym typeface="Wingdings" pitchFamily="36" charset="2"/>
              </a:rPr>
              <a:t>	</a:t>
            </a:r>
            <a:r>
              <a:rPr lang="en-GB" dirty="0" err="1" smtClean="0">
                <a:sym typeface="Wingdings" pitchFamily="36" charset="2"/>
              </a:rPr>
              <a:t>ontstaan</a:t>
            </a:r>
            <a:r>
              <a:rPr lang="en-GB" dirty="0" smtClean="0">
                <a:sym typeface="Wingdings" pitchFamily="36" charset="2"/>
              </a:rPr>
              <a:t> van </a:t>
            </a:r>
            <a:r>
              <a:rPr lang="en-GB" dirty="0" err="1" smtClean="0">
                <a:sym typeface="Wingdings" pitchFamily="36" charset="2"/>
              </a:rPr>
              <a:t>zonnevlekken</a:t>
            </a:r>
            <a:endParaRPr lang="en-GB" dirty="0" smtClean="0">
              <a:sym typeface="Wingdings" pitchFamily="36" charset="2"/>
            </a:endParaRPr>
          </a:p>
          <a:p>
            <a:r>
              <a:rPr lang="en-GB" dirty="0" smtClean="0">
                <a:sym typeface="Wingdings" pitchFamily="36" charset="2"/>
              </a:rPr>
              <a:t>	</a:t>
            </a:r>
            <a:r>
              <a:rPr lang="en-GB" dirty="0" err="1" smtClean="0">
                <a:sym typeface="Wingdings" pitchFamily="36" charset="2"/>
              </a:rPr>
              <a:t>wanneer</a:t>
            </a:r>
            <a:r>
              <a:rPr lang="en-GB" dirty="0" smtClean="0">
                <a:sym typeface="Wingdings" pitchFamily="36" charset="2"/>
              </a:rPr>
              <a:t> B </a:t>
            </a:r>
            <a:r>
              <a:rPr lang="en-GB" dirty="0" err="1" smtClean="0">
                <a:sym typeface="Wingdings" pitchFamily="36" charset="2"/>
              </a:rPr>
              <a:t>verdwijnt</a:t>
            </a:r>
            <a:r>
              <a:rPr lang="en-GB" dirty="0" smtClean="0">
                <a:sym typeface="Wingdings" pitchFamily="36" charset="2"/>
              </a:rPr>
              <a:t> (</a:t>
            </a:r>
            <a:r>
              <a:rPr lang="en-GB" dirty="0" err="1" smtClean="0">
                <a:sym typeface="Wingdings" pitchFamily="36" charset="2"/>
              </a:rPr>
              <a:t>plages</a:t>
            </a:r>
            <a:r>
              <a:rPr lang="en-GB" dirty="0" smtClean="0">
                <a:sym typeface="Wingdings" pitchFamily="36" charset="2"/>
              </a:rPr>
              <a:t>): </a:t>
            </a:r>
            <a:r>
              <a:rPr lang="en-GB" dirty="0" err="1" smtClean="0">
                <a:sym typeface="Wingdings" pitchFamily="36" charset="2"/>
              </a:rPr>
              <a:t>geen</a:t>
            </a:r>
            <a:r>
              <a:rPr lang="en-GB" dirty="0" smtClean="0">
                <a:sym typeface="Wingdings" pitchFamily="36" charset="2"/>
              </a:rPr>
              <a:t> </a:t>
            </a:r>
            <a:r>
              <a:rPr lang="en-GB" dirty="0" err="1" smtClean="0">
                <a:sym typeface="Wingdings" pitchFamily="36" charset="2"/>
              </a:rPr>
              <a:t>bijdrage</a:t>
            </a:r>
            <a:r>
              <a:rPr lang="en-GB" dirty="0" smtClean="0">
                <a:sym typeface="Wingdings" pitchFamily="36" charset="2"/>
              </a:rPr>
              <a:t> tot R</a:t>
            </a:r>
            <a:endParaRPr lang="en-GB" dirty="0">
              <a:sym typeface="Wingdings" pitchFamily="36" charset="2"/>
            </a:endParaRPr>
          </a:p>
        </p:txBody>
      </p:sp>
      <p:sp>
        <p:nvSpPr>
          <p:cNvPr id="9" name="Rectangle 3"/>
          <p:cNvSpPr txBox="1">
            <a:spLocks noChangeArrowheads="1"/>
          </p:cNvSpPr>
          <p:nvPr/>
        </p:nvSpPr>
        <p:spPr>
          <a:xfrm>
            <a:off x="457200" y="4914112"/>
            <a:ext cx="3429000" cy="1443846"/>
          </a:xfrm>
          <a:prstGeom prst="rect">
            <a:avLst/>
          </a:prstGeom>
          <a:no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lstStyle/>
          <a:p>
            <a:r>
              <a:rPr lang="en-GB" sz="3200" b="1" dirty="0" smtClean="0">
                <a:solidFill>
                  <a:srgbClr val="00B050"/>
                </a:solidFill>
              </a:rPr>
              <a:t>W=10 G + S</a:t>
            </a:r>
            <a:endParaRPr lang="en-GB" sz="3200" dirty="0" smtClean="0"/>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dk1"/>
                </a:solidFill>
                <a:effectLst/>
                <a:uLnTx/>
                <a:uFillTx/>
                <a:latin typeface="+mn-lt"/>
                <a:ea typeface="+mn-ea"/>
                <a:cs typeface="+mn-cs"/>
              </a:rPr>
              <a:t>S number of sunspots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dk1"/>
                </a:solidFill>
                <a:effectLst/>
                <a:uLnTx/>
                <a:uFillTx/>
                <a:latin typeface="+mn-lt"/>
                <a:ea typeface="+mn-ea"/>
                <a:cs typeface="+mn-cs"/>
              </a:rPr>
              <a:t>G number of sunspot groups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GB" sz="2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unspotpore8"/>
          <p:cNvPicPr>
            <a:picLocks noChangeAspect="1" noChangeArrowheads="1"/>
          </p:cNvPicPr>
          <p:nvPr/>
        </p:nvPicPr>
        <p:blipFill>
          <a:blip r:embed="rId2"/>
          <a:srcRect/>
          <a:stretch>
            <a:fillRect/>
          </a:stretch>
        </p:blipFill>
        <p:spPr bwMode="auto">
          <a:xfrm>
            <a:off x="357158" y="4071942"/>
            <a:ext cx="3309272" cy="2519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03" name="Rectangle 3"/>
          <p:cNvSpPr>
            <a:spLocks noGrp="1" noChangeArrowheads="1"/>
          </p:cNvSpPr>
          <p:nvPr>
            <p:ph type="body" idx="1"/>
          </p:nvPr>
        </p:nvSpPr>
        <p:spPr>
          <a:xfrm>
            <a:off x="339730" y="1857364"/>
            <a:ext cx="4946650" cy="2133600"/>
          </a:xfrm>
          <a:noFill/>
          <a:ln w="28575"/>
        </p:spPr>
        <p:style>
          <a:lnRef idx="2">
            <a:schemeClr val="accent1"/>
          </a:lnRef>
          <a:fillRef idx="1">
            <a:schemeClr val="lt1"/>
          </a:fillRef>
          <a:effectRef idx="0">
            <a:schemeClr val="accent1"/>
          </a:effectRef>
          <a:fontRef idx="minor">
            <a:schemeClr val="dk1"/>
          </a:fontRef>
        </p:style>
        <p:txBody>
          <a:bodyPr/>
          <a:lstStyle/>
          <a:p>
            <a:pPr>
              <a:buFontTx/>
              <a:buNone/>
            </a:pPr>
            <a:r>
              <a:rPr lang="en-GB" dirty="0">
                <a:solidFill>
                  <a:srgbClr val="C00000"/>
                </a:solidFill>
              </a:rPr>
              <a:t>R</a:t>
            </a:r>
            <a:r>
              <a:rPr lang="en-GB" dirty="0"/>
              <a:t>=K (</a:t>
            </a:r>
            <a:r>
              <a:rPr lang="en-GB" b="1" dirty="0">
                <a:solidFill>
                  <a:srgbClr val="00B050"/>
                </a:solidFill>
              </a:rPr>
              <a:t>10 G + S</a:t>
            </a:r>
            <a:r>
              <a:rPr lang="en-GB" dirty="0"/>
              <a:t>)</a:t>
            </a:r>
          </a:p>
          <a:p>
            <a:pPr>
              <a:buFontTx/>
              <a:buNone/>
            </a:pPr>
            <a:r>
              <a:rPr lang="en-GB" sz="2000" dirty="0"/>
              <a:t>S number of sunspots</a:t>
            </a:r>
          </a:p>
          <a:p>
            <a:pPr>
              <a:buFontTx/>
              <a:buNone/>
            </a:pPr>
            <a:r>
              <a:rPr lang="en-GB" sz="2000" dirty="0"/>
              <a:t>G number of sunspot groups</a:t>
            </a:r>
          </a:p>
          <a:p>
            <a:pPr>
              <a:buFontTx/>
              <a:buNone/>
            </a:pPr>
            <a:r>
              <a:rPr lang="en-GB" sz="2000" dirty="0"/>
              <a:t>K reduction coefficient, scaling factor, quality index</a:t>
            </a:r>
          </a:p>
          <a:p>
            <a:pPr>
              <a:buFontTx/>
              <a:buNone/>
            </a:pPr>
            <a:endParaRPr lang="en-GB" sz="2000" dirty="0"/>
          </a:p>
        </p:txBody>
      </p:sp>
      <p:sp>
        <p:nvSpPr>
          <p:cNvPr id="614404" name="Text Box 4"/>
          <p:cNvSpPr txBox="1">
            <a:spLocks noChangeArrowheads="1"/>
          </p:cNvSpPr>
          <p:nvPr/>
        </p:nvSpPr>
        <p:spPr bwMode="auto">
          <a:xfrm>
            <a:off x="4237934" y="4524570"/>
            <a:ext cx="4977536" cy="1261884"/>
          </a:xfrm>
          <a:prstGeom prst="rect">
            <a:avLst/>
          </a:prstGeom>
          <a:solidFill>
            <a:schemeClr val="bg1"/>
          </a:solidFill>
          <a:ln w="9525">
            <a:noFill/>
            <a:miter lim="800000"/>
            <a:headEnd/>
            <a:tailEnd/>
          </a:ln>
          <a:effectLst/>
        </p:spPr>
        <p:txBody>
          <a:bodyPr wrap="square">
            <a:spAutoFit/>
          </a:bodyPr>
          <a:lstStyle/>
          <a:p>
            <a:pPr algn="ctr"/>
            <a:r>
              <a:rPr lang="en-GB" sz="1900" b="0" dirty="0">
                <a:solidFill>
                  <a:srgbClr val="009900"/>
                </a:solidFill>
                <a:latin typeface="Tahoma" pitchFamily="36" charset="0"/>
              </a:rPr>
              <a:t>Wolf number</a:t>
            </a:r>
          </a:p>
          <a:p>
            <a:pPr algn="ctr"/>
            <a:r>
              <a:rPr lang="en-GB" sz="1900" b="0" dirty="0">
                <a:solidFill>
                  <a:srgbClr val="FF3300"/>
                </a:solidFill>
                <a:latin typeface="Tahoma" pitchFamily="36" charset="0"/>
              </a:rPr>
              <a:t>Sunspot Number</a:t>
            </a:r>
            <a:r>
              <a:rPr lang="en-GB" sz="1900" b="0" dirty="0">
                <a:solidFill>
                  <a:schemeClr val="tx1"/>
                </a:solidFill>
                <a:latin typeface="Tahoma" pitchFamily="36" charset="0"/>
              </a:rPr>
              <a:t>= K*</a:t>
            </a:r>
            <a:r>
              <a:rPr lang="en-GB" sz="1900" b="0" dirty="0">
                <a:solidFill>
                  <a:srgbClr val="009900"/>
                </a:solidFill>
                <a:latin typeface="Tahoma" pitchFamily="36" charset="0"/>
              </a:rPr>
              <a:t>Wolf number</a:t>
            </a:r>
          </a:p>
          <a:p>
            <a:pPr algn="ctr"/>
            <a:endParaRPr lang="en-GB" sz="1900" b="0" dirty="0">
              <a:solidFill>
                <a:srgbClr val="CC0000"/>
              </a:solidFill>
              <a:latin typeface="Tahoma" pitchFamily="36" charset="0"/>
            </a:endParaRPr>
          </a:p>
          <a:p>
            <a:pPr algn="ctr"/>
            <a:r>
              <a:rPr lang="en-GB" sz="1900" b="0" dirty="0">
                <a:solidFill>
                  <a:srgbClr val="CC0000"/>
                </a:solidFill>
                <a:latin typeface="Tahoma" pitchFamily="36" charset="0"/>
              </a:rPr>
              <a:t>The International Sunspot Number: </a:t>
            </a:r>
            <a:r>
              <a:rPr lang="en-GB" sz="1900" b="0" dirty="0" err="1">
                <a:solidFill>
                  <a:srgbClr val="CC0000"/>
                </a:solidFill>
                <a:latin typeface="Tahoma" pitchFamily="36" charset="0"/>
              </a:rPr>
              <a:t>Ri</a:t>
            </a:r>
            <a:endParaRPr lang="en-GB" sz="1900" b="0" dirty="0">
              <a:solidFill>
                <a:schemeClr val="tx1"/>
              </a:solidFill>
              <a:latin typeface="Tahoma" pitchFamily="36" charset="0"/>
            </a:endParaRPr>
          </a:p>
        </p:txBody>
      </p:sp>
      <p:sp>
        <p:nvSpPr>
          <p:cNvPr id="614405" name="Text Box 5"/>
          <p:cNvSpPr txBox="1">
            <a:spLocks noChangeArrowheads="1"/>
          </p:cNvSpPr>
          <p:nvPr/>
        </p:nvSpPr>
        <p:spPr bwMode="auto">
          <a:xfrm>
            <a:off x="528630" y="4238639"/>
            <a:ext cx="2971800" cy="1190625"/>
          </a:xfrm>
          <a:prstGeom prst="rect">
            <a:avLst/>
          </a:prstGeom>
          <a:solidFill>
            <a:srgbClr val="FFFFFF">
              <a:alpha val="56078"/>
            </a:srgbClr>
          </a:solidFill>
          <a:ln w="38100">
            <a:solidFill>
              <a:srgbClr val="FFFF00"/>
            </a:solidFill>
            <a:miter lim="800000"/>
            <a:headEnd/>
            <a:tailEnd/>
          </a:ln>
          <a:effectLst/>
        </p:spPr>
        <p:txBody>
          <a:bodyPr>
            <a:spAutoFit/>
          </a:bodyPr>
          <a:lstStyle/>
          <a:p>
            <a:pPr algn="l"/>
            <a:r>
              <a:rPr lang="en-GB" sz="1800" b="0" i="1" dirty="0">
                <a:latin typeface="Tahoma" pitchFamily="36" charset="0"/>
              </a:rPr>
              <a:t>INDEX:</a:t>
            </a:r>
          </a:p>
          <a:p>
            <a:pPr algn="l"/>
            <a:r>
              <a:rPr lang="en-GB" sz="1800" b="0" i="1" dirty="0">
                <a:latin typeface="Tahoma" pitchFamily="36" charset="0"/>
              </a:rPr>
              <a:t>Added number or letter that orders a parameter in a category</a:t>
            </a:r>
          </a:p>
        </p:txBody>
      </p:sp>
      <p:sp>
        <p:nvSpPr>
          <p:cNvPr id="614409" name="Line 9"/>
          <p:cNvSpPr>
            <a:spLocks noChangeShapeType="1"/>
          </p:cNvSpPr>
          <p:nvPr/>
        </p:nvSpPr>
        <p:spPr bwMode="auto">
          <a:xfrm>
            <a:off x="619125" y="4352940"/>
            <a:ext cx="228600" cy="0"/>
          </a:xfrm>
          <a:prstGeom prst="line">
            <a:avLst/>
          </a:prstGeom>
          <a:noFill/>
          <a:ln w="9525">
            <a:solidFill>
              <a:srgbClr val="FFFF00"/>
            </a:solidFill>
            <a:round/>
            <a:headEnd/>
            <a:tailEnd/>
          </a:ln>
          <a:effectLst/>
        </p:spPr>
        <p:txBody>
          <a:bodyPr/>
          <a:lstStyle/>
          <a:p>
            <a:endParaRPr lang="en-GB"/>
          </a:p>
        </p:txBody>
      </p:sp>
      <p:sp>
        <p:nvSpPr>
          <p:cNvPr id="614411" name="Rectangle 11"/>
          <p:cNvSpPr>
            <a:spLocks noGrp="1" noChangeArrowheads="1"/>
          </p:cNvSpPr>
          <p:nvPr>
            <p:ph type="title"/>
          </p:nvPr>
        </p:nvSpPr>
        <p:spPr/>
        <p:txBody>
          <a:bodyPr/>
          <a:lstStyle/>
          <a:p>
            <a:r>
              <a:rPr lang="en-GB"/>
              <a:t>Volgende correlatie</a:t>
            </a:r>
          </a:p>
        </p:txBody>
      </p:sp>
      <p:sp>
        <p:nvSpPr>
          <p:cNvPr id="614412" name="Text Box 12"/>
          <p:cNvSpPr txBox="1">
            <a:spLocks noChangeArrowheads="1"/>
          </p:cNvSpPr>
          <p:nvPr/>
        </p:nvSpPr>
        <p:spPr bwMode="auto">
          <a:xfrm>
            <a:off x="3784600" y="2093913"/>
            <a:ext cx="1216936" cy="523220"/>
          </a:xfrm>
          <a:prstGeom prst="rect">
            <a:avLst/>
          </a:prstGeom>
          <a:noFill/>
          <a:ln w="9525">
            <a:noFill/>
            <a:miter lim="800000"/>
            <a:headEnd/>
            <a:tailEnd/>
          </a:ln>
          <a:effectLst/>
        </p:spPr>
        <p:txBody>
          <a:bodyPr wrap="none">
            <a:spAutoFit/>
          </a:bodyPr>
          <a:lstStyle/>
          <a:p>
            <a:r>
              <a:rPr lang="en-GB" sz="2800" dirty="0" err="1">
                <a:solidFill>
                  <a:srgbClr val="C00000"/>
                </a:solidFill>
              </a:rPr>
              <a:t>Wolfer</a:t>
            </a:r>
            <a:endParaRPr lang="en-GB" sz="2800" dirty="0">
              <a:solidFill>
                <a:srgbClr val="C00000"/>
              </a:solidFill>
            </a:endParaRPr>
          </a:p>
        </p:txBody>
      </p:sp>
      <p:pic>
        <p:nvPicPr>
          <p:cNvPr id="12" name="Picture 4" descr="biggest_spot"/>
          <p:cNvPicPr>
            <a:picLocks noChangeAspect="1" noChangeArrowheads="1"/>
          </p:cNvPicPr>
          <p:nvPr/>
        </p:nvPicPr>
        <p:blipFill>
          <a:blip r:embed="rId3"/>
          <a:srcRect t="21098" b="38814"/>
          <a:stretch>
            <a:fillRect/>
          </a:stretch>
        </p:blipFill>
        <p:spPr bwMode="auto">
          <a:xfrm>
            <a:off x="5500694" y="2643182"/>
            <a:ext cx="3291840" cy="131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571480"/>
            <a:ext cx="8229600" cy="1143000"/>
          </a:xfrm>
        </p:spPr>
        <p:txBody>
          <a:bodyPr>
            <a:normAutofit fontScale="90000"/>
          </a:bodyPr>
          <a:lstStyle/>
          <a:p>
            <a:pPr eaLnBrk="1" hangingPunct="1"/>
            <a:r>
              <a:rPr lang="nb-NO" sz="5400" dirty="0" smtClean="0"/>
              <a:t>Zonnevlekken</a:t>
            </a:r>
            <a:br>
              <a:rPr lang="nb-NO" sz="5400" dirty="0" smtClean="0"/>
            </a:br>
            <a:r>
              <a:rPr lang="nb-NO" sz="5400" dirty="0" smtClean="0"/>
              <a:t>Lange termijn</a:t>
            </a:r>
            <a:br>
              <a:rPr lang="nb-NO" sz="5400" dirty="0" smtClean="0"/>
            </a:br>
            <a:endParaRPr lang="nb-NO" sz="5400" dirty="0" smtClean="0"/>
          </a:p>
        </p:txBody>
      </p:sp>
      <p:pic>
        <p:nvPicPr>
          <p:cNvPr id="33795" name="Picture 3" descr="ssn_yearly"/>
          <p:cNvPicPr>
            <a:picLocks noChangeAspect="1" noChangeArrowheads="1"/>
          </p:cNvPicPr>
          <p:nvPr/>
        </p:nvPicPr>
        <p:blipFill>
          <a:blip r:embed="rId3"/>
          <a:srcRect/>
          <a:stretch>
            <a:fillRect/>
          </a:stretch>
        </p:blipFill>
        <p:spPr bwMode="auto">
          <a:xfrm>
            <a:off x="533400" y="1857364"/>
            <a:ext cx="8121650" cy="2563813"/>
          </a:xfrm>
          <a:prstGeom prst="rect">
            <a:avLst/>
          </a:prstGeom>
          <a:noFill/>
          <a:ln w="9525">
            <a:noFill/>
            <a:miter lim="800000"/>
            <a:headEnd/>
            <a:tailEnd/>
          </a:ln>
        </p:spPr>
      </p:pic>
      <p:sp>
        <p:nvSpPr>
          <p:cNvPr id="490500" name="AutoShape 4"/>
          <p:cNvSpPr>
            <a:spLocks/>
          </p:cNvSpPr>
          <p:nvPr/>
        </p:nvSpPr>
        <p:spPr bwMode="auto">
          <a:xfrm rot="-5400000">
            <a:off x="2400300" y="3929070"/>
            <a:ext cx="152400" cy="990600"/>
          </a:xfrm>
          <a:prstGeom prst="leftBrace">
            <a:avLst>
              <a:gd name="adj1" fmla="val 54167"/>
              <a:gd name="adj2" fmla="val 50000"/>
            </a:avLst>
          </a:prstGeom>
          <a:noFill/>
          <a:ln w="28575">
            <a:solidFill>
              <a:srgbClr val="F23A00"/>
            </a:solidFill>
            <a:round/>
            <a:headEnd/>
            <a:tailEnd/>
          </a:ln>
        </p:spPr>
        <p:txBody>
          <a:bodyPr lIns="92075" tIns="46038" rIns="92075" bIns="46038" anchor="ctr">
            <a:spAutoFit/>
          </a:bodyPr>
          <a:lstStyle/>
          <a:p>
            <a:endParaRPr lang="en-US"/>
          </a:p>
        </p:txBody>
      </p:sp>
      <p:sp>
        <p:nvSpPr>
          <p:cNvPr id="490504" name="AutoShape 8"/>
          <p:cNvSpPr>
            <a:spLocks noChangeArrowheads="1"/>
          </p:cNvSpPr>
          <p:nvPr/>
        </p:nvSpPr>
        <p:spPr bwMode="auto">
          <a:xfrm>
            <a:off x="2419336" y="4600588"/>
            <a:ext cx="152400" cy="685800"/>
          </a:xfrm>
          <a:prstGeom prst="downArrow">
            <a:avLst>
              <a:gd name="adj1" fmla="val 50000"/>
              <a:gd name="adj2" fmla="val 112500"/>
            </a:avLst>
          </a:prstGeom>
          <a:solidFill>
            <a:srgbClr val="92D050"/>
          </a:solidFill>
          <a:ln w="9525">
            <a:solidFill>
              <a:srgbClr val="5BD020"/>
            </a:solidFill>
            <a:miter lim="800000"/>
            <a:headEnd/>
            <a:tailEnd/>
          </a:ln>
        </p:spPr>
        <p:txBody>
          <a:bodyPr lIns="92075" tIns="46038" rIns="92075" bIns="46038" anchor="ctr">
            <a:spAutoFit/>
          </a:bodyPr>
          <a:lstStyle/>
          <a:p>
            <a:endParaRPr lang="en-US"/>
          </a:p>
        </p:txBody>
      </p:sp>
      <p:sp>
        <p:nvSpPr>
          <p:cNvPr id="490505" name="AutoShape 9"/>
          <p:cNvSpPr>
            <a:spLocks/>
          </p:cNvSpPr>
          <p:nvPr/>
        </p:nvSpPr>
        <p:spPr bwMode="auto">
          <a:xfrm rot="-5400000">
            <a:off x="4914900" y="4233870"/>
            <a:ext cx="76200" cy="457200"/>
          </a:xfrm>
          <a:prstGeom prst="leftBrace">
            <a:avLst>
              <a:gd name="adj1" fmla="val 50000"/>
              <a:gd name="adj2" fmla="val 50000"/>
            </a:avLst>
          </a:prstGeom>
          <a:noFill/>
          <a:ln w="28575">
            <a:solidFill>
              <a:srgbClr val="F23A00"/>
            </a:solidFill>
            <a:round/>
            <a:headEnd/>
            <a:tailEnd/>
          </a:ln>
        </p:spPr>
        <p:txBody>
          <a:bodyPr lIns="92075" tIns="46038" rIns="92075" bIns="46038" anchor="ctr">
            <a:spAutoFit/>
          </a:bodyPr>
          <a:lstStyle/>
          <a:p>
            <a:endParaRPr lang="en-US"/>
          </a:p>
        </p:txBody>
      </p:sp>
      <p:sp>
        <p:nvSpPr>
          <p:cNvPr id="490506" name="AutoShape 10"/>
          <p:cNvSpPr>
            <a:spLocks noChangeArrowheads="1"/>
          </p:cNvSpPr>
          <p:nvPr/>
        </p:nvSpPr>
        <p:spPr bwMode="auto">
          <a:xfrm>
            <a:off x="4876800" y="4600588"/>
            <a:ext cx="152400" cy="685800"/>
          </a:xfrm>
          <a:prstGeom prst="downArrow">
            <a:avLst>
              <a:gd name="adj1" fmla="val 50000"/>
              <a:gd name="adj2" fmla="val 112500"/>
            </a:avLst>
          </a:prstGeom>
          <a:solidFill>
            <a:srgbClr val="0070C0"/>
          </a:solidFill>
          <a:ln w="9525">
            <a:noFill/>
            <a:miter lim="800000"/>
            <a:headEnd/>
            <a:tailEnd/>
          </a:ln>
        </p:spPr>
        <p:txBody>
          <a:bodyPr lIns="92075" tIns="46038" rIns="92075" bIns="46038" anchor="ctr">
            <a:spAutoFit/>
          </a:bodyPr>
          <a:lstStyle/>
          <a:p>
            <a:endParaRPr lang="en-US"/>
          </a:p>
        </p:txBody>
      </p:sp>
      <p:sp>
        <p:nvSpPr>
          <p:cNvPr id="18" name="Rounded Rectangle 17"/>
          <p:cNvSpPr/>
          <p:nvPr/>
        </p:nvSpPr>
        <p:spPr>
          <a:xfrm>
            <a:off x="1468748" y="5357826"/>
            <a:ext cx="2103120" cy="1143000"/>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62000">
              <a:lnSpc>
                <a:spcPct val="90000"/>
              </a:lnSpc>
              <a:spcBef>
                <a:spcPct val="50000"/>
              </a:spcBef>
            </a:pPr>
            <a:r>
              <a:rPr lang="en-US" dirty="0" err="1" smtClean="0">
                <a:solidFill>
                  <a:schemeClr val="tx1"/>
                </a:solidFill>
              </a:rPr>
              <a:t>Maunderminimum</a:t>
            </a:r>
            <a:endParaRPr lang="en-US" dirty="0" smtClean="0">
              <a:solidFill>
                <a:schemeClr val="tx1"/>
              </a:solidFill>
            </a:endParaRPr>
          </a:p>
          <a:p>
            <a:pPr defTabSz="762000">
              <a:lnSpc>
                <a:spcPct val="90000"/>
              </a:lnSpc>
              <a:spcBef>
                <a:spcPct val="50000"/>
              </a:spcBef>
            </a:pPr>
            <a:r>
              <a:rPr lang="en-US" dirty="0" smtClean="0">
                <a:solidFill>
                  <a:schemeClr val="tx1"/>
                </a:solidFill>
              </a:rPr>
              <a:t>De </a:t>
            </a:r>
            <a:r>
              <a:rPr lang="en-US" dirty="0" err="1" smtClean="0">
                <a:solidFill>
                  <a:schemeClr val="tx1"/>
                </a:solidFill>
              </a:rPr>
              <a:t>Kleine</a:t>
            </a:r>
            <a:r>
              <a:rPr lang="en-US" dirty="0" smtClean="0">
                <a:solidFill>
                  <a:schemeClr val="tx1"/>
                </a:solidFill>
              </a:rPr>
              <a:t> </a:t>
            </a:r>
            <a:r>
              <a:rPr lang="en-US" dirty="0" err="1" smtClean="0">
                <a:solidFill>
                  <a:schemeClr val="tx1"/>
                </a:solidFill>
              </a:rPr>
              <a:t>Ijstijd</a:t>
            </a:r>
            <a:endParaRPr lang="en-GB" dirty="0">
              <a:solidFill>
                <a:schemeClr val="tx1"/>
              </a:solidFill>
            </a:endParaRPr>
          </a:p>
        </p:txBody>
      </p:sp>
      <p:sp>
        <p:nvSpPr>
          <p:cNvPr id="19" name="Rounded Rectangle 18"/>
          <p:cNvSpPr/>
          <p:nvPr/>
        </p:nvSpPr>
        <p:spPr>
          <a:xfrm>
            <a:off x="3897640" y="5357834"/>
            <a:ext cx="2103120" cy="114300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62000">
              <a:lnSpc>
                <a:spcPct val="90000"/>
              </a:lnSpc>
              <a:spcBef>
                <a:spcPct val="50000"/>
              </a:spcBef>
            </a:pPr>
            <a:r>
              <a:rPr lang="en-US" dirty="0" smtClean="0">
                <a:solidFill>
                  <a:schemeClr val="tx1"/>
                </a:solidFill>
              </a:rPr>
              <a:t>Dalton Minimum</a:t>
            </a:r>
            <a:endParaRPr lang="en-GB" dirty="0">
              <a:solidFill>
                <a:schemeClr val="tx1"/>
              </a:solidFill>
            </a:endParaRPr>
          </a:p>
        </p:txBody>
      </p:sp>
      <p:pic>
        <p:nvPicPr>
          <p:cNvPr id="21" name="Picture 9" descr="sunclimate_4"/>
          <p:cNvPicPr>
            <a:picLocks noChangeAspect="1" noChangeArrowheads="1"/>
          </p:cNvPicPr>
          <p:nvPr/>
        </p:nvPicPr>
        <p:blipFill>
          <a:blip r:embed="rId4"/>
          <a:srcRect/>
          <a:stretch>
            <a:fillRect/>
          </a:stretch>
        </p:blipFill>
        <p:spPr bwMode="auto">
          <a:xfrm>
            <a:off x="6366536" y="5387379"/>
            <a:ext cx="1920240" cy="1042017"/>
          </a:xfrm>
          <a:prstGeom prst="roundRect">
            <a:avLst/>
          </a:prstGeom>
          <a:solidFill>
            <a:srgbClr val="3AC441"/>
          </a:solidFill>
          <a:ln w="76200">
            <a:solidFill>
              <a:srgbClr val="C00000"/>
            </a:solidFill>
          </a:ln>
          <a:effectLst>
            <a:outerShdw blurRad="50800" dist="38100" dir="2700000" algn="tl" rotWithShape="0">
              <a:prstClr val="black">
                <a:alpha val="40000"/>
              </a:prstClr>
            </a:outerShdw>
          </a:effectLst>
        </p:spPr>
      </p:pic>
      <p:sp>
        <p:nvSpPr>
          <p:cNvPr id="22" name="AutoShape 10"/>
          <p:cNvSpPr>
            <a:spLocks noChangeArrowheads="1"/>
          </p:cNvSpPr>
          <p:nvPr/>
        </p:nvSpPr>
        <p:spPr bwMode="auto">
          <a:xfrm>
            <a:off x="6777054" y="4529150"/>
            <a:ext cx="152400" cy="685800"/>
          </a:xfrm>
          <a:prstGeom prst="downArrow">
            <a:avLst>
              <a:gd name="adj1" fmla="val 50000"/>
              <a:gd name="adj2" fmla="val 112500"/>
            </a:avLst>
          </a:prstGeom>
          <a:solidFill>
            <a:srgbClr val="C00000"/>
          </a:solidFill>
          <a:ln w="9525">
            <a:noFill/>
            <a:miter lim="800000"/>
            <a:headEnd/>
            <a:tailEnd/>
          </a:ln>
        </p:spPr>
        <p:txBody>
          <a:bodyPr lIns="92075" tIns="46038" rIns="92075" bIns="46038"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0500"/>
                                        </p:tgtEl>
                                        <p:attrNameLst>
                                          <p:attrName>style.visibility</p:attrName>
                                        </p:attrNameLst>
                                      </p:cBhvr>
                                      <p:to>
                                        <p:strVal val="visible"/>
                                      </p:to>
                                    </p:set>
                                  </p:childTnLst>
                                </p:cTn>
                              </p:par>
                              <p:par>
                                <p:cTn id="7" presetID="17" presetClass="entr" presetSubtype="1" fill="hold" grpId="0" nodeType="withEffect">
                                  <p:stCondLst>
                                    <p:cond delay="500"/>
                                  </p:stCondLst>
                                  <p:childTnLst>
                                    <p:set>
                                      <p:cBhvr>
                                        <p:cTn id="8" dur="1" fill="hold">
                                          <p:stCondLst>
                                            <p:cond delay="0"/>
                                          </p:stCondLst>
                                        </p:cTn>
                                        <p:tgtEl>
                                          <p:spTgt spid="490504"/>
                                        </p:tgtEl>
                                        <p:attrNameLst>
                                          <p:attrName>style.visibility</p:attrName>
                                        </p:attrNameLst>
                                      </p:cBhvr>
                                      <p:to>
                                        <p:strVal val="visible"/>
                                      </p:to>
                                    </p:set>
                                    <p:anim calcmode="lin" valueType="num">
                                      <p:cBhvr>
                                        <p:cTn id="9" dur="500" fill="hold"/>
                                        <p:tgtEl>
                                          <p:spTgt spid="490504"/>
                                        </p:tgtEl>
                                        <p:attrNameLst>
                                          <p:attrName>ppt_x</p:attrName>
                                        </p:attrNameLst>
                                      </p:cBhvr>
                                      <p:tavLst>
                                        <p:tav tm="0">
                                          <p:val>
                                            <p:strVal val="#ppt_x"/>
                                          </p:val>
                                        </p:tav>
                                        <p:tav tm="100000">
                                          <p:val>
                                            <p:strVal val="#ppt_x"/>
                                          </p:val>
                                        </p:tav>
                                      </p:tavLst>
                                    </p:anim>
                                    <p:anim calcmode="lin" valueType="num">
                                      <p:cBhvr>
                                        <p:cTn id="10" dur="500" fill="hold"/>
                                        <p:tgtEl>
                                          <p:spTgt spid="490504"/>
                                        </p:tgtEl>
                                        <p:attrNameLst>
                                          <p:attrName>ppt_y</p:attrName>
                                        </p:attrNameLst>
                                      </p:cBhvr>
                                      <p:tavLst>
                                        <p:tav tm="0">
                                          <p:val>
                                            <p:strVal val="#ppt_y-#ppt_h/2"/>
                                          </p:val>
                                        </p:tav>
                                        <p:tav tm="100000">
                                          <p:val>
                                            <p:strVal val="#ppt_y"/>
                                          </p:val>
                                        </p:tav>
                                      </p:tavLst>
                                    </p:anim>
                                    <p:anim calcmode="lin" valueType="num">
                                      <p:cBhvr>
                                        <p:cTn id="11" dur="500" fill="hold"/>
                                        <p:tgtEl>
                                          <p:spTgt spid="490504"/>
                                        </p:tgtEl>
                                        <p:attrNameLst>
                                          <p:attrName>ppt_w</p:attrName>
                                        </p:attrNameLst>
                                      </p:cBhvr>
                                      <p:tavLst>
                                        <p:tav tm="0">
                                          <p:val>
                                            <p:strVal val="#ppt_w"/>
                                          </p:val>
                                        </p:tav>
                                        <p:tav tm="100000">
                                          <p:val>
                                            <p:strVal val="#ppt_w"/>
                                          </p:val>
                                        </p:tav>
                                      </p:tavLst>
                                    </p:anim>
                                    <p:anim calcmode="lin" valueType="num">
                                      <p:cBhvr>
                                        <p:cTn id="12" dur="500" fill="hold"/>
                                        <p:tgtEl>
                                          <p:spTgt spid="490504"/>
                                        </p:tgtEl>
                                        <p:attrNameLst>
                                          <p:attrName>ppt_h</p:attrName>
                                        </p:attrNameLst>
                                      </p:cBhvr>
                                      <p:tavLst>
                                        <p:tav tm="0">
                                          <p:val>
                                            <p:fltVal val="0"/>
                                          </p:val>
                                        </p:tav>
                                        <p:tav tm="100000">
                                          <p:val>
                                            <p:strVal val="#ppt_h"/>
                                          </p:val>
                                        </p:tav>
                                      </p:tavLst>
                                    </p:anim>
                                  </p:childTnLst>
                                </p:cTn>
                              </p:par>
                              <p:par>
                                <p:cTn id="13" presetID="1" presetClass="entr" presetSubtype="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0505"/>
                                        </p:tgtEl>
                                        <p:attrNameLst>
                                          <p:attrName>style.visibility</p:attrName>
                                        </p:attrNameLst>
                                      </p:cBhvr>
                                      <p:to>
                                        <p:strVal val="visible"/>
                                      </p:to>
                                    </p:set>
                                  </p:childTnLst>
                                </p:cTn>
                              </p:par>
                              <p:par>
                                <p:cTn id="19" presetID="17" presetClass="entr" presetSubtype="1" fill="hold" grpId="0" nodeType="withEffect">
                                  <p:stCondLst>
                                    <p:cond delay="500"/>
                                  </p:stCondLst>
                                  <p:childTnLst>
                                    <p:set>
                                      <p:cBhvr>
                                        <p:cTn id="20" dur="1" fill="hold">
                                          <p:stCondLst>
                                            <p:cond delay="0"/>
                                          </p:stCondLst>
                                        </p:cTn>
                                        <p:tgtEl>
                                          <p:spTgt spid="490506"/>
                                        </p:tgtEl>
                                        <p:attrNameLst>
                                          <p:attrName>style.visibility</p:attrName>
                                        </p:attrNameLst>
                                      </p:cBhvr>
                                      <p:to>
                                        <p:strVal val="visible"/>
                                      </p:to>
                                    </p:set>
                                    <p:anim calcmode="lin" valueType="num">
                                      <p:cBhvr>
                                        <p:cTn id="21" dur="500" fill="hold"/>
                                        <p:tgtEl>
                                          <p:spTgt spid="490506"/>
                                        </p:tgtEl>
                                        <p:attrNameLst>
                                          <p:attrName>ppt_x</p:attrName>
                                        </p:attrNameLst>
                                      </p:cBhvr>
                                      <p:tavLst>
                                        <p:tav tm="0">
                                          <p:val>
                                            <p:strVal val="#ppt_x"/>
                                          </p:val>
                                        </p:tav>
                                        <p:tav tm="100000">
                                          <p:val>
                                            <p:strVal val="#ppt_x"/>
                                          </p:val>
                                        </p:tav>
                                      </p:tavLst>
                                    </p:anim>
                                    <p:anim calcmode="lin" valueType="num">
                                      <p:cBhvr>
                                        <p:cTn id="22" dur="500" fill="hold"/>
                                        <p:tgtEl>
                                          <p:spTgt spid="490506"/>
                                        </p:tgtEl>
                                        <p:attrNameLst>
                                          <p:attrName>ppt_y</p:attrName>
                                        </p:attrNameLst>
                                      </p:cBhvr>
                                      <p:tavLst>
                                        <p:tav tm="0">
                                          <p:val>
                                            <p:strVal val="#ppt_y-#ppt_h/2"/>
                                          </p:val>
                                        </p:tav>
                                        <p:tav tm="100000">
                                          <p:val>
                                            <p:strVal val="#ppt_y"/>
                                          </p:val>
                                        </p:tav>
                                      </p:tavLst>
                                    </p:anim>
                                    <p:anim calcmode="lin" valueType="num">
                                      <p:cBhvr>
                                        <p:cTn id="23" dur="500" fill="hold"/>
                                        <p:tgtEl>
                                          <p:spTgt spid="490506"/>
                                        </p:tgtEl>
                                        <p:attrNameLst>
                                          <p:attrName>ppt_w</p:attrName>
                                        </p:attrNameLst>
                                      </p:cBhvr>
                                      <p:tavLst>
                                        <p:tav tm="0">
                                          <p:val>
                                            <p:strVal val="#ppt_w"/>
                                          </p:val>
                                        </p:tav>
                                        <p:tav tm="100000">
                                          <p:val>
                                            <p:strVal val="#ppt_w"/>
                                          </p:val>
                                        </p:tav>
                                      </p:tavLst>
                                    </p:anim>
                                    <p:anim calcmode="lin" valueType="num">
                                      <p:cBhvr>
                                        <p:cTn id="24" dur="500" fill="hold"/>
                                        <p:tgtEl>
                                          <p:spTgt spid="490506"/>
                                        </p:tgtEl>
                                        <p:attrNameLst>
                                          <p:attrName>ppt_h</p:attrName>
                                        </p:attrNameLst>
                                      </p:cBhvr>
                                      <p:tavLst>
                                        <p:tav tm="0">
                                          <p:val>
                                            <p:fltVal val="0"/>
                                          </p:val>
                                        </p:tav>
                                        <p:tav tm="100000">
                                          <p:val>
                                            <p:strVal val="#ppt_h"/>
                                          </p:val>
                                        </p:tav>
                                      </p:tavLst>
                                    </p:anim>
                                  </p:childTnLst>
                                </p:cTn>
                              </p:par>
                              <p:par>
                                <p:cTn id="25" presetID="1"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ppt_x</p:attrName>
                                        </p:attrNameLst>
                                      </p:cBhvr>
                                      <p:tavLst>
                                        <p:tav tm="0">
                                          <p:val>
                                            <p:strVal val="#ppt_x"/>
                                          </p:val>
                                        </p:tav>
                                        <p:tav tm="100000">
                                          <p:val>
                                            <p:strVal val="#ppt_x"/>
                                          </p:val>
                                        </p:tav>
                                      </p:tavLst>
                                    </p:anim>
                                    <p:anim calcmode="lin" valueType="num">
                                      <p:cBhvr>
                                        <p:cTn id="32" dur="500" fill="hold"/>
                                        <p:tgtEl>
                                          <p:spTgt spid="22"/>
                                        </p:tgtEl>
                                        <p:attrNameLst>
                                          <p:attrName>ppt_y</p:attrName>
                                        </p:attrNameLst>
                                      </p:cBhvr>
                                      <p:tavLst>
                                        <p:tav tm="0">
                                          <p:val>
                                            <p:strVal val="#ppt_y-#ppt_h/2"/>
                                          </p:val>
                                        </p:tav>
                                        <p:tav tm="100000">
                                          <p:val>
                                            <p:strVal val="#ppt_y"/>
                                          </p:val>
                                        </p:tav>
                                      </p:tavLst>
                                    </p:anim>
                                    <p:anim calcmode="lin" valueType="num">
                                      <p:cBhvr>
                                        <p:cTn id="33" dur="500" fill="hold"/>
                                        <p:tgtEl>
                                          <p:spTgt spid="22"/>
                                        </p:tgtEl>
                                        <p:attrNameLst>
                                          <p:attrName>ppt_w</p:attrName>
                                        </p:attrNameLst>
                                      </p:cBhvr>
                                      <p:tavLst>
                                        <p:tav tm="0">
                                          <p:val>
                                            <p:strVal val="#ppt_w"/>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par>
                                <p:cTn id="35" presetID="1"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P spid="490504" grpId="0" animBg="1"/>
      <p:bldP spid="490505" grpId="0" animBg="1"/>
      <p:bldP spid="490506" grpId="0" animBg="1"/>
      <p:bldP spid="18" grpId="0" animBg="1"/>
      <p:bldP spid="19"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Evidente</a:t>
            </a:r>
            <a:r>
              <a:rPr lang="en-GB" dirty="0" smtClean="0"/>
              <a:t> </a:t>
            </a:r>
            <a:r>
              <a:rPr lang="en-GB" dirty="0" err="1" smtClean="0"/>
              <a:t>invloeden</a:t>
            </a:r>
            <a:endParaRPr lang="en-GB" dirty="0"/>
          </a:p>
        </p:txBody>
      </p:sp>
      <p:pic>
        <p:nvPicPr>
          <p:cNvPr id="4" name="Picture 4" descr="earth_sun_angles"/>
          <p:cNvPicPr>
            <a:picLocks noGrp="1" noChangeAspect="1" noChangeArrowheads="1"/>
          </p:cNvPicPr>
          <p:nvPr>
            <p:ph idx="1"/>
          </p:nvPr>
        </p:nvPicPr>
        <p:blipFill>
          <a:blip r:embed="rId2"/>
          <a:srcRect/>
          <a:stretch>
            <a:fillRect/>
          </a:stretch>
        </p:blipFill>
        <p:spPr bwMode="auto">
          <a:xfrm>
            <a:off x="840132" y="2285990"/>
            <a:ext cx="7589520" cy="3400103"/>
          </a:xfrm>
          <a:prstGeom prst="rect">
            <a:avLst/>
          </a:prstGeom>
          <a:solidFill>
            <a:schemeClr val="hlink"/>
          </a:solidFill>
        </p:spPr>
      </p:pic>
      <p:cxnSp>
        <p:nvCxnSpPr>
          <p:cNvPr id="6" name="Straight Arrow Connector 5"/>
          <p:cNvCxnSpPr/>
          <p:nvPr/>
        </p:nvCxnSpPr>
        <p:spPr>
          <a:xfrm rot="5400000">
            <a:off x="4036215" y="3679033"/>
            <a:ext cx="500066"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8010144" y="4242816"/>
            <a:ext cx="548640"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middellange</a:t>
            </a:r>
            <a:r>
              <a:rPr lang="en-GB" dirty="0" smtClean="0"/>
              <a:t> </a:t>
            </a:r>
            <a:r>
              <a:rPr lang="en-GB" dirty="0" err="1" smtClean="0"/>
              <a:t>termijn</a:t>
            </a:r>
            <a:r>
              <a:rPr lang="en-GB" dirty="0" smtClean="0"/>
              <a:t/>
            </a:r>
            <a:br>
              <a:rPr lang="en-GB" dirty="0" smtClean="0"/>
            </a:br>
            <a:r>
              <a:rPr lang="en-GB" dirty="0" smtClean="0"/>
              <a:t> </a:t>
            </a:r>
            <a:r>
              <a:rPr lang="en-GB" dirty="0" err="1" smtClean="0"/>
              <a:t>Zonnevlekken</a:t>
            </a:r>
            <a:endParaRPr lang="en-GB" dirty="0"/>
          </a:p>
        </p:txBody>
      </p:sp>
      <p:pic>
        <p:nvPicPr>
          <p:cNvPr id="4" name="Content Placeholder 3" descr="wolfjmms.png"/>
          <p:cNvPicPr>
            <a:picLocks noGrp="1" noChangeAspect="1"/>
          </p:cNvPicPr>
          <p:nvPr>
            <p:ph idx="1"/>
          </p:nvPr>
        </p:nvPicPr>
        <p:blipFill>
          <a:blip r:embed="rId3"/>
          <a:stretch>
            <a:fillRect/>
          </a:stretch>
        </p:blipFill>
        <p:spPr>
          <a:xfrm>
            <a:off x="1143000" y="1981200"/>
            <a:ext cx="6858000" cy="4114800"/>
          </a:xfrm>
        </p:spPr>
      </p:pic>
      <p:pic>
        <p:nvPicPr>
          <p:cNvPr id="5" name="Picture 4" descr="wolfmms.png"/>
          <p:cNvPicPr>
            <a:picLocks noChangeAspect="1"/>
          </p:cNvPicPr>
          <p:nvPr/>
        </p:nvPicPr>
        <p:blipFill>
          <a:blip r:embed="rId4"/>
          <a:stretch>
            <a:fillRect/>
          </a:stretch>
        </p:blipFill>
        <p:spPr>
          <a:xfrm>
            <a:off x="857224" y="2143116"/>
            <a:ext cx="7406640" cy="4443984"/>
          </a:xfrm>
          <a:prstGeom prst="rect">
            <a:avLst/>
          </a:prstGeom>
        </p:spPr>
      </p:pic>
      <p:pic>
        <p:nvPicPr>
          <p:cNvPr id="6" name="Content Placeholder 3" descr="wolfjmms.png"/>
          <p:cNvPicPr>
            <a:picLocks noChangeAspect="1"/>
          </p:cNvPicPr>
          <p:nvPr/>
        </p:nvPicPr>
        <p:blipFill>
          <a:blip r:embed="rId3"/>
          <a:stretch>
            <a:fillRect/>
          </a:stretch>
        </p:blipFill>
        <p:spPr>
          <a:xfrm>
            <a:off x="6715140" y="1900246"/>
            <a:ext cx="2071670" cy="1243002"/>
          </a:xfrm>
          <a:prstGeom prst="rect">
            <a:avLst/>
          </a:prstGeom>
        </p:spPr>
      </p:pic>
      <p:sp>
        <p:nvSpPr>
          <p:cNvPr id="8" name="TextBox 7"/>
          <p:cNvSpPr txBox="1"/>
          <p:nvPr/>
        </p:nvSpPr>
        <p:spPr>
          <a:xfrm>
            <a:off x="642910" y="6357958"/>
            <a:ext cx="3668568" cy="369332"/>
          </a:xfrm>
          <a:prstGeom prst="rect">
            <a:avLst/>
          </a:prstGeom>
          <a:noFill/>
        </p:spPr>
        <p:txBody>
          <a:bodyPr wrap="none" rtlCol="0">
            <a:spAutoFit/>
          </a:bodyPr>
          <a:lstStyle/>
          <a:p>
            <a:r>
              <a:rPr lang="en-GB" dirty="0" smtClean="0">
                <a:solidFill>
                  <a:schemeClr val="tx1">
                    <a:lumMod val="65000"/>
                    <a:lumOff val="35000"/>
                  </a:schemeClr>
                </a:solidFill>
                <a:latin typeface="+mn-lt"/>
              </a:rPr>
              <a:t>Bin – </a:t>
            </a:r>
            <a:r>
              <a:rPr lang="en-GB" dirty="0" err="1" smtClean="0">
                <a:solidFill>
                  <a:schemeClr val="tx1">
                    <a:lumMod val="65000"/>
                    <a:lumOff val="35000"/>
                  </a:schemeClr>
                </a:solidFill>
                <a:latin typeface="+mn-lt"/>
              </a:rPr>
              <a:t>periode</a:t>
            </a:r>
            <a:r>
              <a:rPr lang="en-GB" dirty="0" smtClean="0">
                <a:solidFill>
                  <a:schemeClr val="tx1">
                    <a:lumMod val="65000"/>
                    <a:lumOff val="35000"/>
                  </a:schemeClr>
                </a:solidFill>
                <a:latin typeface="+mn-lt"/>
              </a:rPr>
              <a:t> – </a:t>
            </a:r>
            <a:r>
              <a:rPr lang="en-GB" dirty="0" err="1" smtClean="0">
                <a:solidFill>
                  <a:schemeClr val="tx1">
                    <a:lumMod val="65000"/>
                    <a:lumOff val="35000"/>
                  </a:schemeClr>
                </a:solidFill>
                <a:latin typeface="+mn-lt"/>
              </a:rPr>
              <a:t>gewogen</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gemiddelde</a:t>
            </a:r>
            <a:endParaRPr lang="en-GB" dirty="0">
              <a:solidFill>
                <a:schemeClr val="tx1">
                  <a:lumMod val="65000"/>
                  <a:lumOff val="3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2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2000" fill="hold"/>
                                        <p:tgtEl>
                                          <p:spTgt spid="5"/>
                                        </p:tgtEl>
                                        <p:attrNameLst>
                                          <p:attrName>ppt_w</p:attrName>
                                        </p:attrNameLst>
                                      </p:cBhvr>
                                      <p:tavLst>
                                        <p:tav tm="0">
                                          <p:val>
                                            <p:fltVal val="0"/>
                                          </p:val>
                                        </p:tav>
                                        <p:tav tm="100000">
                                          <p:val>
                                            <p:strVal val="#ppt_w"/>
                                          </p:val>
                                        </p:tav>
                                      </p:tavLst>
                                    </p:anim>
                                    <p:anim calcmode="lin" valueType="num">
                                      <p:cBhvr>
                                        <p:cTn id="10" dur="20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Middellange</a:t>
            </a:r>
            <a:r>
              <a:rPr lang="en-GB" dirty="0" smtClean="0"/>
              <a:t> </a:t>
            </a:r>
            <a:r>
              <a:rPr lang="en-GB" dirty="0" err="1" smtClean="0"/>
              <a:t>termijn</a:t>
            </a:r>
            <a:r>
              <a:rPr lang="en-GB" dirty="0" smtClean="0"/>
              <a:t/>
            </a:r>
            <a:br>
              <a:rPr lang="en-GB" dirty="0" smtClean="0"/>
            </a:br>
            <a:r>
              <a:rPr lang="en-GB" dirty="0" err="1" smtClean="0"/>
              <a:t>Zonnestraling</a:t>
            </a:r>
            <a:endParaRPr lang="en-GB" dirty="0"/>
          </a:p>
        </p:txBody>
      </p:sp>
      <p:pic>
        <p:nvPicPr>
          <p:cNvPr id="4" name="Picture 4" descr="pmod_comp_05"/>
          <p:cNvPicPr>
            <a:picLocks noGrp="1" noChangeAspect="1" noChangeArrowheads="1"/>
          </p:cNvPicPr>
          <p:nvPr>
            <p:ph idx="1"/>
          </p:nvPr>
        </p:nvPicPr>
        <p:blipFill>
          <a:blip r:embed="rId3"/>
          <a:srcRect/>
          <a:stretch>
            <a:fillRect/>
          </a:stretch>
        </p:blipFill>
        <p:spPr bwMode="auto">
          <a:xfrm>
            <a:off x="1410337" y="1981200"/>
            <a:ext cx="630493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Middellange</a:t>
            </a:r>
            <a:r>
              <a:rPr lang="en-GB" dirty="0" smtClean="0"/>
              <a:t> </a:t>
            </a:r>
            <a:r>
              <a:rPr lang="en-GB" dirty="0" err="1" smtClean="0"/>
              <a:t>termijn</a:t>
            </a:r>
            <a:endParaRPr lang="en-GB" dirty="0"/>
          </a:p>
        </p:txBody>
      </p:sp>
      <p:sp>
        <p:nvSpPr>
          <p:cNvPr id="3" name="Content Placeholder 2"/>
          <p:cNvSpPr>
            <a:spLocks noGrp="1"/>
          </p:cNvSpPr>
          <p:nvPr>
            <p:ph idx="1"/>
          </p:nvPr>
        </p:nvSpPr>
        <p:spPr/>
        <p:txBody>
          <a:bodyPr/>
          <a:lstStyle/>
          <a:p>
            <a:endParaRPr lang="en-GB"/>
          </a:p>
        </p:txBody>
      </p:sp>
      <p:pic>
        <p:nvPicPr>
          <p:cNvPr id="4" name="Picture 2" descr="solarcycle"/>
          <p:cNvPicPr>
            <a:picLocks noChangeAspect="1" noChangeArrowheads="1"/>
          </p:cNvPicPr>
          <p:nvPr/>
        </p:nvPicPr>
        <p:blipFill>
          <a:blip r:embed="rId2"/>
          <a:srcRect/>
          <a:stretch>
            <a:fillRect/>
          </a:stretch>
        </p:blipFill>
        <p:spPr bwMode="auto">
          <a:xfrm>
            <a:off x="222916" y="2214259"/>
            <a:ext cx="8778240" cy="2786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Korte</a:t>
            </a:r>
            <a:r>
              <a:rPr lang="en-GB" dirty="0" smtClean="0"/>
              <a:t> </a:t>
            </a:r>
            <a:r>
              <a:rPr lang="en-GB" dirty="0" err="1" smtClean="0"/>
              <a:t>termijn</a:t>
            </a:r>
            <a:r>
              <a:rPr lang="en-GB" dirty="0" smtClean="0"/>
              <a:t>: </a:t>
            </a:r>
            <a:r>
              <a:rPr lang="en-GB" dirty="0" err="1" smtClean="0"/>
              <a:t>weer</a:t>
            </a:r>
            <a:endParaRPr lang="en-GB" dirty="0"/>
          </a:p>
        </p:txBody>
      </p:sp>
      <p:sp>
        <p:nvSpPr>
          <p:cNvPr id="4" name="Text Box 2"/>
          <p:cNvSpPr txBox="1">
            <a:spLocks noChangeArrowheads="1"/>
          </p:cNvSpPr>
          <p:nvPr/>
        </p:nvSpPr>
        <p:spPr bwMode="auto">
          <a:xfrm>
            <a:off x="577878" y="3119454"/>
            <a:ext cx="7994650" cy="2595562"/>
          </a:xfrm>
          <a:prstGeom prst="rect">
            <a:avLst/>
          </a:prstGeom>
          <a:solidFill>
            <a:schemeClr val="bg1"/>
          </a:solidFill>
          <a:ln w="28575">
            <a:solidFill>
              <a:srgbClr val="C00000"/>
            </a:solidFill>
            <a:round/>
            <a:headEnd/>
            <a:tailEnd/>
          </a:ln>
          <a:effectLst>
            <a:outerShdw blurRad="50800" dist="38100" dir="2700000" algn="tl" rotWithShape="0">
              <a:prstClr val="black">
                <a:alpha val="40000"/>
              </a:prstClr>
            </a:outerShdw>
          </a:effectLst>
        </p:spPr>
        <p:txBody>
          <a:bodyPr/>
          <a:lstStyle/>
          <a:p>
            <a:pPr algn="just" defTabSz="449263" eaLnBrk="1" hangingPunct="1">
              <a:spcBef>
                <a:spcPts val="50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sz="2000" i="1" dirty="0" smtClean="0">
              <a:solidFill>
                <a:schemeClr val="tx1"/>
              </a:solidFill>
              <a:latin typeface="Arial" charset="0"/>
            </a:endParaRPr>
          </a:p>
          <a:p>
            <a:pPr algn="just" defTabSz="449263" eaLnBrk="1" hangingPunct="1">
              <a:spcBef>
                <a:spcPts val="50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400" i="1" dirty="0" smtClean="0">
                <a:solidFill>
                  <a:schemeClr val="tx1"/>
                </a:solidFill>
                <a:latin typeface="+mj-lt"/>
              </a:rPr>
              <a:t>Het </a:t>
            </a:r>
            <a:r>
              <a:rPr lang="en-GB" sz="2400" i="1" dirty="0" err="1" smtClean="0">
                <a:solidFill>
                  <a:schemeClr val="tx1"/>
                </a:solidFill>
                <a:latin typeface="+mj-lt"/>
              </a:rPr>
              <a:t>zonneweer</a:t>
            </a:r>
            <a:r>
              <a:rPr lang="en-GB" sz="2400" i="1" dirty="0" smtClean="0">
                <a:solidFill>
                  <a:schemeClr val="tx1"/>
                </a:solidFill>
                <a:latin typeface="+mj-lt"/>
              </a:rPr>
              <a:t> is </a:t>
            </a:r>
            <a:r>
              <a:rPr lang="en-GB" sz="2400" i="1" dirty="0">
                <a:solidFill>
                  <a:schemeClr val="tx1"/>
                </a:solidFill>
                <a:latin typeface="+mj-lt"/>
              </a:rPr>
              <a:t>het </a:t>
            </a:r>
            <a:r>
              <a:rPr lang="en-GB" sz="2400" i="1" dirty="0" err="1">
                <a:solidFill>
                  <a:schemeClr val="tx1"/>
                </a:solidFill>
                <a:latin typeface="+mj-lt"/>
              </a:rPr>
              <a:t>geheel</a:t>
            </a:r>
            <a:r>
              <a:rPr lang="en-GB" sz="2400" i="1" dirty="0">
                <a:solidFill>
                  <a:schemeClr val="tx1"/>
                </a:solidFill>
                <a:latin typeface="+mj-lt"/>
              </a:rPr>
              <a:t> </a:t>
            </a:r>
            <a:r>
              <a:rPr lang="en-GB" sz="2400" i="1" dirty="0" err="1">
                <a:solidFill>
                  <a:schemeClr val="tx1"/>
                </a:solidFill>
                <a:latin typeface="+mj-lt"/>
              </a:rPr>
              <a:t>aan</a:t>
            </a:r>
            <a:r>
              <a:rPr lang="en-GB" sz="2400" i="1" dirty="0">
                <a:solidFill>
                  <a:schemeClr val="tx1"/>
                </a:solidFill>
                <a:latin typeface="+mj-lt"/>
              </a:rPr>
              <a:t> </a:t>
            </a:r>
            <a:r>
              <a:rPr lang="en-GB" sz="2400" i="1" dirty="0" err="1">
                <a:solidFill>
                  <a:schemeClr val="tx1"/>
                </a:solidFill>
                <a:latin typeface="+mj-lt"/>
              </a:rPr>
              <a:t>fenomenen</a:t>
            </a:r>
            <a:r>
              <a:rPr lang="en-GB" sz="2400" i="1" dirty="0">
                <a:solidFill>
                  <a:schemeClr val="tx1"/>
                </a:solidFill>
                <a:latin typeface="+mj-lt"/>
              </a:rPr>
              <a:t> </a:t>
            </a:r>
            <a:r>
              <a:rPr lang="en-GB" sz="2400" i="1" dirty="0" err="1">
                <a:solidFill>
                  <a:schemeClr val="tx1"/>
                </a:solidFill>
                <a:latin typeface="+mj-lt"/>
              </a:rPr>
              <a:t>waarbij</a:t>
            </a:r>
            <a:r>
              <a:rPr lang="en-GB" sz="2400" i="1" dirty="0">
                <a:solidFill>
                  <a:schemeClr val="tx1"/>
                </a:solidFill>
                <a:latin typeface="+mj-lt"/>
              </a:rPr>
              <a:t> </a:t>
            </a:r>
            <a:r>
              <a:rPr lang="en-GB" sz="2400" i="1" dirty="0" err="1">
                <a:solidFill>
                  <a:schemeClr val="tx1"/>
                </a:solidFill>
                <a:latin typeface="+mj-lt"/>
              </a:rPr>
              <a:t>energie</a:t>
            </a:r>
            <a:r>
              <a:rPr lang="en-GB" sz="2400" i="1" dirty="0">
                <a:solidFill>
                  <a:schemeClr val="tx1"/>
                </a:solidFill>
                <a:latin typeface="+mj-lt"/>
              </a:rPr>
              <a:t> op </a:t>
            </a:r>
            <a:r>
              <a:rPr lang="en-GB" sz="2400" i="1" dirty="0" err="1">
                <a:solidFill>
                  <a:schemeClr val="tx1"/>
                </a:solidFill>
                <a:latin typeface="+mj-lt"/>
              </a:rPr>
              <a:t>een</a:t>
            </a:r>
            <a:r>
              <a:rPr lang="en-GB" sz="2400" i="1" dirty="0">
                <a:solidFill>
                  <a:schemeClr val="tx1"/>
                </a:solidFill>
                <a:latin typeface="+mj-lt"/>
              </a:rPr>
              <a:t> </a:t>
            </a:r>
            <a:r>
              <a:rPr lang="en-GB" sz="2400" i="1" dirty="0" err="1">
                <a:solidFill>
                  <a:schemeClr val="tx1"/>
                </a:solidFill>
                <a:latin typeface="+mj-lt"/>
              </a:rPr>
              <a:t>impulsieve</a:t>
            </a:r>
            <a:r>
              <a:rPr lang="en-GB" sz="2400" i="1" dirty="0">
                <a:solidFill>
                  <a:schemeClr val="tx1"/>
                </a:solidFill>
                <a:latin typeface="+mj-lt"/>
              </a:rPr>
              <a:t> </a:t>
            </a:r>
            <a:r>
              <a:rPr lang="en-GB" sz="2400" i="1" dirty="0" err="1">
                <a:solidFill>
                  <a:schemeClr val="tx1"/>
                </a:solidFill>
                <a:latin typeface="+mj-lt"/>
              </a:rPr>
              <a:t>manier</a:t>
            </a:r>
            <a:r>
              <a:rPr lang="en-GB" sz="2400" i="1" dirty="0">
                <a:solidFill>
                  <a:schemeClr val="tx1"/>
                </a:solidFill>
                <a:latin typeface="+mj-lt"/>
              </a:rPr>
              <a:t> </a:t>
            </a:r>
            <a:r>
              <a:rPr lang="en-GB" sz="2400" i="1" dirty="0" err="1">
                <a:solidFill>
                  <a:schemeClr val="tx1"/>
                </a:solidFill>
                <a:latin typeface="+mj-lt"/>
              </a:rPr>
              <a:t>wordt</a:t>
            </a:r>
            <a:r>
              <a:rPr lang="en-GB" sz="2400" i="1" dirty="0">
                <a:solidFill>
                  <a:schemeClr val="tx1"/>
                </a:solidFill>
                <a:latin typeface="+mj-lt"/>
              </a:rPr>
              <a:t> </a:t>
            </a:r>
            <a:r>
              <a:rPr lang="en-GB" sz="2400" i="1" dirty="0" err="1">
                <a:solidFill>
                  <a:schemeClr val="tx1"/>
                </a:solidFill>
                <a:latin typeface="+mj-lt"/>
              </a:rPr>
              <a:t>vrijgegeven</a:t>
            </a:r>
            <a:r>
              <a:rPr lang="en-GB" sz="2400" i="1" dirty="0">
                <a:solidFill>
                  <a:schemeClr val="tx1"/>
                </a:solidFill>
                <a:latin typeface="+mj-lt"/>
              </a:rPr>
              <a:t> in de </a:t>
            </a:r>
            <a:r>
              <a:rPr lang="en-GB" sz="2400" i="1" dirty="0" err="1">
                <a:solidFill>
                  <a:schemeClr val="tx1"/>
                </a:solidFill>
                <a:latin typeface="+mj-lt"/>
              </a:rPr>
              <a:t>zonne-atmosfeer</a:t>
            </a:r>
            <a:r>
              <a:rPr lang="en-GB" sz="2400" i="1" dirty="0">
                <a:solidFill>
                  <a:schemeClr val="tx1"/>
                </a:solidFill>
                <a:latin typeface="+mj-lt"/>
              </a:rPr>
              <a:t>, en die </a:t>
            </a:r>
            <a:r>
              <a:rPr lang="en-GB" sz="2400" i="1" dirty="0" err="1">
                <a:solidFill>
                  <a:schemeClr val="tx1"/>
                </a:solidFill>
                <a:latin typeface="+mj-lt"/>
              </a:rPr>
              <a:t>gegenereerd</a:t>
            </a:r>
            <a:r>
              <a:rPr lang="en-GB" sz="2400" i="1" dirty="0">
                <a:solidFill>
                  <a:schemeClr val="tx1"/>
                </a:solidFill>
                <a:latin typeface="+mj-lt"/>
              </a:rPr>
              <a:t> </a:t>
            </a:r>
            <a:r>
              <a:rPr lang="en-GB" sz="2400" i="1" dirty="0" err="1">
                <a:solidFill>
                  <a:schemeClr val="tx1"/>
                </a:solidFill>
                <a:latin typeface="+mj-lt"/>
              </a:rPr>
              <a:t>wordt</a:t>
            </a:r>
            <a:r>
              <a:rPr lang="en-GB" sz="2400" i="1" dirty="0">
                <a:solidFill>
                  <a:schemeClr val="tx1"/>
                </a:solidFill>
                <a:latin typeface="+mj-lt"/>
              </a:rPr>
              <a:t> door de </a:t>
            </a:r>
            <a:r>
              <a:rPr lang="en-GB" sz="2400" i="1" dirty="0" err="1">
                <a:solidFill>
                  <a:schemeClr val="tx1"/>
                </a:solidFill>
                <a:latin typeface="+mj-lt"/>
              </a:rPr>
              <a:t>evolutie</a:t>
            </a:r>
            <a:r>
              <a:rPr lang="en-GB" sz="2400" i="1" dirty="0">
                <a:solidFill>
                  <a:schemeClr val="tx1"/>
                </a:solidFill>
                <a:latin typeface="+mj-lt"/>
              </a:rPr>
              <a:t> en </a:t>
            </a:r>
            <a:r>
              <a:rPr lang="en-GB" sz="2400" i="1" dirty="0" err="1">
                <a:solidFill>
                  <a:schemeClr val="tx1"/>
                </a:solidFill>
                <a:latin typeface="+mj-lt"/>
              </a:rPr>
              <a:t>brutale</a:t>
            </a:r>
            <a:r>
              <a:rPr lang="en-GB" sz="2400" i="1" dirty="0">
                <a:solidFill>
                  <a:schemeClr val="tx1"/>
                </a:solidFill>
                <a:latin typeface="+mj-lt"/>
              </a:rPr>
              <a:t> </a:t>
            </a:r>
            <a:r>
              <a:rPr lang="en-GB" sz="2400" i="1" dirty="0" err="1">
                <a:solidFill>
                  <a:schemeClr val="tx1"/>
                </a:solidFill>
                <a:latin typeface="+mj-lt"/>
              </a:rPr>
              <a:t>transformatie</a:t>
            </a:r>
            <a:r>
              <a:rPr lang="en-GB" sz="2400" i="1" dirty="0">
                <a:solidFill>
                  <a:schemeClr val="tx1"/>
                </a:solidFill>
                <a:latin typeface="+mj-lt"/>
              </a:rPr>
              <a:t> van </a:t>
            </a:r>
            <a:r>
              <a:rPr lang="en-GB" sz="2400" i="1" dirty="0" err="1">
                <a:solidFill>
                  <a:schemeClr val="tx1"/>
                </a:solidFill>
                <a:latin typeface="+mj-lt"/>
              </a:rPr>
              <a:t>magneetvelden</a:t>
            </a:r>
            <a:r>
              <a:rPr lang="en-GB" sz="2400" i="1" dirty="0">
                <a:solidFill>
                  <a:schemeClr val="tx1"/>
                </a:solidFill>
                <a:latin typeface="+mj-lt"/>
              </a:rPr>
              <a:t> die </a:t>
            </a:r>
            <a:r>
              <a:rPr lang="en-GB" sz="2400" i="1" dirty="0" err="1">
                <a:solidFill>
                  <a:schemeClr val="tx1"/>
                </a:solidFill>
                <a:latin typeface="+mj-lt"/>
              </a:rPr>
              <a:t>doorheen</a:t>
            </a:r>
            <a:r>
              <a:rPr lang="en-GB" sz="2400" i="1" dirty="0">
                <a:solidFill>
                  <a:schemeClr val="tx1"/>
                </a:solidFill>
                <a:latin typeface="+mj-lt"/>
              </a:rPr>
              <a:t> het </a:t>
            </a:r>
            <a:r>
              <a:rPr lang="en-GB" sz="2400" i="1" dirty="0" err="1">
                <a:solidFill>
                  <a:schemeClr val="tx1"/>
                </a:solidFill>
                <a:latin typeface="+mj-lt"/>
              </a:rPr>
              <a:t>zonneoppervlak</a:t>
            </a:r>
            <a:r>
              <a:rPr lang="en-GB" sz="2400" i="1" dirty="0">
                <a:solidFill>
                  <a:schemeClr val="tx1"/>
                </a:solidFill>
                <a:latin typeface="+mj-lt"/>
              </a:rPr>
              <a:t> </a:t>
            </a:r>
            <a:r>
              <a:rPr lang="en-GB" sz="2400" i="1" dirty="0" err="1">
                <a:solidFill>
                  <a:schemeClr val="tx1"/>
                </a:solidFill>
                <a:latin typeface="+mj-lt"/>
              </a:rPr>
              <a:t>lopen</a:t>
            </a:r>
            <a:r>
              <a:rPr lang="en-GB" sz="2400" i="1" dirty="0">
                <a:solidFill>
                  <a:schemeClr val="tx1"/>
                </a:solidFill>
                <a:latin typeface="+mj-lt"/>
              </a:rPr>
              <a:t>.</a:t>
            </a:r>
          </a:p>
          <a:p>
            <a:pPr algn="l" defTabSz="449263" eaLnBrk="1" hangingPunct="1">
              <a:spcBef>
                <a:spcPts val="50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sz="1800" b="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Energieverlies</a:t>
            </a:r>
            <a:endParaRPr lang="en-GB" dirty="0"/>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Straling</a:t>
            </a:r>
            <a:endParaRPr lang="en-GB" sz="4400" dirty="0"/>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Massa</a:t>
            </a:r>
            <a:endParaRPr lang="en-GB" sz="4400" dirty="0"/>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Deeltjes</a:t>
            </a:r>
            <a:endParaRPr lang="en-GB"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Energieverlies</a:t>
            </a:r>
            <a:r>
              <a:rPr lang="en-GB" dirty="0"/>
              <a:t/>
            </a:r>
            <a:br>
              <a:rPr lang="en-GB" dirty="0"/>
            </a:br>
            <a:r>
              <a:rPr lang="en-GB" dirty="0" err="1" smtClean="0"/>
              <a:t>Fysische</a:t>
            </a:r>
            <a:r>
              <a:rPr lang="en-GB" dirty="0" smtClean="0"/>
              <a:t> </a:t>
            </a:r>
            <a:r>
              <a:rPr lang="en-GB" dirty="0" err="1" smtClean="0"/>
              <a:t>herformulering</a:t>
            </a:r>
            <a:endParaRPr lang="en-GB" dirty="0"/>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Radiation</a:t>
            </a:r>
            <a:endParaRPr lang="en-GB" sz="4400" dirty="0"/>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Mass</a:t>
            </a:r>
            <a:endParaRPr lang="en-GB" sz="4400" dirty="0"/>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Deeltjes</a:t>
            </a:r>
            <a:endParaRPr lang="en-GB" sz="4400" dirty="0"/>
          </a:p>
        </p:txBody>
      </p:sp>
      <p:sp>
        <p:nvSpPr>
          <p:cNvPr id="7" name="Rounded Rectangle 6"/>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TSI</a:t>
            </a:r>
            <a:endParaRPr lang="en-GB" sz="4400" dirty="0"/>
          </a:p>
        </p:txBody>
      </p:sp>
      <p:sp>
        <p:nvSpPr>
          <p:cNvPr id="8" name="Rounded Rectangle 7"/>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Zonne</a:t>
            </a:r>
            <a:r>
              <a:rPr lang="en-GB" sz="4400" dirty="0" smtClean="0"/>
              <a:t>-wind</a:t>
            </a:r>
            <a:endParaRPr lang="en-GB" sz="4400" dirty="0"/>
          </a:p>
        </p:txBody>
      </p:sp>
      <p:sp>
        <p:nvSpPr>
          <p:cNvPr id="9" name="Rounded Rectangle 8"/>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Deeltjes</a:t>
            </a:r>
            <a:endParaRPr lang="en-GB"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49" presetClass="entr" presetSubtype="0" decel="10000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 calcmode="lin" valueType="num">
                                      <p:cBhvr>
                                        <p:cTn id="11" dur="500" fill="hold"/>
                                        <p:tgtEl>
                                          <p:spTgt spid="7"/>
                                        </p:tgtEl>
                                        <p:attrNameLst>
                                          <p:attrName>style.rotation</p:attrName>
                                        </p:attrNameLst>
                                      </p:cBhvr>
                                      <p:tavLst>
                                        <p:tav tm="0">
                                          <p:val>
                                            <p:fltVal val="360"/>
                                          </p:val>
                                        </p:tav>
                                        <p:tav tm="100000">
                                          <p:val>
                                            <p:fltVal val="0"/>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49" presetClass="entr" presetSubtype="0"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49" presetClass="entr" presetSubtype="0" decel="10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sz="4800" dirty="0" err="1"/>
              <a:t>Wie</a:t>
            </a:r>
            <a:r>
              <a:rPr lang="en-US" sz="4800" dirty="0"/>
              <a:t> </a:t>
            </a:r>
            <a:r>
              <a:rPr lang="en-US" sz="4800" dirty="0" err="1"/>
              <a:t>zijn</a:t>
            </a:r>
            <a:r>
              <a:rPr lang="en-US" sz="4800" dirty="0"/>
              <a:t> </a:t>
            </a:r>
            <a:r>
              <a:rPr lang="en-US" sz="4800" dirty="0" err="1"/>
              <a:t>wij</a:t>
            </a:r>
            <a:r>
              <a:rPr lang="en-US" sz="4800" dirty="0"/>
              <a:t>?</a:t>
            </a:r>
          </a:p>
        </p:txBody>
      </p:sp>
      <p:sp>
        <p:nvSpPr>
          <p:cNvPr id="376835" name="Oval 3"/>
          <p:cNvSpPr>
            <a:spLocks noChangeArrowheads="1"/>
          </p:cNvSpPr>
          <p:nvPr/>
        </p:nvSpPr>
        <p:spPr bwMode="auto">
          <a:xfrm>
            <a:off x="1905000" y="2209800"/>
            <a:ext cx="914400" cy="914400"/>
          </a:xfrm>
          <a:prstGeom prst="ellipse">
            <a:avLst/>
          </a:prstGeom>
          <a:noFill/>
          <a:ln w="9525">
            <a:noFill/>
            <a:round/>
            <a:headEnd/>
            <a:tailEnd/>
          </a:ln>
          <a:effectLst/>
        </p:spPr>
        <p:txBody>
          <a:bodyPr wrap="none" lIns="92075" tIns="46038" rIns="92075" bIns="46038" anchor="ctr">
            <a:spAutoFit/>
          </a:bodyPr>
          <a:lstStyle/>
          <a:p>
            <a:endParaRPr lang="en-US"/>
          </a:p>
        </p:txBody>
      </p:sp>
      <p:pic>
        <p:nvPicPr>
          <p:cNvPr id="376836" name="Picture 4" descr="foto_2001"/>
          <p:cNvPicPr>
            <a:picLocks noChangeAspect="1" noChangeArrowheads="1"/>
          </p:cNvPicPr>
          <p:nvPr/>
        </p:nvPicPr>
        <p:blipFill>
          <a:blip r:embed="rId2"/>
          <a:srcRect/>
          <a:stretch>
            <a:fillRect/>
          </a:stretch>
        </p:blipFill>
        <p:spPr bwMode="auto">
          <a:xfrm>
            <a:off x="2071670" y="1857364"/>
            <a:ext cx="5486400" cy="4375120"/>
          </a:xfrm>
          <a:prstGeom prst="rect">
            <a:avLst/>
          </a:prstGeom>
          <a:noFill/>
        </p:spPr>
      </p:pic>
      <p:sp>
        <p:nvSpPr>
          <p:cNvPr id="376837" name="Rectangle 5"/>
          <p:cNvSpPr>
            <a:spLocks noChangeArrowheads="1"/>
          </p:cNvSpPr>
          <p:nvPr/>
        </p:nvSpPr>
        <p:spPr bwMode="auto">
          <a:xfrm>
            <a:off x="5286380" y="3429000"/>
            <a:ext cx="1854200" cy="1965325"/>
          </a:xfrm>
          <a:prstGeom prst="rect">
            <a:avLst/>
          </a:prstGeom>
          <a:noFill/>
          <a:ln w="31750">
            <a:solidFill>
              <a:srgbClr val="FF0000"/>
            </a:solidFill>
            <a:miter lim="800000"/>
            <a:headEnd/>
            <a:tailEnd/>
          </a:ln>
          <a:effectLst/>
        </p:spPr>
        <p:txBody>
          <a:bodyPr wrap="none" anchor="ctr"/>
          <a:lstStyle/>
          <a:p>
            <a:endParaRPr lang="en-US"/>
          </a:p>
        </p:txBody>
      </p:sp>
      <p:sp>
        <p:nvSpPr>
          <p:cNvPr id="376838" name="Rectangle 6"/>
          <p:cNvSpPr>
            <a:spLocks noChangeArrowheads="1"/>
          </p:cNvSpPr>
          <p:nvPr/>
        </p:nvSpPr>
        <p:spPr bwMode="auto">
          <a:xfrm>
            <a:off x="5708668" y="2643187"/>
            <a:ext cx="1435100" cy="714375"/>
          </a:xfrm>
          <a:prstGeom prst="rect">
            <a:avLst/>
          </a:prstGeom>
          <a:noFill/>
          <a:ln w="31750">
            <a:solidFill>
              <a:srgbClr val="0000FF"/>
            </a:solidFill>
            <a:miter lim="800000"/>
            <a:headEnd/>
            <a:tailEnd/>
          </a:ln>
          <a:effectLst/>
        </p:spPr>
        <p:txBody>
          <a:bodyPr wrap="none" anchor="ctr"/>
          <a:lstStyle/>
          <a:p>
            <a:endParaRPr lang="en-US"/>
          </a:p>
        </p:txBody>
      </p:sp>
      <p:sp>
        <p:nvSpPr>
          <p:cNvPr id="376839" name="Oval 7"/>
          <p:cNvSpPr>
            <a:spLocks noChangeArrowheads="1"/>
          </p:cNvSpPr>
          <p:nvPr/>
        </p:nvSpPr>
        <p:spPr bwMode="auto">
          <a:xfrm>
            <a:off x="1524000" y="2438400"/>
            <a:ext cx="6616700" cy="3074988"/>
          </a:xfrm>
          <a:prstGeom prst="ellipse">
            <a:avLst/>
          </a:prstGeom>
          <a:noFill/>
          <a:ln w="41275" cap="rnd">
            <a:solidFill>
              <a:srgbClr val="FAFA00"/>
            </a:solidFill>
            <a:prstDash val="sysDot"/>
            <a:round/>
            <a:headEnd/>
            <a:tailEnd/>
          </a:ln>
          <a:effectLst/>
        </p:spPr>
        <p:txBody>
          <a:bodyPr wrap="none" anchor="ctr"/>
          <a:lstStyle/>
          <a:p>
            <a:endParaRPr lang="en-US"/>
          </a:p>
        </p:txBody>
      </p:sp>
      <p:sp>
        <p:nvSpPr>
          <p:cNvPr id="376840" name="Text Box 8"/>
          <p:cNvSpPr txBox="1">
            <a:spLocks noChangeArrowheads="1"/>
          </p:cNvSpPr>
          <p:nvPr/>
        </p:nvSpPr>
        <p:spPr bwMode="auto">
          <a:xfrm>
            <a:off x="5832475" y="5073650"/>
            <a:ext cx="2228850" cy="641350"/>
          </a:xfrm>
          <a:prstGeom prst="rect">
            <a:avLst/>
          </a:prstGeom>
          <a:solidFill>
            <a:schemeClr val="bg1"/>
          </a:solidFill>
          <a:ln w="9525">
            <a:noFill/>
            <a:miter lim="800000"/>
            <a:headEnd/>
            <a:tailEnd/>
          </a:ln>
          <a:effectLst/>
        </p:spPr>
        <p:txBody>
          <a:bodyPr wrap="none">
            <a:spAutoFit/>
          </a:bodyPr>
          <a:lstStyle/>
          <a:p>
            <a:pPr eaLnBrk="1" hangingPunct="1"/>
            <a:r>
              <a:rPr lang="en-US" sz="3600" b="0">
                <a:solidFill>
                  <a:srgbClr val="FF0000"/>
                </a:solidFill>
                <a:latin typeface="Times New Roman" pitchFamily="18" charset="0"/>
              </a:rPr>
              <a:t>1913: KMI</a:t>
            </a:r>
          </a:p>
        </p:txBody>
      </p:sp>
      <p:sp>
        <p:nvSpPr>
          <p:cNvPr id="376841" name="Text Box 9"/>
          <p:cNvSpPr txBox="1">
            <a:spLocks noChangeArrowheads="1"/>
          </p:cNvSpPr>
          <p:nvPr/>
        </p:nvSpPr>
        <p:spPr bwMode="auto">
          <a:xfrm>
            <a:off x="5708650" y="1776413"/>
            <a:ext cx="2432050" cy="641350"/>
          </a:xfrm>
          <a:prstGeom prst="rect">
            <a:avLst/>
          </a:prstGeom>
          <a:solidFill>
            <a:schemeClr val="bg1"/>
          </a:solidFill>
          <a:ln w="9525">
            <a:noFill/>
            <a:miter lim="800000"/>
            <a:headEnd/>
            <a:tailEnd/>
          </a:ln>
          <a:effectLst/>
        </p:spPr>
        <p:txBody>
          <a:bodyPr wrap="none">
            <a:spAutoFit/>
          </a:bodyPr>
          <a:lstStyle/>
          <a:p>
            <a:pPr eaLnBrk="1" hangingPunct="1"/>
            <a:r>
              <a:rPr lang="en-US" sz="3600" b="0" dirty="0">
                <a:solidFill>
                  <a:schemeClr val="accent1"/>
                </a:solidFill>
                <a:latin typeface="Times New Roman" pitchFamily="18" charset="0"/>
              </a:rPr>
              <a:t>1964: BIRA</a:t>
            </a:r>
          </a:p>
        </p:txBody>
      </p:sp>
      <p:sp>
        <p:nvSpPr>
          <p:cNvPr id="376842" name="Text Box 10"/>
          <p:cNvSpPr txBox="1">
            <a:spLocks noChangeArrowheads="1"/>
          </p:cNvSpPr>
          <p:nvPr/>
        </p:nvSpPr>
        <p:spPr bwMode="auto">
          <a:xfrm>
            <a:off x="1882775" y="5251450"/>
            <a:ext cx="1073150" cy="641350"/>
          </a:xfrm>
          <a:prstGeom prst="rect">
            <a:avLst/>
          </a:prstGeom>
          <a:solidFill>
            <a:schemeClr val="bg1"/>
          </a:solidFill>
          <a:ln w="9525">
            <a:noFill/>
            <a:miter lim="800000"/>
            <a:headEnd/>
            <a:tailEnd/>
          </a:ln>
          <a:effectLst/>
        </p:spPr>
        <p:txBody>
          <a:bodyPr wrap="none">
            <a:spAutoFit/>
          </a:bodyPr>
          <a:lstStyle/>
          <a:p>
            <a:pPr eaLnBrk="1" hangingPunct="1"/>
            <a:r>
              <a:rPr lang="en-US" sz="3600" b="0" dirty="0">
                <a:solidFill>
                  <a:srgbClr val="008A3E"/>
                </a:solidFill>
                <a:latin typeface="Times New Roman" pitchFamily="18" charset="0"/>
              </a:rPr>
              <a:t>KSB</a:t>
            </a:r>
          </a:p>
        </p:txBody>
      </p:sp>
      <p:sp>
        <p:nvSpPr>
          <p:cNvPr id="376843" name="Rectangle 11"/>
          <p:cNvSpPr>
            <a:spLocks noChangeArrowheads="1"/>
          </p:cNvSpPr>
          <p:nvPr/>
        </p:nvSpPr>
        <p:spPr bwMode="auto">
          <a:xfrm>
            <a:off x="4648200" y="5486400"/>
            <a:ext cx="914400" cy="914400"/>
          </a:xfrm>
          <a:prstGeom prst="rect">
            <a:avLst/>
          </a:prstGeom>
          <a:noFill/>
          <a:ln w="9525">
            <a:noFill/>
            <a:miter lim="800000"/>
            <a:headEnd/>
            <a:tailEnd/>
          </a:ln>
          <a:effectLst/>
        </p:spPr>
        <p:txBody>
          <a:bodyPr wrap="none" lIns="92075" tIns="46038" rIns="92075" bIns="46038" anchor="ctr">
            <a:spAutoFit/>
          </a:bodyPr>
          <a:lstStyle/>
          <a:p>
            <a:endParaRPr lang="en-US"/>
          </a:p>
        </p:txBody>
      </p:sp>
      <p:sp>
        <p:nvSpPr>
          <p:cNvPr id="376844" name="Text Box 12"/>
          <p:cNvSpPr txBox="1">
            <a:spLocks noChangeArrowheads="1"/>
          </p:cNvSpPr>
          <p:nvPr/>
        </p:nvSpPr>
        <p:spPr bwMode="auto">
          <a:xfrm>
            <a:off x="152400" y="2643182"/>
            <a:ext cx="1609725" cy="366713"/>
          </a:xfrm>
          <a:prstGeom prst="rect">
            <a:avLst/>
          </a:prstGeom>
          <a:noFill/>
          <a:ln w="9525">
            <a:noFill/>
            <a:miter lim="800000"/>
            <a:headEnd/>
            <a:tailEnd/>
          </a:ln>
          <a:effectLst/>
        </p:spPr>
        <p:txBody>
          <a:bodyPr wrap="none" lIns="92075" tIns="46038" rIns="92075" bIns="46038">
            <a:spAutoFit/>
          </a:bodyPr>
          <a:lstStyle/>
          <a:p>
            <a:pPr defTabSz="762000">
              <a:lnSpc>
                <a:spcPct val="90000"/>
              </a:lnSpc>
              <a:spcBef>
                <a:spcPct val="50000"/>
              </a:spcBef>
            </a:pPr>
            <a:r>
              <a:rPr lang="en-GB" sz="2000" b="0" dirty="0" err="1">
                <a:solidFill>
                  <a:srgbClr val="FFFF00"/>
                </a:solidFill>
                <a:latin typeface="Tahoma" charset="0"/>
              </a:rPr>
              <a:t>Zonnekoepel</a:t>
            </a:r>
            <a:endParaRPr lang="en-GB" sz="2000" b="0" dirty="0">
              <a:solidFill>
                <a:srgbClr val="FFFF00"/>
              </a:solidFill>
              <a:latin typeface="Tahoma" charset="0"/>
            </a:endParaRPr>
          </a:p>
        </p:txBody>
      </p:sp>
      <p:sp>
        <p:nvSpPr>
          <p:cNvPr id="376845" name="Line 13"/>
          <p:cNvSpPr>
            <a:spLocks noChangeShapeType="1"/>
          </p:cNvSpPr>
          <p:nvPr/>
        </p:nvSpPr>
        <p:spPr bwMode="auto">
          <a:xfrm>
            <a:off x="1447800" y="3086104"/>
            <a:ext cx="2133600" cy="914400"/>
          </a:xfrm>
          <a:prstGeom prst="line">
            <a:avLst/>
          </a:prstGeom>
          <a:noFill/>
          <a:ln w="28575">
            <a:solidFill>
              <a:srgbClr val="FFFF00"/>
            </a:solidFill>
            <a:round/>
            <a:headEnd/>
            <a:tailEnd type="triangle" w="med" len="med"/>
          </a:ln>
          <a:effectLst/>
        </p:spPr>
        <p:txBody>
          <a:bodyPr lIns="92075" tIns="46038" rIns="92075" bIns="46038">
            <a:spAutoFit/>
          </a:bodyPr>
          <a:lstStyle/>
          <a:p>
            <a:endParaRPr lang="en-US"/>
          </a:p>
        </p:txBody>
      </p:sp>
      <p:sp>
        <p:nvSpPr>
          <p:cNvPr id="376846" name="Text Box 14"/>
          <p:cNvSpPr txBox="1">
            <a:spLocks noChangeArrowheads="1"/>
          </p:cNvSpPr>
          <p:nvPr/>
        </p:nvSpPr>
        <p:spPr bwMode="auto">
          <a:xfrm>
            <a:off x="227430" y="5029154"/>
            <a:ext cx="1701364" cy="400110"/>
          </a:xfrm>
          <a:prstGeom prst="rect">
            <a:avLst/>
          </a:prstGeom>
          <a:noFill/>
          <a:ln w="9525">
            <a:noFill/>
            <a:miter lim="800000"/>
            <a:headEnd/>
            <a:tailEnd/>
          </a:ln>
          <a:effectLst/>
        </p:spPr>
        <p:txBody>
          <a:bodyPr wrap="none">
            <a:spAutoFit/>
          </a:bodyPr>
          <a:lstStyle/>
          <a:p>
            <a:pPr algn="ctr" eaLnBrk="1" hangingPunct="1"/>
            <a:r>
              <a:rPr lang="en-US" sz="2000" b="0" dirty="0" smtClean="0">
                <a:solidFill>
                  <a:srgbClr val="008A3E"/>
                </a:solidFill>
                <a:latin typeface="Times New Roman" pitchFamily="18" charset="0"/>
              </a:rPr>
              <a:t>RWC Belgium</a:t>
            </a:r>
            <a:endParaRPr lang="en-US" sz="2000" b="0" dirty="0">
              <a:solidFill>
                <a:srgbClr val="008A3E"/>
              </a:solidFill>
              <a:latin typeface="Times New Roman" pitchFamily="18" charset="0"/>
            </a:endParaRPr>
          </a:p>
        </p:txBody>
      </p:sp>
      <p:sp>
        <p:nvSpPr>
          <p:cNvPr id="376847" name="Line 15"/>
          <p:cNvSpPr>
            <a:spLocks noChangeShapeType="1"/>
          </p:cNvSpPr>
          <p:nvPr/>
        </p:nvSpPr>
        <p:spPr bwMode="auto">
          <a:xfrm flipV="1">
            <a:off x="1447800" y="4708524"/>
            <a:ext cx="1371600" cy="239721"/>
          </a:xfrm>
          <a:prstGeom prst="line">
            <a:avLst/>
          </a:prstGeom>
          <a:noFill/>
          <a:ln w="28575">
            <a:solidFill>
              <a:srgbClr val="FFFF00"/>
            </a:solidFill>
            <a:round/>
            <a:headEnd/>
            <a:tailEnd type="triangle" w="med" len="med"/>
          </a:ln>
          <a:effectLst/>
        </p:spPr>
        <p:txBody>
          <a:bodyPr wrap="square" lIns="92075" tIns="46038" rIns="92075" bIns="46038">
            <a:spAutoFit/>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Klimaat</a:t>
            </a:r>
            <a:r>
              <a:rPr lang="en-GB" dirty="0" smtClean="0"/>
              <a:t> - </a:t>
            </a:r>
            <a:r>
              <a:rPr lang="en-GB" dirty="0" err="1" smtClean="0"/>
              <a:t>weer</a:t>
            </a:r>
            <a:endParaRPr lang="en-GB" dirty="0"/>
          </a:p>
        </p:txBody>
      </p:sp>
      <p:pic>
        <p:nvPicPr>
          <p:cNvPr id="4" name="Content Placeholder 3" descr="Fig_tsi.png"/>
          <p:cNvPicPr>
            <a:picLocks noGrp="1" noChangeAspect="1"/>
          </p:cNvPicPr>
          <p:nvPr>
            <p:ph idx="4294967295"/>
          </p:nvPr>
        </p:nvPicPr>
        <p:blipFill>
          <a:blip r:embed="rId3"/>
          <a:stretch>
            <a:fillRect/>
          </a:stretch>
        </p:blipFill>
        <p:spPr>
          <a:xfrm>
            <a:off x="1369596" y="1903433"/>
            <a:ext cx="6404808" cy="4525963"/>
          </a:xfrm>
          <a:prstGeom prst="rect">
            <a:avLst/>
          </a:prstGeom>
        </p:spPr>
      </p:pic>
      <p:pic>
        <p:nvPicPr>
          <p:cNvPr id="5" name="Picture 4" descr="Fig_107cm.png"/>
          <p:cNvPicPr>
            <a:picLocks noChangeAspect="1"/>
          </p:cNvPicPr>
          <p:nvPr/>
        </p:nvPicPr>
        <p:blipFill>
          <a:blip r:embed="rId4"/>
          <a:stretch>
            <a:fillRect/>
          </a:stretch>
        </p:blipFill>
        <p:spPr>
          <a:xfrm>
            <a:off x="1655348" y="1873782"/>
            <a:ext cx="6345676" cy="4484176"/>
          </a:xfrm>
          <a:prstGeom prst="rect">
            <a:avLst/>
          </a:prstGeom>
        </p:spPr>
      </p:pic>
      <p:pic>
        <p:nvPicPr>
          <p:cNvPr id="6" name="Picture 5" descr="Fig_tsi.png"/>
          <p:cNvPicPr>
            <a:picLocks noChangeAspect="1"/>
          </p:cNvPicPr>
          <p:nvPr/>
        </p:nvPicPr>
        <p:blipFill>
          <a:blip r:embed="rId3"/>
          <a:stretch>
            <a:fillRect/>
          </a:stretch>
        </p:blipFill>
        <p:spPr>
          <a:xfrm>
            <a:off x="71406" y="1704053"/>
            <a:ext cx="2643206" cy="186782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5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Scale>
                                      <p:cBhvr>
                                        <p:cTn id="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6"/>
                                        </p:tgtEl>
                                        <p:attrNameLst>
                                          <p:attrName>ppt_x</p:attrName>
                                          <p:attrName>ppt_y</p:attrName>
                                        </p:attrNameLst>
                                      </p:cBhvr>
                                    </p:animMotion>
                                    <p:animEffect transition="in" filter="fade">
                                      <p:cBhvr>
                                        <p:cTn id="11" dur="10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 </a:t>
            </a:r>
            <a:r>
              <a:rPr lang="en-GB" dirty="0" err="1" smtClean="0"/>
              <a:t>rimpels</a:t>
            </a:r>
            <a:r>
              <a:rPr lang="en-GB" dirty="0" smtClean="0"/>
              <a:t> in het </a:t>
            </a:r>
            <a:r>
              <a:rPr lang="en-GB" dirty="0" err="1" smtClean="0"/>
              <a:t>klimaat</a:t>
            </a:r>
            <a:r>
              <a:rPr lang="en-GB" dirty="0" smtClean="0"/>
              <a:t/>
            </a:r>
            <a:br>
              <a:rPr lang="en-GB" dirty="0" smtClean="0"/>
            </a:br>
            <a:r>
              <a:rPr lang="en-GB" dirty="0" smtClean="0"/>
              <a:t>het </a:t>
            </a:r>
            <a:r>
              <a:rPr lang="en-GB" dirty="0" err="1" smtClean="0"/>
              <a:t>weer</a:t>
            </a:r>
            <a:r>
              <a:rPr lang="en-GB" dirty="0" smtClean="0"/>
              <a:t> </a:t>
            </a:r>
            <a:endParaRPr lang="en-GB" dirty="0"/>
          </a:p>
        </p:txBody>
      </p:sp>
      <p:sp>
        <p:nvSpPr>
          <p:cNvPr id="4" name="Rounded Rectangle 3"/>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Straling</a:t>
            </a:r>
            <a:endParaRPr lang="en-GB" sz="4400" dirty="0"/>
          </a:p>
        </p:txBody>
      </p:sp>
      <p:sp>
        <p:nvSpPr>
          <p:cNvPr id="5" name="Rounded Rectangle 4"/>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Massa</a:t>
            </a:r>
            <a:endParaRPr lang="en-GB" sz="4400" dirty="0"/>
          </a:p>
        </p:txBody>
      </p:sp>
      <p:sp>
        <p:nvSpPr>
          <p:cNvPr id="6" name="Rounded Rectangle 5"/>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Deeltjes</a:t>
            </a:r>
            <a:endParaRPr lang="en-GB" sz="4400" dirty="0"/>
          </a:p>
        </p:txBody>
      </p:sp>
      <p:sp>
        <p:nvSpPr>
          <p:cNvPr id="7" name="Rounded Rectangle 6"/>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Flares</a:t>
            </a:r>
            <a:endParaRPr lang="en-GB" sz="4400" dirty="0"/>
          </a:p>
        </p:txBody>
      </p:sp>
      <p:sp>
        <p:nvSpPr>
          <p:cNvPr id="8" name="Rounded Rectangle 7"/>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Hole</a:t>
            </a:r>
          </a:p>
          <a:p>
            <a:pPr algn="ctr"/>
            <a:r>
              <a:rPr lang="en-GB" sz="4400" dirty="0" smtClean="0"/>
              <a:t>CME</a:t>
            </a:r>
            <a:endParaRPr lang="en-GB" sz="4400" dirty="0"/>
          </a:p>
        </p:txBody>
      </p:sp>
      <p:sp>
        <p:nvSpPr>
          <p:cNvPr id="9" name="Rounded Rectangle 8"/>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Proton event</a:t>
            </a:r>
            <a:endParaRPr lang="en-GB"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55"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strVal val="#ppt_w*0.70"/>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3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from="(-#ppt_w/2)" to="(#ppt_x)" calcmode="lin" valueType="num">
                                      <p:cBhvr>
                                        <p:cTn id="18" dur="600" fill="hold">
                                          <p:stCondLst>
                                            <p:cond delay="0"/>
                                          </p:stCondLst>
                                        </p:cTn>
                                        <p:tgtEl>
                                          <p:spTgt spid="8"/>
                                        </p:tgtEl>
                                        <p:attrNameLst>
                                          <p:attrName>ppt_x</p:attrName>
                                        </p:attrNameLst>
                                      </p:cBhvr>
                                    </p:anim>
                                    <p:anim from="0" to="-1.0" calcmode="lin" valueType="num">
                                      <p:cBhvr>
                                        <p:cTn id="19" dur="200" decel="50000" autoRev="1" fill="hold">
                                          <p:stCondLst>
                                            <p:cond delay="600"/>
                                          </p:stCondLst>
                                        </p:cTn>
                                        <p:tgtEl>
                                          <p:spTgt spid="8"/>
                                        </p:tgtEl>
                                        <p:attrNameLst>
                                          <p:attrName>xshear</p:attrName>
                                        </p:attrNameLst>
                                      </p:cBhvr>
                                    </p:anim>
                                    <p:animScale>
                                      <p:cBhvr>
                                        <p:cTn id="20" dur="200" decel="100000" autoRev="1" fill="hold">
                                          <p:stCondLst>
                                            <p:cond delay="600"/>
                                          </p:stCondLst>
                                        </p:cTn>
                                        <p:tgtEl>
                                          <p:spTgt spid="8"/>
                                        </p:tgtEl>
                                      </p:cBhvr>
                                      <p:from x="100000" y="100000"/>
                                      <p:to x="80000" y="100000"/>
                                    </p:animScale>
                                    <p:anim by="(#ppt_h/3+#ppt_w*0.1)" calcmode="lin" valueType="num">
                                      <p:cBhvr additive="sum">
                                        <p:cTn id="21" dur="200" decel="100000" autoRev="1" fill="hold">
                                          <p:stCondLst>
                                            <p:cond delay="600"/>
                                          </p:stCondLst>
                                        </p:cTn>
                                        <p:tgtEl>
                                          <p:spTgt spid="8"/>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tijdsschalen</a:t>
            </a:r>
            <a:r>
              <a:rPr lang="en-GB" dirty="0" smtClean="0"/>
              <a:t> van het </a:t>
            </a:r>
            <a:r>
              <a:rPr lang="en-GB" dirty="0" err="1" smtClean="0"/>
              <a:t>weer</a:t>
            </a:r>
            <a:endParaRPr lang="en-GB" dirty="0"/>
          </a:p>
        </p:txBody>
      </p:sp>
      <p:sp>
        <p:nvSpPr>
          <p:cNvPr id="7" name="Rounded Rectangle 6"/>
          <p:cNvSpPr/>
          <p:nvPr/>
        </p:nvSpPr>
        <p:spPr>
          <a:xfrm>
            <a:off x="571472" y="2857496"/>
            <a:ext cx="2560320" cy="1857388"/>
          </a:xfrm>
          <a:prstGeom prst="roundRect">
            <a:avLst/>
          </a:prstGeom>
          <a:solidFill>
            <a:srgbClr val="00B05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Minuten</a:t>
            </a:r>
            <a:endParaRPr lang="en-GB" sz="4400" dirty="0"/>
          </a:p>
        </p:txBody>
      </p:sp>
      <p:sp>
        <p:nvSpPr>
          <p:cNvPr id="8" name="Rounded Rectangle 7"/>
          <p:cNvSpPr/>
          <p:nvPr/>
        </p:nvSpPr>
        <p:spPr>
          <a:xfrm>
            <a:off x="3357554" y="2857496"/>
            <a:ext cx="2560320" cy="1857388"/>
          </a:xfrm>
          <a:prstGeom prst="roundRect">
            <a:avLst/>
          </a:prstGeom>
          <a:solidFill>
            <a:srgbClr val="0070C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Dagen</a:t>
            </a:r>
            <a:endParaRPr lang="en-GB" sz="4400" dirty="0"/>
          </a:p>
        </p:txBody>
      </p:sp>
      <p:sp>
        <p:nvSpPr>
          <p:cNvPr id="9" name="Rounded Rectangle 8"/>
          <p:cNvSpPr/>
          <p:nvPr/>
        </p:nvSpPr>
        <p:spPr>
          <a:xfrm>
            <a:off x="6143636" y="2857496"/>
            <a:ext cx="2560320" cy="1857388"/>
          </a:xfrm>
          <a:prstGeom prst="roundRect">
            <a:avLst/>
          </a:prstGeom>
          <a:solidFill>
            <a:srgbClr val="C00000"/>
          </a:solidFill>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uur</a:t>
            </a:r>
            <a:endParaRPr lang="en-GB"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from="(-#ppt_w/2)" to="(#ppt_x)" calcmode="lin" valueType="num">
                                      <p:cBhvr>
                                        <p:cTn id="13" dur="600" fill="hold">
                                          <p:stCondLst>
                                            <p:cond delay="0"/>
                                          </p:stCondLst>
                                        </p:cTn>
                                        <p:tgtEl>
                                          <p:spTgt spid="8"/>
                                        </p:tgtEl>
                                        <p:attrNameLst>
                                          <p:attrName>ppt_x</p:attrName>
                                        </p:attrNameLst>
                                      </p:cBhvr>
                                    </p:anim>
                                    <p:anim from="0" to="-1.0" calcmode="lin" valueType="num">
                                      <p:cBhvr>
                                        <p:cTn id="14" dur="200" decel="50000" autoRev="1" fill="hold">
                                          <p:stCondLst>
                                            <p:cond delay="600"/>
                                          </p:stCondLst>
                                        </p:cTn>
                                        <p:tgtEl>
                                          <p:spTgt spid="8"/>
                                        </p:tgtEl>
                                        <p:attrNameLst>
                                          <p:attrName>xshear</p:attrName>
                                        </p:attrNameLst>
                                      </p:cBhvr>
                                    </p:anim>
                                    <p:animScale>
                                      <p:cBhvr>
                                        <p:cTn id="15" dur="200" decel="100000" autoRev="1" fill="hold">
                                          <p:stCondLst>
                                            <p:cond delay="600"/>
                                          </p:stCondLst>
                                        </p:cTn>
                                        <p:tgtEl>
                                          <p:spTgt spid="8"/>
                                        </p:tgtEl>
                                      </p:cBhvr>
                                      <p:from x="100000" y="100000"/>
                                      <p:to x="80000" y="100000"/>
                                    </p:animScale>
                                    <p:anim by="(#ppt_h/3+#ppt_w*0.1)" calcmode="lin" valueType="num">
                                      <p:cBhvr additive="sum">
                                        <p:cTn id="16" dur="200" decel="100000" autoRev="1" fill="hold">
                                          <p:stCondLst>
                                            <p:cond delay="600"/>
                                          </p:stCondLst>
                                        </p:cTn>
                                        <p:tgtEl>
                                          <p:spTgt spid="8"/>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SOHO/EIT: EUV</a:t>
            </a:r>
            <a:endParaRPr lang="en-GB" dirty="0"/>
          </a:p>
        </p:txBody>
      </p:sp>
      <p:pic>
        <p:nvPicPr>
          <p:cNvPr id="5" name="EIT_ZOOM.MPG">
            <a:hlinkClick r:id="" action="ppaction://media"/>
          </p:cNvPr>
          <p:cNvPicPr>
            <a:picLocks noRot="1" noChangeAspect="1"/>
          </p:cNvPicPr>
          <p:nvPr>
            <a:videoFile r:link="rId1"/>
          </p:nvPr>
        </p:nvPicPr>
        <p:blipFill>
          <a:blip r:embed="rId3"/>
          <a:stretch>
            <a:fillRect/>
          </a:stretch>
        </p:blipFill>
        <p:spPr>
          <a:xfrm>
            <a:off x="2286000" y="2000240"/>
            <a:ext cx="4572000" cy="4191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GOES satellite: X-rays</a:t>
            </a:r>
          </a:p>
        </p:txBody>
      </p:sp>
      <p:pic>
        <p:nvPicPr>
          <p:cNvPr id="4" name="SXI_20050907_000000_BB_G12_AR2_01D.MPG">
            <a:hlinkClick r:id="" action="ppaction://media"/>
          </p:cNvPr>
          <p:cNvPicPr>
            <a:picLocks noRot="1" noChangeAspect="1"/>
          </p:cNvPicPr>
          <p:nvPr>
            <a:videoFile r:link="rId1"/>
          </p:nvPr>
        </p:nvPicPr>
        <p:blipFill>
          <a:blip r:embed="rId3"/>
          <a:stretch>
            <a:fillRect/>
          </a:stretch>
        </p:blipFill>
        <p:spPr>
          <a:xfrm>
            <a:off x="2285984" y="2046295"/>
            <a:ext cx="4529150" cy="40259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dirty="0" smtClean="0"/>
              <a:t>SOHO/LASCO – </a:t>
            </a:r>
            <a:r>
              <a:rPr lang="en-US" dirty="0" err="1" smtClean="0"/>
              <a:t>coronograaf</a:t>
            </a:r>
            <a:r>
              <a:rPr lang="en-US" dirty="0" smtClean="0"/>
              <a:t/>
            </a:r>
            <a:br>
              <a:rPr lang="en-US" dirty="0" smtClean="0"/>
            </a:br>
            <a:r>
              <a:rPr lang="en-US" dirty="0" smtClean="0"/>
              <a:t>de </a:t>
            </a:r>
            <a:r>
              <a:rPr lang="en-US" dirty="0" err="1" smtClean="0"/>
              <a:t>ruimte</a:t>
            </a:r>
            <a:r>
              <a:rPr lang="en-US" dirty="0" smtClean="0"/>
              <a:t> </a:t>
            </a:r>
            <a:r>
              <a:rPr lang="en-US" dirty="0" err="1" smtClean="0"/>
              <a:t>rondom</a:t>
            </a:r>
            <a:endParaRPr lang="en-US" dirty="0" smtClean="0"/>
          </a:p>
        </p:txBody>
      </p:sp>
      <p:pic>
        <p:nvPicPr>
          <p:cNvPr id="4" name="c3wholeperiod.mpeg">
            <a:hlinkClick r:id="" action="ppaction://media"/>
          </p:cNvPr>
          <p:cNvPicPr>
            <a:picLocks noRot="1" noChangeAspect="1"/>
          </p:cNvPicPr>
          <p:nvPr>
            <a:videoFile r:link="rId1"/>
          </p:nvPr>
        </p:nvPicPr>
        <p:blipFill>
          <a:blip r:embed="rId3"/>
          <a:stretch>
            <a:fillRect/>
          </a:stretch>
        </p:blipFill>
        <p:spPr>
          <a:xfrm>
            <a:off x="2928926" y="2209800"/>
            <a:ext cx="3219464" cy="32194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Magnetische</a:t>
            </a:r>
            <a:r>
              <a:rPr lang="en-GB" dirty="0" smtClean="0"/>
              <a:t> </a:t>
            </a:r>
            <a:r>
              <a:rPr lang="en-GB" dirty="0" err="1" smtClean="0"/>
              <a:t>koppeling</a:t>
            </a:r>
            <a:r>
              <a:rPr lang="en-GB" dirty="0" smtClean="0"/>
              <a:t/>
            </a:r>
            <a:br>
              <a:rPr lang="en-GB" dirty="0" smtClean="0"/>
            </a:br>
            <a:r>
              <a:rPr lang="en-GB" dirty="0" smtClean="0"/>
              <a:t>De </a:t>
            </a:r>
            <a:r>
              <a:rPr lang="en-GB" dirty="0" err="1" smtClean="0"/>
              <a:t>zonnedipool</a:t>
            </a:r>
            <a:endParaRPr lang="en-GB" dirty="0"/>
          </a:p>
        </p:txBody>
      </p:sp>
      <p:grpSp>
        <p:nvGrpSpPr>
          <p:cNvPr id="3" name="Group 4"/>
          <p:cNvGrpSpPr>
            <a:grpSpLocks/>
          </p:cNvGrpSpPr>
          <p:nvPr/>
        </p:nvGrpSpPr>
        <p:grpSpPr bwMode="auto">
          <a:xfrm>
            <a:off x="285720" y="2008205"/>
            <a:ext cx="5370512" cy="3849687"/>
            <a:chOff x="2400" y="1096"/>
            <a:chExt cx="3383" cy="2425"/>
          </a:xfrm>
        </p:grpSpPr>
        <p:pic>
          <p:nvPicPr>
            <p:cNvPr id="5" name="Picture 1"/>
            <p:cNvPicPr>
              <a:picLocks noChangeAspect="1" noChangeArrowheads="1"/>
            </p:cNvPicPr>
            <p:nvPr/>
          </p:nvPicPr>
          <p:blipFill>
            <a:blip r:embed="rId2"/>
            <a:srcRect/>
            <a:stretch>
              <a:fillRect/>
            </a:stretch>
          </p:blipFill>
          <p:spPr bwMode="auto">
            <a:xfrm>
              <a:off x="2400" y="1096"/>
              <a:ext cx="3360" cy="2425"/>
            </a:xfrm>
            <a:prstGeom prst="rect">
              <a:avLst/>
            </a:prstGeom>
            <a:noFill/>
            <a:ln w="9525">
              <a:noFill/>
              <a:round/>
              <a:headEnd/>
              <a:tailEnd/>
            </a:ln>
          </p:spPr>
        </p:pic>
        <p:sp>
          <p:nvSpPr>
            <p:cNvPr id="6" name="Rectangle 6"/>
            <p:cNvSpPr>
              <a:spLocks noChangeArrowheads="1"/>
            </p:cNvSpPr>
            <p:nvPr/>
          </p:nvSpPr>
          <p:spPr bwMode="auto">
            <a:xfrm>
              <a:off x="3120" y="1285"/>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Snelle wind</a:t>
              </a:r>
            </a:p>
          </p:txBody>
        </p:sp>
        <p:sp>
          <p:nvSpPr>
            <p:cNvPr id="7" name="Rectangle 7"/>
            <p:cNvSpPr>
              <a:spLocks noChangeArrowheads="1"/>
            </p:cNvSpPr>
            <p:nvPr/>
          </p:nvSpPr>
          <p:spPr bwMode="auto">
            <a:xfrm>
              <a:off x="3225" y="3332"/>
              <a:ext cx="759"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Snelle wind</a:t>
              </a:r>
            </a:p>
          </p:txBody>
        </p:sp>
        <p:sp>
          <p:nvSpPr>
            <p:cNvPr id="8" name="Rectangle 8"/>
            <p:cNvSpPr>
              <a:spLocks noChangeArrowheads="1"/>
            </p:cNvSpPr>
            <p:nvPr/>
          </p:nvSpPr>
          <p:spPr bwMode="auto">
            <a:xfrm>
              <a:off x="4983" y="1791"/>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Snelle wind</a:t>
              </a:r>
            </a:p>
          </p:txBody>
        </p:sp>
        <p:sp>
          <p:nvSpPr>
            <p:cNvPr id="9" name="Rectangle 9"/>
            <p:cNvSpPr>
              <a:spLocks noChangeArrowheads="1"/>
            </p:cNvSpPr>
            <p:nvPr/>
          </p:nvSpPr>
          <p:spPr bwMode="auto">
            <a:xfrm>
              <a:off x="5144" y="3033"/>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Trage wind</a:t>
              </a:r>
            </a:p>
          </p:txBody>
        </p:sp>
        <p:sp>
          <p:nvSpPr>
            <p:cNvPr id="10" name="Rectangle 10"/>
            <p:cNvSpPr>
              <a:spLocks noChangeArrowheads="1"/>
            </p:cNvSpPr>
            <p:nvPr/>
          </p:nvSpPr>
          <p:spPr bwMode="auto">
            <a:xfrm>
              <a:off x="2499" y="3033"/>
              <a:ext cx="598" cy="184"/>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Trage wind</a:t>
              </a:r>
            </a:p>
          </p:txBody>
        </p:sp>
        <p:sp>
          <p:nvSpPr>
            <p:cNvPr id="11" name="Rectangle 11"/>
            <p:cNvSpPr>
              <a:spLocks noChangeArrowheads="1"/>
            </p:cNvSpPr>
            <p:nvPr/>
          </p:nvSpPr>
          <p:spPr bwMode="auto">
            <a:xfrm>
              <a:off x="4822" y="1170"/>
              <a:ext cx="897" cy="276"/>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Open magneetveld lijnen</a:t>
              </a:r>
            </a:p>
          </p:txBody>
        </p:sp>
        <p:sp>
          <p:nvSpPr>
            <p:cNvPr id="12" name="Rectangle 12"/>
            <p:cNvSpPr>
              <a:spLocks noChangeArrowheads="1"/>
            </p:cNvSpPr>
            <p:nvPr/>
          </p:nvSpPr>
          <p:spPr bwMode="auto">
            <a:xfrm>
              <a:off x="5254" y="2247"/>
              <a:ext cx="529" cy="276"/>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Gesloten veldlijnen</a:t>
              </a:r>
            </a:p>
          </p:txBody>
        </p:sp>
        <p:sp>
          <p:nvSpPr>
            <p:cNvPr id="13" name="Rectangle 13"/>
            <p:cNvSpPr>
              <a:spLocks noChangeArrowheads="1"/>
            </p:cNvSpPr>
            <p:nvPr/>
          </p:nvSpPr>
          <p:spPr bwMode="auto">
            <a:xfrm>
              <a:off x="2499" y="2803"/>
              <a:ext cx="759" cy="230"/>
            </a:xfrm>
            <a:prstGeom prst="rect">
              <a:avLst/>
            </a:prstGeom>
            <a:solidFill>
              <a:srgbClr val="FFFFFF"/>
            </a:solidFill>
            <a:ln w="9525">
              <a:noFill/>
              <a:round/>
              <a:headEnd/>
              <a:tailEnd/>
            </a:ln>
          </p:spPr>
          <p:txBody>
            <a:bodyPr lIns="90000" tIns="46800" rIns="90000" bIns="46800"/>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latin typeface="Arial" charset="0"/>
                </a:rPr>
                <a:t>Heliosferisch stroomvlak</a:t>
              </a:r>
            </a:p>
          </p:txBody>
        </p:sp>
      </p:grpSp>
      <p:pic>
        <p:nvPicPr>
          <p:cNvPr id="14" name="Picture 14" descr="Heliospheric-current-sheet_edit"/>
          <p:cNvPicPr>
            <a:picLocks noChangeAspect="1" noChangeArrowheads="1"/>
          </p:cNvPicPr>
          <p:nvPr/>
        </p:nvPicPr>
        <p:blipFill>
          <a:blip r:embed="rId3"/>
          <a:srcRect/>
          <a:stretch>
            <a:fillRect/>
          </a:stretch>
        </p:blipFill>
        <p:spPr bwMode="auto">
          <a:xfrm>
            <a:off x="5776943" y="4008457"/>
            <a:ext cx="3152775" cy="2206625"/>
          </a:xfrm>
          <a:prstGeom prst="rect">
            <a:avLst/>
          </a:prstGeom>
          <a:noFill/>
          <a:ln w="9525">
            <a:noFill/>
            <a:miter lim="800000"/>
            <a:headEnd/>
            <a:tailEnd/>
          </a:ln>
        </p:spPr>
      </p:pic>
      <p:sp>
        <p:nvSpPr>
          <p:cNvPr id="16" name="Rounded Rectangle 15"/>
          <p:cNvSpPr/>
          <p:nvPr/>
        </p:nvSpPr>
        <p:spPr>
          <a:xfrm>
            <a:off x="6143652" y="1785926"/>
            <a:ext cx="2286000" cy="1005840"/>
          </a:xfrm>
          <a:prstGeom prst="roundRect">
            <a:avLst/>
          </a:prstGeom>
          <a:solidFill>
            <a:srgbClr val="0070C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Massa</a:t>
            </a:r>
            <a:endParaRPr lang="en-GB" sz="4400" dirty="0"/>
          </a:p>
        </p:txBody>
      </p:sp>
      <p:sp>
        <p:nvSpPr>
          <p:cNvPr id="17" name="Rounded Rectangle 16"/>
          <p:cNvSpPr/>
          <p:nvPr/>
        </p:nvSpPr>
        <p:spPr>
          <a:xfrm>
            <a:off x="6143636" y="2857496"/>
            <a:ext cx="2286000" cy="1005840"/>
          </a:xfrm>
          <a:prstGeom prst="roundRect">
            <a:avLst/>
          </a:prstGeom>
          <a:solidFill>
            <a:srgbClr val="C0000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Particles</a:t>
            </a:r>
            <a:endParaRPr lang="en-GB" sz="4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 magnetosphere</a:t>
            </a:r>
            <a:endParaRPr lang="en-GB" dirty="0"/>
          </a:p>
        </p:txBody>
      </p:sp>
      <p:pic>
        <p:nvPicPr>
          <p:cNvPr id="4" name="Picture 4" descr="solar-wind-and-earth"/>
          <p:cNvPicPr>
            <a:picLocks noGrp="1" noChangeAspect="1" noChangeArrowheads="1"/>
          </p:cNvPicPr>
          <p:nvPr>
            <p:ph idx="1"/>
          </p:nvPr>
        </p:nvPicPr>
        <p:blipFill>
          <a:blip r:embed="rId3"/>
          <a:srcRect/>
          <a:stretch>
            <a:fillRect/>
          </a:stretch>
        </p:blipFill>
        <p:spPr bwMode="auto">
          <a:xfrm>
            <a:off x="595318" y="2614630"/>
            <a:ext cx="4762500" cy="3314700"/>
          </a:xfrm>
          <a:prstGeom prst="rect">
            <a:avLst/>
          </a:prstGeom>
          <a:noFill/>
        </p:spPr>
      </p:pic>
      <p:sp>
        <p:nvSpPr>
          <p:cNvPr id="5" name="Rounded Rectangle 4"/>
          <p:cNvSpPr/>
          <p:nvPr/>
        </p:nvSpPr>
        <p:spPr>
          <a:xfrm>
            <a:off x="6143652" y="1857364"/>
            <a:ext cx="2286000" cy="1005840"/>
          </a:xfrm>
          <a:prstGeom prst="roundRect">
            <a:avLst/>
          </a:prstGeom>
          <a:solidFill>
            <a:srgbClr val="0070C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Massa</a:t>
            </a:r>
            <a:endParaRPr lang="en-GB" sz="4400" dirty="0"/>
          </a:p>
        </p:txBody>
      </p:sp>
      <p:sp>
        <p:nvSpPr>
          <p:cNvPr id="6" name="Rounded Rectangle 5"/>
          <p:cNvSpPr/>
          <p:nvPr/>
        </p:nvSpPr>
        <p:spPr>
          <a:xfrm>
            <a:off x="6143636" y="2994664"/>
            <a:ext cx="2286000" cy="1005840"/>
          </a:xfrm>
          <a:prstGeom prst="roundRect">
            <a:avLst/>
          </a:prstGeom>
          <a:solidFill>
            <a:srgbClr val="C0000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Particles</a:t>
            </a:r>
            <a:endParaRPr lang="en-GB" sz="4400" dirty="0"/>
          </a:p>
        </p:txBody>
      </p:sp>
      <p:pic>
        <p:nvPicPr>
          <p:cNvPr id="7" name="Picture 3" descr="mag8"/>
          <p:cNvPicPr>
            <a:picLocks noChangeAspect="1" noChangeArrowheads="1"/>
          </p:cNvPicPr>
          <p:nvPr/>
        </p:nvPicPr>
        <p:blipFill>
          <a:blip r:embed="rId4"/>
          <a:srcRect/>
          <a:stretch>
            <a:fillRect/>
          </a:stretch>
        </p:blipFill>
        <p:spPr>
          <a:xfrm>
            <a:off x="357158" y="2419759"/>
            <a:ext cx="5572164" cy="35095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Magnetisch</a:t>
            </a:r>
            <a:r>
              <a:rPr lang="en-GB" dirty="0" smtClean="0"/>
              <a:t> </a:t>
            </a:r>
            <a:r>
              <a:rPr lang="en-GB" dirty="0" err="1" smtClean="0"/>
              <a:t>tapijt</a:t>
            </a:r>
            <a:endParaRPr lang="en-GB" dirty="0"/>
          </a:p>
        </p:txBody>
      </p:sp>
      <p:pic>
        <p:nvPicPr>
          <p:cNvPr id="6" name="okamoto.mpg">
            <a:hlinkClick r:id="" action="ppaction://media"/>
          </p:cNvPr>
          <p:cNvPicPr>
            <a:picLocks noGrp="1" noRot="1" noChangeAspect="1"/>
          </p:cNvPicPr>
          <p:nvPr>
            <p:ph idx="1"/>
            <a:videoFile r:link="rId1"/>
          </p:nvPr>
        </p:nvPicPr>
        <p:blipFill>
          <a:blip r:embed="rId4"/>
          <a:stretch>
            <a:fillRect/>
          </a:stretch>
        </p:blipFill>
        <p:spPr>
          <a:xfrm>
            <a:off x="857224" y="2071678"/>
            <a:ext cx="7572428" cy="378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Lokaal</a:t>
            </a:r>
            <a:r>
              <a:rPr lang="en-GB" dirty="0" smtClean="0"/>
              <a:t> </a:t>
            </a:r>
            <a:r>
              <a:rPr lang="en-GB" dirty="0" err="1" smtClean="0"/>
              <a:t>magneetveld</a:t>
            </a:r>
            <a:endParaRPr lang="en-GB" dirty="0"/>
          </a:p>
        </p:txBody>
      </p:sp>
      <p:pic>
        <p:nvPicPr>
          <p:cNvPr id="4" name="b_012_2001Apr15_trace.mpg">
            <a:hlinkClick r:id="" action="ppaction://media"/>
          </p:cNvPr>
          <p:cNvPicPr>
            <a:picLocks noGrp="1" noRot="1" noChangeAspect="1"/>
          </p:cNvPicPr>
          <p:nvPr>
            <p:ph idx="1"/>
            <a:videoFile r:link="rId1"/>
          </p:nvPr>
        </p:nvPicPr>
        <p:blipFill>
          <a:blip r:embed="rId5"/>
          <a:stretch>
            <a:fillRect/>
          </a:stretch>
        </p:blipFill>
        <p:spPr>
          <a:xfrm>
            <a:off x="595306" y="2268148"/>
            <a:ext cx="4405322" cy="3303992"/>
          </a:xfrm>
          <a:prstGeom prst="rect">
            <a:avLst/>
          </a:prstGeom>
        </p:spPr>
      </p:pic>
      <p:pic>
        <p:nvPicPr>
          <p:cNvPr id="5" name="spotformation.mpg">
            <a:hlinkClick r:id="" action="ppaction://media"/>
          </p:cNvPr>
          <p:cNvPicPr>
            <a:picLocks noRot="1" noChangeAspect="1"/>
          </p:cNvPicPr>
          <p:nvPr>
            <a:videoFile r:link="rId2"/>
          </p:nvPr>
        </p:nvPicPr>
        <p:blipFill>
          <a:blip r:embed="rId6"/>
          <a:stretch>
            <a:fillRect/>
          </a:stretch>
        </p:blipFill>
        <p:spPr>
          <a:xfrm>
            <a:off x="5429256" y="2285992"/>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Content Placeholder 10" descr="ontwerp ESWW color zonder tekst met wereld.gif"/>
          <p:cNvPicPr>
            <a:picLocks noGrp="1" noChangeAspect="1"/>
          </p:cNvPicPr>
          <p:nvPr>
            <p:ph idx="4294967295"/>
          </p:nvPr>
        </p:nvPicPr>
        <p:blipFill>
          <a:blip r:embed="rId2"/>
          <a:srcRect l="-45135" r="-45135"/>
          <a:stretch>
            <a:fillRect/>
          </a:stretch>
        </p:blipFill>
        <p:spPr>
          <a:xfrm>
            <a:off x="-1765300" y="1941513"/>
            <a:ext cx="8229600" cy="4525962"/>
          </a:xfrm>
          <a:prstGeom prst="rect">
            <a:avLst/>
          </a:prstGeom>
        </p:spPr>
      </p:pic>
      <p:grpSp>
        <p:nvGrpSpPr>
          <p:cNvPr id="2" name="Group 11"/>
          <p:cNvGrpSpPr>
            <a:grpSpLocks/>
          </p:cNvGrpSpPr>
          <p:nvPr/>
        </p:nvGrpSpPr>
        <p:grpSpPr bwMode="auto">
          <a:xfrm>
            <a:off x="4714876" y="2276493"/>
            <a:ext cx="3894137" cy="3724275"/>
            <a:chOff x="336" y="1162"/>
            <a:chExt cx="2453" cy="2346"/>
          </a:xfrm>
        </p:grpSpPr>
        <p:sp>
          <p:nvSpPr>
            <p:cNvPr id="31749" name="Rectangle 4"/>
            <p:cNvSpPr>
              <a:spLocks noChangeArrowheads="1"/>
            </p:cNvSpPr>
            <p:nvPr/>
          </p:nvSpPr>
          <p:spPr bwMode="auto">
            <a:xfrm>
              <a:off x="340" y="1162"/>
              <a:ext cx="2444" cy="723"/>
            </a:xfrm>
            <a:prstGeom prst="rect">
              <a:avLst/>
            </a:prstGeom>
            <a:solidFill>
              <a:srgbClr val="C04E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762000" eaLnBrk="1" hangingPunct="1"/>
              <a:r>
                <a:rPr lang="en-US" sz="2000" b="0" dirty="0">
                  <a:solidFill>
                    <a:srgbClr val="FFFFFF"/>
                  </a:solidFill>
                  <a:latin typeface="Arial" charset="0"/>
                </a:rPr>
                <a:t>Sun – </a:t>
              </a:r>
              <a:r>
                <a:rPr lang="en-US" sz="2000" b="0" dirty="0" smtClean="0">
                  <a:solidFill>
                    <a:srgbClr val="FFFFFF"/>
                  </a:solidFill>
                  <a:latin typeface="Arial" charset="0"/>
                </a:rPr>
                <a:t>Space </a:t>
              </a:r>
              <a:r>
                <a:rPr lang="en-US" sz="2000" b="0" dirty="0">
                  <a:solidFill>
                    <a:srgbClr val="FFFFFF"/>
                  </a:solidFill>
                  <a:latin typeface="Arial" charset="0"/>
                </a:rPr>
                <a:t>- Earth</a:t>
              </a:r>
            </a:p>
          </p:txBody>
        </p:sp>
        <p:sp>
          <p:nvSpPr>
            <p:cNvPr id="31750" name="Rectangle 4"/>
            <p:cNvSpPr>
              <a:spLocks noChangeArrowheads="1"/>
            </p:cNvSpPr>
            <p:nvPr/>
          </p:nvSpPr>
          <p:spPr bwMode="auto">
            <a:xfrm>
              <a:off x="336" y="1888"/>
              <a:ext cx="2453" cy="1620"/>
            </a:xfrm>
            <a:prstGeom prst="rect">
              <a:avLst/>
            </a:prstGeom>
            <a:solidFill>
              <a:srgbClr val="A227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just" defTabSz="762000" eaLnBrk="1" hangingPunct="1">
                <a:spcBef>
                  <a:spcPts val="1100"/>
                </a:spcBef>
              </a:pPr>
              <a:r>
                <a:rPr lang="en-US" sz="1600" dirty="0">
                  <a:solidFill>
                    <a:srgbClr val="FFFFFF"/>
                  </a:solidFill>
                  <a:latin typeface="Verdana" pitchFamily="36" charset="0"/>
                  <a:sym typeface="Verdana" pitchFamily="36" charset="0"/>
                </a:rPr>
                <a:t>Space weather </a:t>
              </a:r>
              <a:r>
                <a:rPr lang="en-US" sz="1600" b="0" dirty="0">
                  <a:solidFill>
                    <a:srgbClr val="FFFFFF"/>
                  </a:solidFill>
                  <a:latin typeface="Verdana" pitchFamily="36" charset="0"/>
                  <a:sym typeface="Verdana" pitchFamily="36" charset="0"/>
                </a:rPr>
                <a:t>describes the conditions in space that affect Earth and its technological systems. Space weather storms originate from the Sun and occur in space near Earth or in the Earth's atmosphere. These storms generally occur due to eruptions on the Sun known as solar </a:t>
              </a:r>
              <a:r>
                <a:rPr lang="en-US" sz="1600" b="0" dirty="0" smtClean="0">
                  <a:solidFill>
                    <a:srgbClr val="FFFFFF"/>
                  </a:solidFill>
                  <a:latin typeface="Verdana" pitchFamily="36" charset="0"/>
                  <a:sym typeface="Verdana" pitchFamily="36" charset="0"/>
                </a:rPr>
                <a:t>flares, proton storms and the solar wind.</a:t>
              </a:r>
              <a:endParaRPr lang="en-US" sz="1600" b="0" dirty="0">
                <a:solidFill>
                  <a:srgbClr val="FFFFFF"/>
                </a:solidFill>
                <a:latin typeface="Verdana" pitchFamily="36" charset="0"/>
                <a:sym typeface="Verdana" pitchFamily="36" charset="0"/>
              </a:endParaRPr>
            </a:p>
          </p:txBody>
        </p:sp>
      </p:grpSp>
      <p:sp>
        <p:nvSpPr>
          <p:cNvPr id="8"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chemeClr val="bg1"/>
                </a:solidFill>
                <a:latin typeface="+mn-lt"/>
                <a:ea typeface="+mj-ea"/>
                <a:cs typeface="Arial" pitchFamily="34" charset="0"/>
              </a:rPr>
              <a:t>Het </a:t>
            </a:r>
            <a:r>
              <a:rPr lang="en-GB" sz="4400" dirty="0" err="1" smtClean="0">
                <a:solidFill>
                  <a:schemeClr val="bg1"/>
                </a:solidFill>
                <a:latin typeface="+mn-lt"/>
                <a:ea typeface="+mj-ea"/>
                <a:cs typeface="Arial" pitchFamily="34" charset="0"/>
              </a:rPr>
              <a:t>weer</a:t>
            </a:r>
            <a:r>
              <a:rPr lang="en-GB" sz="4400" dirty="0" smtClean="0">
                <a:solidFill>
                  <a:schemeClr val="bg1"/>
                </a:solidFill>
                <a:latin typeface="+mn-lt"/>
                <a:ea typeface="+mj-ea"/>
                <a:cs typeface="Arial" pitchFamily="34" charset="0"/>
              </a:rPr>
              <a:t> in de </a:t>
            </a:r>
            <a:r>
              <a:rPr lang="en-GB" sz="4400" dirty="0" err="1" smtClean="0">
                <a:solidFill>
                  <a:schemeClr val="bg1"/>
                </a:solidFill>
                <a:latin typeface="+mn-lt"/>
                <a:ea typeface="+mj-ea"/>
                <a:cs typeface="Arial" pitchFamily="34" charset="0"/>
              </a:rPr>
              <a:t>ruimte</a:t>
            </a:r>
            <a:endParaRPr kumimoji="0" lang="en-GB" sz="4400" b="0" i="0" u="none" strike="noStrike" kern="1200" cap="none" spc="0" normalizeH="0" baseline="0" noProof="0" dirty="0" smtClean="0">
              <a:ln>
                <a:noFill/>
              </a:ln>
              <a:solidFill>
                <a:schemeClr val="bg1"/>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Lussen</a:t>
            </a:r>
            <a:r>
              <a:rPr lang="en-GB" dirty="0" smtClean="0"/>
              <a:t> - </a:t>
            </a:r>
            <a:r>
              <a:rPr lang="en-GB" dirty="0" err="1" smtClean="0"/>
              <a:t>dipool</a:t>
            </a:r>
            <a:endParaRPr lang="en-GB" dirty="0"/>
          </a:p>
        </p:txBody>
      </p:sp>
      <p:pic>
        <p:nvPicPr>
          <p:cNvPr id="4" name="Picture 5"/>
          <p:cNvPicPr>
            <a:picLocks noGrp="1" noChangeAspect="1" noChangeArrowheads="1"/>
          </p:cNvPicPr>
          <p:nvPr>
            <p:ph idx="1"/>
          </p:nvPr>
        </p:nvPicPr>
        <p:blipFill>
          <a:blip r:embed="rId3"/>
          <a:srcRect/>
          <a:stretch>
            <a:fillRect/>
          </a:stretch>
        </p:blipFill>
        <p:spPr bwMode="auto">
          <a:xfrm>
            <a:off x="785786" y="1981200"/>
            <a:ext cx="2700338" cy="4114800"/>
          </a:xfrm>
          <a:prstGeom prst="rect">
            <a:avLst/>
          </a:prstGeom>
          <a:noFill/>
          <a:ln w="9525">
            <a:noFill/>
            <a:round/>
            <a:headEnd/>
            <a:tailEnd/>
          </a:ln>
        </p:spPr>
      </p:pic>
      <p:pic>
        <p:nvPicPr>
          <p:cNvPr id="5" name="Picture 6"/>
          <p:cNvPicPr>
            <a:picLocks noChangeAspect="1" noChangeArrowheads="1"/>
          </p:cNvPicPr>
          <p:nvPr/>
        </p:nvPicPr>
        <p:blipFill>
          <a:blip r:embed="rId4"/>
          <a:srcRect/>
          <a:stretch>
            <a:fillRect/>
          </a:stretch>
        </p:blipFill>
        <p:spPr bwMode="auto">
          <a:xfrm>
            <a:off x="6429388" y="1928802"/>
            <a:ext cx="2286000" cy="1837275"/>
          </a:xfrm>
          <a:prstGeom prst="rect">
            <a:avLst/>
          </a:prstGeom>
          <a:noFill/>
          <a:ln w="9525">
            <a:noFill/>
            <a:round/>
            <a:headEnd/>
            <a:tailEnd/>
          </a:ln>
        </p:spPr>
      </p:pic>
      <p:pic>
        <p:nvPicPr>
          <p:cNvPr id="6" name="Picture 5"/>
          <p:cNvPicPr>
            <a:picLocks noChangeAspect="1" noChangeArrowheads="1"/>
          </p:cNvPicPr>
          <p:nvPr/>
        </p:nvPicPr>
        <p:blipFill>
          <a:blip r:embed="rId5"/>
          <a:srcRect/>
          <a:stretch>
            <a:fillRect/>
          </a:stretch>
        </p:blipFill>
        <p:spPr bwMode="auto">
          <a:xfrm>
            <a:off x="4143372" y="3643314"/>
            <a:ext cx="2703063" cy="2748878"/>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30581-wallpaper1"/>
          <p:cNvPicPr>
            <a:picLocks noChangeAspect="1" noChangeArrowheads="1"/>
          </p:cNvPicPr>
          <p:nvPr/>
        </p:nvPicPr>
        <p:blipFill>
          <a:blip r:embed="rId2"/>
          <a:srcRect/>
          <a:stretch>
            <a:fillRect/>
          </a:stretch>
        </p:blipFill>
        <p:spPr bwMode="auto">
          <a:xfrm>
            <a:off x="1485920" y="1603239"/>
            <a:ext cx="6157914" cy="4926163"/>
          </a:xfrm>
          <a:prstGeom prst="rect">
            <a:avLst/>
          </a:prstGeom>
          <a:ln>
            <a:noFill/>
          </a:ln>
          <a:effectLst>
            <a:softEdge rad="635000"/>
          </a:effectLst>
        </p:spPr>
      </p:pic>
      <p:sp>
        <p:nvSpPr>
          <p:cNvPr id="25603" name="Rectangle 2"/>
          <p:cNvSpPr>
            <a:spLocks noGrp="1" noChangeArrowheads="1"/>
          </p:cNvSpPr>
          <p:nvPr>
            <p:ph type="title"/>
          </p:nvPr>
        </p:nvSpPr>
        <p:spPr>
          <a:xfrm>
            <a:off x="755650" y="285736"/>
            <a:ext cx="7772400" cy="1143000"/>
          </a:xfrm>
        </p:spPr>
        <p:txBody>
          <a:bodyPr>
            <a:normAutofit/>
          </a:bodyPr>
          <a:lstStyle/>
          <a:p>
            <a:pPr eaLnBrk="1" hangingPunct="1"/>
            <a:r>
              <a:rPr lang="en-GB" dirty="0" smtClean="0"/>
              <a:t>Van </a:t>
            </a:r>
            <a:r>
              <a:rPr lang="en-GB" dirty="0" err="1" smtClean="0"/>
              <a:t>Zon</a:t>
            </a:r>
            <a:r>
              <a:rPr lang="en-GB" dirty="0" smtClean="0"/>
              <a:t> tot </a:t>
            </a:r>
            <a:r>
              <a:rPr lang="en-GB" dirty="0" err="1" smtClean="0"/>
              <a:t>Aarde</a:t>
            </a:r>
            <a:endParaRPr lang="en-GB" dirty="0" smtClean="0"/>
          </a:p>
        </p:txBody>
      </p:sp>
      <p:sp>
        <p:nvSpPr>
          <p:cNvPr id="25604" name="Text Box 7"/>
          <p:cNvSpPr txBox="1">
            <a:spLocks noChangeArrowheads="1"/>
          </p:cNvSpPr>
          <p:nvPr/>
        </p:nvSpPr>
        <p:spPr bwMode="auto">
          <a:xfrm>
            <a:off x="3431522" y="5000636"/>
            <a:ext cx="2497800" cy="1200329"/>
          </a:xfrm>
          <a:prstGeom prst="rect">
            <a:avLst/>
          </a:prstGeom>
          <a:solidFill>
            <a:srgbClr val="00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GB" sz="2400" b="0" dirty="0" smtClean="0">
                <a:solidFill>
                  <a:schemeClr val="bg1"/>
                </a:solidFill>
              </a:rPr>
              <a:t>CME</a:t>
            </a:r>
            <a:endParaRPr lang="en-GB" sz="2400" b="0" dirty="0">
              <a:solidFill>
                <a:schemeClr val="bg1"/>
              </a:solidFill>
            </a:endParaRPr>
          </a:p>
          <a:p>
            <a:pPr algn="ctr"/>
            <a:r>
              <a:rPr lang="en-GB" sz="2400" b="0" dirty="0" err="1" smtClean="0">
                <a:solidFill>
                  <a:schemeClr val="bg1"/>
                </a:solidFill>
              </a:rPr>
              <a:t>Coronale</a:t>
            </a:r>
            <a:r>
              <a:rPr lang="en-GB" sz="2400" b="0" dirty="0" smtClean="0">
                <a:solidFill>
                  <a:schemeClr val="bg1"/>
                </a:solidFill>
              </a:rPr>
              <a:t> </a:t>
            </a:r>
            <a:r>
              <a:rPr lang="en-GB" sz="2400" b="0" dirty="0" err="1" smtClean="0">
                <a:solidFill>
                  <a:schemeClr val="bg1"/>
                </a:solidFill>
              </a:rPr>
              <a:t>gaten</a:t>
            </a:r>
            <a:endParaRPr lang="en-GB" sz="2400" b="0" dirty="0">
              <a:solidFill>
                <a:schemeClr val="bg1"/>
              </a:solidFill>
            </a:endParaRPr>
          </a:p>
          <a:p>
            <a:pPr algn="ctr"/>
            <a:r>
              <a:rPr lang="en-GB" sz="2400" b="0" dirty="0" err="1" smtClean="0">
                <a:solidFill>
                  <a:schemeClr val="bg1"/>
                </a:solidFill>
              </a:rPr>
              <a:t>Magnetisch</a:t>
            </a:r>
            <a:r>
              <a:rPr lang="en-GB" sz="2400" b="0" dirty="0" smtClean="0">
                <a:solidFill>
                  <a:schemeClr val="bg1"/>
                </a:solidFill>
              </a:rPr>
              <a:t> </a:t>
            </a:r>
            <a:r>
              <a:rPr lang="en-GB" sz="2400" b="0" dirty="0" err="1" smtClean="0">
                <a:solidFill>
                  <a:schemeClr val="bg1"/>
                </a:solidFill>
              </a:rPr>
              <a:t>veld</a:t>
            </a:r>
            <a:endParaRPr lang="en-GB" sz="2400" b="0" dirty="0">
              <a:solidFill>
                <a:schemeClr val="bg1"/>
              </a:solidFill>
            </a:endParaRPr>
          </a:p>
        </p:txBody>
      </p:sp>
      <p:sp>
        <p:nvSpPr>
          <p:cNvPr id="25605" name="Text Box 8"/>
          <p:cNvSpPr txBox="1">
            <a:spLocks noChangeArrowheads="1"/>
          </p:cNvSpPr>
          <p:nvPr/>
        </p:nvSpPr>
        <p:spPr bwMode="auto">
          <a:xfrm>
            <a:off x="6215074" y="3962407"/>
            <a:ext cx="2771775" cy="466725"/>
          </a:xfrm>
          <a:prstGeom prst="rect">
            <a:avLst/>
          </a:prstGeom>
          <a:solidFill>
            <a:srgbClr val="99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a:solidFill>
                  <a:schemeClr val="bg1"/>
                </a:solidFill>
              </a:rPr>
              <a:t>10cm flux</a:t>
            </a:r>
          </a:p>
        </p:txBody>
      </p:sp>
      <p:sp>
        <p:nvSpPr>
          <p:cNvPr id="25606" name="Text Box 9"/>
          <p:cNvSpPr txBox="1">
            <a:spLocks noChangeArrowheads="1"/>
          </p:cNvSpPr>
          <p:nvPr/>
        </p:nvSpPr>
        <p:spPr bwMode="auto">
          <a:xfrm>
            <a:off x="336540" y="3929066"/>
            <a:ext cx="2735262" cy="461665"/>
          </a:xfrm>
          <a:prstGeom prst="rect">
            <a:avLst/>
          </a:prstGeom>
          <a:solidFill>
            <a:srgbClr val="A227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err="1" smtClean="0">
                <a:solidFill>
                  <a:schemeClr val="bg1"/>
                </a:solidFill>
              </a:rPr>
              <a:t>Straling-Vlammen</a:t>
            </a:r>
            <a:endParaRPr lang="en-GB" sz="2400" b="0" i="1" dirty="0">
              <a:solidFill>
                <a:schemeClr val="bg1"/>
              </a:solidFill>
            </a:endParaRPr>
          </a:p>
        </p:txBody>
      </p:sp>
      <p:sp>
        <p:nvSpPr>
          <p:cNvPr id="25607" name="Rectangle 10"/>
          <p:cNvSpPr>
            <a:spLocks noChangeArrowheads="1"/>
          </p:cNvSpPr>
          <p:nvPr/>
        </p:nvSpPr>
        <p:spPr bwMode="auto">
          <a:xfrm>
            <a:off x="2857488" y="1857364"/>
            <a:ext cx="3500462" cy="1800225"/>
          </a:xfrm>
          <a:prstGeom prst="rect">
            <a:avLst/>
          </a:prstGeom>
          <a:solidFill>
            <a:srgbClr val="006699">
              <a:alpha val="63922"/>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838200" indent="-838200" algn="ctr" eaLnBrk="1" hangingPunct="1"/>
            <a:r>
              <a:rPr lang="en-US" sz="2400" dirty="0" err="1" smtClean="0">
                <a:solidFill>
                  <a:srgbClr val="FFFFFF"/>
                </a:solidFill>
              </a:rPr>
              <a:t>Dagelijkse</a:t>
            </a:r>
            <a:r>
              <a:rPr lang="en-US" sz="2400" dirty="0" smtClean="0">
                <a:solidFill>
                  <a:srgbClr val="FFFFFF"/>
                </a:solidFill>
              </a:rPr>
              <a:t> </a:t>
            </a:r>
            <a:r>
              <a:rPr lang="en-US" sz="2400" dirty="0" err="1" smtClean="0">
                <a:solidFill>
                  <a:srgbClr val="FFFFFF"/>
                </a:solidFill>
              </a:rPr>
              <a:t>Voorspelling</a:t>
            </a:r>
            <a:endParaRPr lang="en-US" sz="2400" b="0" dirty="0" smtClean="0">
              <a:solidFill>
                <a:srgbClr val="FFFFFF"/>
              </a:solidFill>
            </a:endParaRPr>
          </a:p>
          <a:p>
            <a:pPr marL="838200" indent="-838200" algn="ctr" eaLnBrk="1" hangingPunct="1"/>
            <a:r>
              <a:rPr lang="en-US" sz="2400" dirty="0" smtClean="0">
                <a:solidFill>
                  <a:srgbClr val="FFFFFF"/>
                </a:solidFill>
              </a:rPr>
              <a:t>Fast alerts</a:t>
            </a:r>
          </a:p>
          <a:p>
            <a:pPr marL="838200" indent="-838200" algn="ctr" eaLnBrk="1" hangingPunct="1"/>
            <a:r>
              <a:rPr lang="en-US" sz="2400" dirty="0" smtClean="0">
                <a:solidFill>
                  <a:srgbClr val="FFFFFF"/>
                </a:solidFill>
              </a:rPr>
              <a:t>Bulletins</a:t>
            </a:r>
            <a:endParaRPr lang="en-US" sz="2400" b="0" dirty="0">
              <a:solidFill>
                <a:srgbClr val="FFFFFF"/>
              </a:solidFill>
            </a:endParaRPr>
          </a:p>
        </p:txBody>
      </p:sp>
      <p:sp>
        <p:nvSpPr>
          <p:cNvPr id="25608" name="Text Box 11"/>
          <p:cNvSpPr txBox="1">
            <a:spLocks noChangeArrowheads="1"/>
          </p:cNvSpPr>
          <p:nvPr/>
        </p:nvSpPr>
        <p:spPr bwMode="auto">
          <a:xfrm>
            <a:off x="336540" y="5000636"/>
            <a:ext cx="2735262" cy="461665"/>
          </a:xfrm>
          <a:prstGeom prst="rect">
            <a:avLst/>
          </a:prstGeom>
          <a:solidFill>
            <a:srgbClr val="00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smtClean="0">
                <a:solidFill>
                  <a:schemeClr val="bg1"/>
                </a:solidFill>
              </a:rPr>
              <a:t>Massa-</a:t>
            </a:r>
            <a:r>
              <a:rPr lang="en-GB" sz="2400" b="0" dirty="0" err="1" smtClean="0">
                <a:solidFill>
                  <a:schemeClr val="bg1"/>
                </a:solidFill>
              </a:rPr>
              <a:t>Zonnewind</a:t>
            </a:r>
            <a:endParaRPr lang="en-GB" sz="2400" b="0" dirty="0">
              <a:solidFill>
                <a:schemeClr val="bg1"/>
              </a:solidFill>
            </a:endParaRPr>
          </a:p>
        </p:txBody>
      </p:sp>
      <p:sp>
        <p:nvSpPr>
          <p:cNvPr id="25609" name="Text Box 12"/>
          <p:cNvSpPr txBox="1">
            <a:spLocks noChangeArrowheads="1"/>
          </p:cNvSpPr>
          <p:nvPr/>
        </p:nvSpPr>
        <p:spPr bwMode="auto">
          <a:xfrm>
            <a:off x="6215074" y="5000636"/>
            <a:ext cx="2735262" cy="466725"/>
          </a:xfrm>
          <a:prstGeom prst="rect">
            <a:avLst/>
          </a:prstGeom>
          <a:solidFill>
            <a:srgbClr val="00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err="1" smtClean="0">
                <a:solidFill>
                  <a:schemeClr val="bg1"/>
                </a:solidFill>
              </a:rPr>
              <a:t>Geomagnetisme</a:t>
            </a:r>
            <a:endParaRPr lang="en-GB" sz="2400" b="0" dirty="0">
              <a:solidFill>
                <a:schemeClr val="bg1"/>
              </a:solidFill>
            </a:endParaRPr>
          </a:p>
        </p:txBody>
      </p:sp>
      <p:sp>
        <p:nvSpPr>
          <p:cNvPr id="25610" name="Text Box 13"/>
          <p:cNvSpPr txBox="1">
            <a:spLocks noChangeArrowheads="1"/>
          </p:cNvSpPr>
          <p:nvPr/>
        </p:nvSpPr>
        <p:spPr bwMode="auto">
          <a:xfrm>
            <a:off x="336540" y="4462473"/>
            <a:ext cx="2735262" cy="461665"/>
          </a:xfrm>
          <a:prstGeom prst="rect">
            <a:avLst/>
          </a:prstGeom>
          <a:solidFill>
            <a:srgbClr val="0000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dirty="0" err="1" smtClean="0">
                <a:solidFill>
                  <a:schemeClr val="bg1"/>
                </a:solidFill>
              </a:rPr>
              <a:t>D</a:t>
            </a:r>
            <a:r>
              <a:rPr lang="en-GB" sz="2400" b="0" dirty="0" err="1" smtClean="0">
                <a:solidFill>
                  <a:schemeClr val="bg1"/>
                </a:solidFill>
              </a:rPr>
              <a:t>eeltjes</a:t>
            </a:r>
            <a:r>
              <a:rPr lang="en-GB" sz="2400" b="0" dirty="0" smtClean="0">
                <a:solidFill>
                  <a:schemeClr val="bg1"/>
                </a:solidFill>
              </a:rPr>
              <a:t> - Protons</a:t>
            </a:r>
            <a:endParaRPr lang="en-GB" sz="2400" b="0" i="1" dirty="0">
              <a:solidFill>
                <a:schemeClr val="bg1"/>
              </a:solidFill>
            </a:endParaRPr>
          </a:p>
        </p:txBody>
      </p:sp>
      <p:sp>
        <p:nvSpPr>
          <p:cNvPr id="11" name="TextBox 10"/>
          <p:cNvSpPr txBox="1"/>
          <p:nvPr/>
        </p:nvSpPr>
        <p:spPr>
          <a:xfrm>
            <a:off x="642910" y="6357958"/>
            <a:ext cx="1429046" cy="369332"/>
          </a:xfrm>
          <a:prstGeom prst="rect">
            <a:avLst/>
          </a:prstGeom>
          <a:noFill/>
        </p:spPr>
        <p:txBody>
          <a:bodyPr wrap="none" rtlCol="0">
            <a:spAutoFit/>
          </a:bodyPr>
          <a:lstStyle/>
          <a:p>
            <a:r>
              <a:rPr lang="en-GB" dirty="0" err="1" smtClean="0">
                <a:solidFill>
                  <a:schemeClr val="tx1">
                    <a:lumMod val="65000"/>
                    <a:lumOff val="35000"/>
                  </a:schemeClr>
                </a:solidFill>
                <a:latin typeface="+mn-lt"/>
              </a:rPr>
              <a:t>Korte</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termijn</a:t>
            </a:r>
            <a:endParaRPr lang="en-GB" dirty="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4"/>
          <p:cNvSpPr txBox="1">
            <a:spLocks noChangeArrowheads="1"/>
          </p:cNvSpPr>
          <p:nvPr/>
        </p:nvSpPr>
        <p:spPr bwMode="auto">
          <a:xfrm>
            <a:off x="8501063" y="6500813"/>
            <a:ext cx="642937" cy="357187"/>
          </a:xfrm>
          <a:prstGeom prst="rect">
            <a:avLst/>
          </a:prstGeom>
          <a:noFill/>
          <a:ln w="9525">
            <a:noFill/>
            <a:round/>
            <a:headEnd/>
            <a:tailEnd/>
          </a:ln>
        </p:spPr>
        <p:txBody>
          <a:bodyPr lIns="90000" tIns="46800" rIns="90000" bIns="46800" anchor="ctr"/>
          <a:lstStyle/>
          <a:p>
            <a:pPr defTabSz="449263" eaLnBrk="1" hangingPunct="1">
              <a:buClr>
                <a:srgbClr val="33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b="0">
              <a:solidFill>
                <a:srgbClr val="333399"/>
              </a:solidFill>
              <a:latin typeface="Arial" charset="0"/>
            </a:endParaRPr>
          </a:p>
        </p:txBody>
      </p:sp>
      <p:sp>
        <p:nvSpPr>
          <p:cNvPr id="29706" name="Rectangle 10"/>
          <p:cNvSpPr>
            <a:spLocks noChangeArrowheads="1"/>
          </p:cNvSpPr>
          <p:nvPr/>
        </p:nvSpPr>
        <p:spPr bwMode="auto">
          <a:xfrm>
            <a:off x="685800" y="115888"/>
            <a:ext cx="7772400" cy="1143000"/>
          </a:xfrm>
          <a:prstGeom prst="rect">
            <a:avLst/>
          </a:prstGeom>
          <a:noFill/>
          <a:ln w="9525">
            <a:noFill/>
            <a:miter lim="800000"/>
            <a:headEnd/>
            <a:tailEnd/>
          </a:ln>
        </p:spPr>
        <p:txBody>
          <a:bodyPr anchor="ctr"/>
          <a:lstStyle/>
          <a:p>
            <a:pPr algn="ctr" eaLnBrk="1" hangingPunct="1"/>
            <a:r>
              <a:rPr lang="nl-BE" b="0"/>
              <a:t>De zonneatmosfeer</a:t>
            </a:r>
          </a:p>
        </p:txBody>
      </p:sp>
      <p:sp>
        <p:nvSpPr>
          <p:cNvPr id="11"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err="1" smtClean="0">
                <a:ln>
                  <a:noFill/>
                </a:ln>
                <a:solidFill>
                  <a:schemeClr val="bg1"/>
                </a:solidFill>
                <a:effectLst/>
                <a:uLnTx/>
                <a:uFillTx/>
                <a:latin typeface="+mn-lt"/>
                <a:ea typeface="+mj-ea"/>
                <a:cs typeface="Arial" pitchFamily="34" charset="0"/>
              </a:rPr>
              <a:t>Zonnevlammen</a:t>
            </a:r>
            <a:endParaRPr kumimoji="0" lang="en-GB" sz="4400" b="0" i="0" u="none" strike="noStrike" kern="1200" cap="none" spc="0" normalizeH="0" baseline="0" noProof="0" dirty="0" smtClean="0">
              <a:ln>
                <a:noFill/>
              </a:ln>
              <a:solidFill>
                <a:schemeClr val="bg1"/>
              </a:solidFill>
              <a:effectLst/>
              <a:uLnTx/>
              <a:uFillTx/>
              <a:latin typeface="+mn-lt"/>
              <a:ea typeface="+mj-ea"/>
              <a:cs typeface="Arial" pitchFamily="34" charset="0"/>
            </a:endParaRPr>
          </a:p>
        </p:txBody>
      </p:sp>
      <p:pic>
        <p:nvPicPr>
          <p:cNvPr id="15" name="SOT_ca_061213flare_cl_lg.mpeg">
            <a:hlinkClick r:id="" action="ppaction://media"/>
          </p:cNvPr>
          <p:cNvPicPr>
            <a:picLocks noRot="1" noChangeAspect="1"/>
          </p:cNvPicPr>
          <p:nvPr>
            <a:videoFile r:link="rId1"/>
          </p:nvPr>
        </p:nvPicPr>
        <p:blipFill>
          <a:blip r:embed="rId4"/>
          <a:stretch>
            <a:fillRect/>
          </a:stretch>
        </p:blipFill>
        <p:spPr>
          <a:xfrm>
            <a:off x="552456" y="3571876"/>
            <a:ext cx="4948238" cy="2474119"/>
          </a:xfrm>
          <a:prstGeom prst="rect">
            <a:avLst/>
          </a:prstGeom>
        </p:spPr>
      </p:pic>
      <p:sp>
        <p:nvSpPr>
          <p:cNvPr id="16" name="TextBox 15"/>
          <p:cNvSpPr txBox="1"/>
          <p:nvPr/>
        </p:nvSpPr>
        <p:spPr>
          <a:xfrm>
            <a:off x="642910" y="6357958"/>
            <a:ext cx="6481583" cy="369332"/>
          </a:xfrm>
          <a:prstGeom prst="rect">
            <a:avLst/>
          </a:prstGeom>
          <a:noFill/>
        </p:spPr>
        <p:txBody>
          <a:bodyPr wrap="none" rtlCol="0">
            <a:spAutoFit/>
          </a:bodyPr>
          <a:lstStyle/>
          <a:p>
            <a:r>
              <a:rPr lang="en-GB" dirty="0" err="1" smtClean="0">
                <a:solidFill>
                  <a:schemeClr val="tx1">
                    <a:lumMod val="65000"/>
                    <a:lumOff val="35000"/>
                  </a:schemeClr>
                </a:solidFill>
                <a:latin typeface="+mn-lt"/>
              </a:rPr>
              <a:t>Korte</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termijn</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e.m</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Golven</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volgen</a:t>
            </a:r>
            <a:r>
              <a:rPr lang="en-GB" dirty="0" smtClean="0">
                <a:solidFill>
                  <a:schemeClr val="tx1">
                    <a:lumMod val="65000"/>
                    <a:lumOff val="35000"/>
                  </a:schemeClr>
                </a:solidFill>
                <a:latin typeface="+mn-lt"/>
              </a:rPr>
              <a:t> NIET de </a:t>
            </a:r>
            <a:r>
              <a:rPr lang="en-GB" dirty="0" err="1" smtClean="0">
                <a:solidFill>
                  <a:schemeClr val="tx1">
                    <a:lumMod val="65000"/>
                    <a:lumOff val="35000"/>
                  </a:schemeClr>
                </a:solidFill>
                <a:latin typeface="+mn-lt"/>
              </a:rPr>
              <a:t>magnetische</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veldlijnen</a:t>
            </a:r>
            <a:endParaRPr lang="en-GB" dirty="0">
              <a:solidFill>
                <a:schemeClr val="tx1">
                  <a:lumMod val="65000"/>
                  <a:lumOff val="35000"/>
                </a:schemeClr>
              </a:solidFill>
              <a:latin typeface="+mn-lt"/>
            </a:endParaRPr>
          </a:p>
        </p:txBody>
      </p:sp>
      <p:sp>
        <p:nvSpPr>
          <p:cNvPr id="17" name="Text Box 2"/>
          <p:cNvSpPr txBox="1">
            <a:spLocks noChangeArrowheads="1"/>
          </p:cNvSpPr>
          <p:nvPr/>
        </p:nvSpPr>
        <p:spPr bwMode="auto">
          <a:xfrm>
            <a:off x="579466" y="2060575"/>
            <a:ext cx="8046720" cy="1368425"/>
          </a:xfrm>
          <a:prstGeom prst="rect">
            <a:avLst/>
          </a:prstGeom>
          <a:solidFill>
            <a:schemeClr val="bg1"/>
          </a:solidFill>
          <a:ln w="28575">
            <a:solidFill>
              <a:srgbClr val="C00000"/>
            </a:solidFill>
            <a:round/>
            <a:headEnd/>
            <a:tailEnd/>
          </a:ln>
          <a:effectLst>
            <a:outerShdw blurRad="50800" dist="38100" dir="2700000" algn="tl" rotWithShape="0">
              <a:prstClr val="black">
                <a:alpha val="40000"/>
              </a:prstClr>
            </a:outerShdw>
          </a:effectLst>
        </p:spPr>
        <p:txBody>
          <a:bodyPr/>
          <a:lstStyle/>
          <a:p>
            <a:pPr algn="just" defTabSz="449263" eaLnBrk="1" hangingPunct="1">
              <a:spcBef>
                <a:spcPts val="500"/>
              </a:spcBef>
              <a:buClr>
                <a:srgbClr val="333399"/>
              </a:buClr>
              <a:buSzPct val="100000"/>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1800" b="0" dirty="0" err="1" smtClean="0">
                <a:solidFill>
                  <a:schemeClr val="tx1">
                    <a:lumMod val="65000"/>
                    <a:lumOff val="35000"/>
                  </a:schemeClr>
                </a:solidFill>
                <a:latin typeface="+mn-lt"/>
              </a:rPr>
              <a:t>Een</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zonnevlam</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bestaat</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uit</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een</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brutale</a:t>
            </a:r>
            <a:r>
              <a:rPr lang="en-GB" sz="1800" b="0" dirty="0" smtClean="0">
                <a:solidFill>
                  <a:schemeClr val="tx1">
                    <a:lumMod val="65000"/>
                    <a:lumOff val="35000"/>
                  </a:schemeClr>
                </a:solidFill>
                <a:latin typeface="+mn-lt"/>
              </a:rPr>
              <a:t> en </a:t>
            </a:r>
            <a:r>
              <a:rPr lang="en-GB" sz="1800" b="0" dirty="0" err="1" smtClean="0">
                <a:solidFill>
                  <a:schemeClr val="tx1">
                    <a:lumMod val="65000"/>
                    <a:lumOff val="35000"/>
                  </a:schemeClr>
                </a:solidFill>
                <a:latin typeface="+mn-lt"/>
              </a:rPr>
              <a:t>kortstondige</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verhitting</a:t>
            </a:r>
            <a:r>
              <a:rPr lang="en-GB" sz="1800" b="0" dirty="0" smtClean="0">
                <a:solidFill>
                  <a:schemeClr val="tx1">
                    <a:lumMod val="65000"/>
                    <a:lumOff val="35000"/>
                  </a:schemeClr>
                </a:solidFill>
                <a:latin typeface="+mn-lt"/>
              </a:rPr>
              <a:t> van </a:t>
            </a:r>
            <a:r>
              <a:rPr lang="en-GB" sz="1800" b="0" dirty="0" err="1" smtClean="0">
                <a:solidFill>
                  <a:schemeClr val="tx1">
                    <a:lumMod val="65000"/>
                    <a:lumOff val="35000"/>
                  </a:schemeClr>
                </a:solidFill>
                <a:latin typeface="+mn-lt"/>
              </a:rPr>
              <a:t>een</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beperkt</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plasmavolume</a:t>
            </a:r>
            <a:r>
              <a:rPr lang="en-GB" sz="1800" b="0" dirty="0" smtClean="0">
                <a:solidFill>
                  <a:schemeClr val="tx1">
                    <a:lumMod val="65000"/>
                    <a:lumOff val="35000"/>
                  </a:schemeClr>
                </a:solidFill>
                <a:latin typeface="+mn-lt"/>
              </a:rPr>
              <a:t> van de </a:t>
            </a:r>
            <a:r>
              <a:rPr lang="en-GB" sz="1800" b="0" dirty="0" err="1" smtClean="0">
                <a:solidFill>
                  <a:schemeClr val="tx1">
                    <a:lumMod val="65000"/>
                    <a:lumOff val="35000"/>
                  </a:schemeClr>
                </a:solidFill>
                <a:latin typeface="+mn-lt"/>
              </a:rPr>
              <a:t>zonneatmosfeer</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dat</a:t>
            </a:r>
            <a:r>
              <a:rPr lang="en-GB" sz="1800" b="0" dirty="0" smtClean="0">
                <a:solidFill>
                  <a:schemeClr val="tx1">
                    <a:lumMod val="65000"/>
                    <a:lumOff val="35000"/>
                  </a:schemeClr>
                </a:solidFill>
                <a:latin typeface="+mn-lt"/>
              </a:rPr>
              <a:t> tot </a:t>
            </a:r>
            <a:r>
              <a:rPr lang="en-GB" sz="1800" b="0" dirty="0" err="1" smtClean="0">
                <a:solidFill>
                  <a:schemeClr val="tx1">
                    <a:lumMod val="65000"/>
                    <a:lumOff val="35000"/>
                  </a:schemeClr>
                </a:solidFill>
                <a:latin typeface="+mn-lt"/>
              </a:rPr>
              <a:t>minstens</a:t>
            </a:r>
            <a:r>
              <a:rPr lang="en-GB" sz="1800" b="0" dirty="0" smtClean="0">
                <a:solidFill>
                  <a:schemeClr val="tx1">
                    <a:lumMod val="65000"/>
                    <a:lumOff val="35000"/>
                  </a:schemeClr>
                </a:solidFill>
                <a:latin typeface="+mn-lt"/>
              </a:rPr>
              <a:t> 10</a:t>
            </a:r>
            <a:r>
              <a:rPr lang="en-GB" sz="1800" b="0" baseline="30000" dirty="0" smtClean="0">
                <a:solidFill>
                  <a:schemeClr val="tx1">
                    <a:lumMod val="65000"/>
                    <a:lumOff val="35000"/>
                  </a:schemeClr>
                </a:solidFill>
                <a:latin typeface="+mn-lt"/>
              </a:rPr>
              <a:t>7</a:t>
            </a:r>
            <a:r>
              <a:rPr lang="en-GB" sz="1800" b="0" dirty="0" smtClean="0">
                <a:solidFill>
                  <a:schemeClr val="tx1">
                    <a:lumMod val="65000"/>
                    <a:lumOff val="35000"/>
                  </a:schemeClr>
                </a:solidFill>
                <a:latin typeface="+mn-lt"/>
              </a:rPr>
              <a:t> K </a:t>
            </a:r>
            <a:r>
              <a:rPr lang="en-GB" sz="1800" b="0" dirty="0" err="1" smtClean="0">
                <a:solidFill>
                  <a:schemeClr val="tx1">
                    <a:lumMod val="65000"/>
                    <a:lumOff val="35000"/>
                  </a:schemeClr>
                </a:solidFill>
                <a:latin typeface="+mn-lt"/>
              </a:rPr>
              <a:t>wordt</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verhit</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Deze</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verhitting</a:t>
            </a:r>
            <a:r>
              <a:rPr lang="en-GB" sz="1800" b="0" dirty="0" smtClean="0">
                <a:solidFill>
                  <a:schemeClr val="tx1">
                    <a:lumMod val="65000"/>
                    <a:lumOff val="35000"/>
                  </a:schemeClr>
                </a:solidFill>
                <a:latin typeface="+mn-lt"/>
              </a:rPr>
              <a:t> is </a:t>
            </a:r>
            <a:r>
              <a:rPr lang="en-GB" sz="1800" b="0" dirty="0" err="1" smtClean="0">
                <a:solidFill>
                  <a:schemeClr val="tx1">
                    <a:lumMod val="65000"/>
                    <a:lumOff val="35000"/>
                  </a:schemeClr>
                </a:solidFill>
                <a:latin typeface="+mn-lt"/>
              </a:rPr>
              <a:t>een</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gevolg</a:t>
            </a:r>
            <a:r>
              <a:rPr lang="en-GB" sz="1800" b="0" dirty="0" smtClean="0">
                <a:solidFill>
                  <a:schemeClr val="tx1">
                    <a:lumMod val="65000"/>
                    <a:lumOff val="35000"/>
                  </a:schemeClr>
                </a:solidFill>
                <a:latin typeface="+mn-lt"/>
              </a:rPr>
              <a:t> van </a:t>
            </a:r>
            <a:r>
              <a:rPr lang="en-GB" sz="1800" b="0" dirty="0" err="1" smtClean="0">
                <a:solidFill>
                  <a:schemeClr val="tx1">
                    <a:lumMod val="65000"/>
                    <a:lumOff val="35000"/>
                  </a:schemeClr>
                </a:solidFill>
                <a:latin typeface="+mn-lt"/>
              </a:rPr>
              <a:t>een</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snelle</a:t>
            </a:r>
            <a:r>
              <a:rPr lang="en-GB" sz="1800" b="0" dirty="0" smtClean="0">
                <a:solidFill>
                  <a:schemeClr val="tx1">
                    <a:lumMod val="65000"/>
                    <a:lumOff val="35000"/>
                  </a:schemeClr>
                </a:solidFill>
                <a:latin typeface="+mn-lt"/>
              </a:rPr>
              <a:t> </a:t>
            </a:r>
            <a:r>
              <a:rPr lang="en-GB" sz="1800" b="0" dirty="0" err="1" smtClean="0">
                <a:solidFill>
                  <a:schemeClr val="tx1">
                    <a:lumMod val="65000"/>
                    <a:lumOff val="35000"/>
                  </a:schemeClr>
                </a:solidFill>
                <a:latin typeface="+mn-lt"/>
              </a:rPr>
              <a:t>herschikking</a:t>
            </a:r>
            <a:r>
              <a:rPr lang="en-GB" sz="1800" b="0" dirty="0" smtClean="0">
                <a:solidFill>
                  <a:schemeClr val="tx1">
                    <a:lumMod val="65000"/>
                    <a:lumOff val="35000"/>
                  </a:schemeClr>
                </a:solidFill>
                <a:latin typeface="+mn-lt"/>
              </a:rPr>
              <a:t> of </a:t>
            </a:r>
            <a:r>
              <a:rPr lang="en-GB" sz="1800" b="0" dirty="0" err="1" smtClean="0">
                <a:solidFill>
                  <a:schemeClr val="tx1">
                    <a:lumMod val="65000"/>
                    <a:lumOff val="35000"/>
                  </a:schemeClr>
                </a:solidFill>
                <a:latin typeface="+mn-lt"/>
              </a:rPr>
              <a:t>reorganisatie</a:t>
            </a:r>
            <a:r>
              <a:rPr lang="en-GB" sz="1800" b="0" dirty="0" smtClean="0">
                <a:solidFill>
                  <a:schemeClr val="tx1">
                    <a:lumMod val="65000"/>
                    <a:lumOff val="35000"/>
                  </a:schemeClr>
                </a:solidFill>
                <a:latin typeface="+mn-lt"/>
              </a:rPr>
              <a:t> van het </a:t>
            </a:r>
            <a:r>
              <a:rPr lang="en-GB" sz="1800" b="0" dirty="0" err="1" smtClean="0">
                <a:solidFill>
                  <a:schemeClr val="tx1">
                    <a:lumMod val="65000"/>
                    <a:lumOff val="35000"/>
                  </a:schemeClr>
                </a:solidFill>
                <a:latin typeface="+mn-lt"/>
              </a:rPr>
              <a:t>magneetveld</a:t>
            </a:r>
            <a:r>
              <a:rPr lang="en-GB" sz="1800" b="0" dirty="0" smtClean="0">
                <a:solidFill>
                  <a:schemeClr val="tx1">
                    <a:lumMod val="65000"/>
                    <a:lumOff val="35000"/>
                  </a:schemeClr>
                </a:solidFill>
                <a:latin typeface="+mn-lt"/>
              </a:rPr>
              <a:t>.</a:t>
            </a:r>
            <a:endParaRPr lang="en-GB" sz="1800" b="0" dirty="0">
              <a:solidFill>
                <a:schemeClr val="tx1">
                  <a:lumMod val="65000"/>
                  <a:lumOff val="35000"/>
                </a:schemeClr>
              </a:solidFill>
              <a:latin typeface="+mn-lt"/>
            </a:endParaRPr>
          </a:p>
        </p:txBody>
      </p:sp>
      <p:pic>
        <p:nvPicPr>
          <p:cNvPr id="18" name="Picture 6" descr="nov4flare_eit195_c1"/>
          <p:cNvPicPr>
            <a:picLocks noChangeAspect="1" noChangeArrowheads="1"/>
          </p:cNvPicPr>
          <p:nvPr/>
        </p:nvPicPr>
        <p:blipFill>
          <a:blip r:embed="rId5"/>
          <a:srcRect/>
          <a:stretch>
            <a:fillRect/>
          </a:stretch>
        </p:blipFill>
        <p:spPr bwMode="auto">
          <a:xfrm>
            <a:off x="5586918" y="3571876"/>
            <a:ext cx="3057048" cy="246888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goes-m-drawing2"/>
          <p:cNvPicPr>
            <a:picLocks noChangeAspect="1" noChangeArrowheads="1"/>
          </p:cNvPicPr>
          <p:nvPr/>
        </p:nvPicPr>
        <p:blipFill>
          <a:blip r:embed="rId3"/>
          <a:srcRect/>
          <a:stretch>
            <a:fillRect/>
          </a:stretch>
        </p:blipFill>
        <p:spPr bwMode="auto">
          <a:xfrm>
            <a:off x="165089" y="1804992"/>
            <a:ext cx="2835275" cy="2266950"/>
          </a:xfrm>
          <a:prstGeom prst="rect">
            <a:avLst/>
          </a:prstGeom>
          <a:noFill/>
          <a:ln w="9525">
            <a:noFill/>
            <a:miter lim="800000"/>
            <a:headEnd/>
            <a:tailEnd/>
          </a:ln>
        </p:spPr>
      </p:pic>
      <p:sp>
        <p:nvSpPr>
          <p:cNvPr id="26627" name="Title 1"/>
          <p:cNvSpPr>
            <a:spLocks noGrp="1"/>
          </p:cNvSpPr>
          <p:nvPr>
            <p:ph type="title"/>
          </p:nvPr>
        </p:nvSpPr>
        <p:spPr/>
        <p:txBody>
          <a:bodyPr/>
          <a:lstStyle/>
          <a:p>
            <a:r>
              <a:rPr lang="en-US" dirty="0" err="1" smtClean="0">
                <a:ea typeface="ＭＳ Ｐゴシック" pitchFamily="36" charset="-128"/>
              </a:rPr>
              <a:t>Zonnevlammen</a:t>
            </a:r>
            <a:endParaRPr lang="en-US" dirty="0" smtClean="0">
              <a:ea typeface="ＭＳ Ｐゴシック" pitchFamily="36" charset="-128"/>
            </a:endParaRPr>
          </a:p>
        </p:txBody>
      </p:sp>
      <p:pic>
        <p:nvPicPr>
          <p:cNvPr id="6" name="Content Placeholder 5" descr="20031029_xray.gif"/>
          <p:cNvPicPr>
            <a:picLocks noGrp="1" noChangeAspect="1"/>
          </p:cNvPicPr>
          <p:nvPr>
            <p:ph idx="1"/>
          </p:nvPr>
        </p:nvPicPr>
        <p:blipFill>
          <a:blip r:embed="rId4"/>
          <a:srcRect l="-18187" r="-18187"/>
          <a:stretch>
            <a:fillRect/>
          </a:stretch>
        </p:blipFill>
        <p:spPr>
          <a:xfrm>
            <a:off x="1771688" y="1785926"/>
            <a:ext cx="8229600" cy="4525962"/>
          </a:xfrm>
        </p:spPr>
      </p:pic>
      <p:sp>
        <p:nvSpPr>
          <p:cNvPr id="5" name="TextBox 4"/>
          <p:cNvSpPr txBox="1"/>
          <p:nvPr/>
        </p:nvSpPr>
        <p:spPr>
          <a:xfrm>
            <a:off x="642910" y="6357958"/>
            <a:ext cx="1429046" cy="369332"/>
          </a:xfrm>
          <a:prstGeom prst="rect">
            <a:avLst/>
          </a:prstGeom>
          <a:noFill/>
        </p:spPr>
        <p:txBody>
          <a:bodyPr wrap="none" rtlCol="0">
            <a:spAutoFit/>
          </a:bodyPr>
          <a:lstStyle/>
          <a:p>
            <a:r>
              <a:rPr lang="en-GB" dirty="0" err="1" smtClean="0">
                <a:solidFill>
                  <a:schemeClr val="tx1">
                    <a:lumMod val="65000"/>
                    <a:lumOff val="35000"/>
                  </a:schemeClr>
                </a:solidFill>
                <a:latin typeface="+mn-lt"/>
              </a:rPr>
              <a:t>Korte</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termijn</a:t>
            </a:r>
            <a:endParaRPr lang="en-GB" dirty="0">
              <a:solidFill>
                <a:schemeClr val="tx1">
                  <a:lumMod val="65000"/>
                  <a:lumOff val="35000"/>
                </a:schemeClr>
              </a:solidFill>
              <a:latin typeface="+mn-lt"/>
            </a:endParaRPr>
          </a:p>
        </p:txBody>
      </p:sp>
      <p:grpSp>
        <p:nvGrpSpPr>
          <p:cNvPr id="7" name="Group 7"/>
          <p:cNvGrpSpPr>
            <a:grpSpLocks/>
          </p:cNvGrpSpPr>
          <p:nvPr/>
        </p:nvGrpSpPr>
        <p:grpSpPr bwMode="auto">
          <a:xfrm>
            <a:off x="142844" y="4071942"/>
            <a:ext cx="2713037" cy="2136775"/>
            <a:chOff x="3547" y="1549"/>
            <a:chExt cx="1709" cy="1346"/>
          </a:xfrm>
        </p:grpSpPr>
        <p:sp>
          <p:nvSpPr>
            <p:cNvPr id="9" name="Rectangle 8"/>
            <p:cNvSpPr>
              <a:spLocks noChangeArrowheads="1"/>
            </p:cNvSpPr>
            <p:nvPr/>
          </p:nvSpPr>
          <p:spPr bwMode="auto">
            <a:xfrm>
              <a:off x="3547" y="1549"/>
              <a:ext cx="550" cy="353"/>
            </a:xfrm>
            <a:prstGeom prst="rect">
              <a:avLst/>
            </a:prstGeom>
            <a:solidFill>
              <a:srgbClr val="FFFF99"/>
            </a:solidFill>
            <a:ln w="9525">
              <a:noFill/>
              <a:round/>
              <a:headEnd/>
              <a:tailEnd/>
            </a:ln>
          </p:spPr>
          <p:txBody>
            <a:bodyPr lIns="72000" tIns="36000" rIns="72000" bIns="36000"/>
            <a:lstStyle/>
            <a:p>
              <a:pPr marL="341313" indent="-341313" algn="l"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Klasse</a:t>
              </a:r>
            </a:p>
          </p:txBody>
        </p:sp>
        <p:sp>
          <p:nvSpPr>
            <p:cNvPr id="10" name="Rectangle 9"/>
            <p:cNvSpPr>
              <a:spLocks noChangeArrowheads="1"/>
            </p:cNvSpPr>
            <p:nvPr/>
          </p:nvSpPr>
          <p:spPr bwMode="auto">
            <a:xfrm>
              <a:off x="4097" y="1549"/>
              <a:ext cx="1160" cy="353"/>
            </a:xfrm>
            <a:prstGeom prst="rect">
              <a:avLst/>
            </a:prstGeom>
            <a:solidFill>
              <a:srgbClr val="FFFF99"/>
            </a:solidFill>
            <a:ln w="9525">
              <a:noFill/>
              <a:round/>
              <a:headEnd/>
              <a:tailEnd/>
            </a:ln>
          </p:spPr>
          <p:txBody>
            <a:bodyPr lIns="72000" tIns="36000" rIns="72000" bIns="36000"/>
            <a:lstStyle/>
            <a:p>
              <a:pPr marL="341313" indent="-341313" algn="l"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dirty="0">
                  <a:solidFill>
                    <a:srgbClr val="000000"/>
                  </a:solidFill>
                  <a:latin typeface="Times New Roman" pitchFamily="36" charset="0"/>
                  <a:cs typeface="Times New Roman" pitchFamily="36" charset="0"/>
                </a:rPr>
                <a:t>Maximum Flux</a:t>
              </a:r>
            </a:p>
            <a:p>
              <a:pPr marL="341313" indent="-341313" algn="l"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dirty="0">
                  <a:solidFill>
                    <a:srgbClr val="000000"/>
                  </a:solidFill>
                  <a:latin typeface="Times New Roman" pitchFamily="36" charset="0"/>
                  <a:cs typeface="Times New Roman" pitchFamily="36" charset="0"/>
                </a:rPr>
                <a:t>log</a:t>
              </a:r>
              <a:r>
                <a:rPr lang="en-GB" sz="1600" b="0" baseline="-30000" dirty="0">
                  <a:solidFill>
                    <a:srgbClr val="000000"/>
                  </a:solidFill>
                  <a:latin typeface="Times New Roman" pitchFamily="36" charset="0"/>
                  <a:cs typeface="Times New Roman" pitchFamily="36" charset="0"/>
                </a:rPr>
                <a:t>10</a:t>
              </a:r>
              <a:r>
                <a:rPr lang="en-GB" sz="1600" b="0" dirty="0">
                  <a:solidFill>
                    <a:srgbClr val="000000"/>
                  </a:solidFill>
                  <a:latin typeface="Times New Roman" pitchFamily="36" charset="0"/>
                  <a:cs typeface="Times New Roman" pitchFamily="36" charset="0"/>
                </a:rPr>
                <a:t>(P) in Wm</a:t>
              </a:r>
              <a:r>
                <a:rPr lang="en-GB" sz="1600" b="0" baseline="30000" dirty="0">
                  <a:solidFill>
                    <a:srgbClr val="000000"/>
                  </a:solidFill>
                  <a:latin typeface="Times New Roman" pitchFamily="36" charset="0"/>
                  <a:cs typeface="Times New Roman" pitchFamily="36" charset="0"/>
                </a:rPr>
                <a:t>-2</a:t>
              </a:r>
            </a:p>
          </p:txBody>
        </p:sp>
        <p:sp>
          <p:nvSpPr>
            <p:cNvPr id="11" name="Rectangle 10"/>
            <p:cNvSpPr>
              <a:spLocks noChangeArrowheads="1"/>
            </p:cNvSpPr>
            <p:nvPr/>
          </p:nvSpPr>
          <p:spPr bwMode="auto">
            <a:xfrm>
              <a:off x="3547" y="1902"/>
              <a:ext cx="55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A</a:t>
              </a:r>
            </a:p>
          </p:txBody>
        </p:sp>
        <p:sp>
          <p:nvSpPr>
            <p:cNvPr id="12" name="Rectangle 11"/>
            <p:cNvSpPr>
              <a:spLocks noChangeArrowheads="1"/>
            </p:cNvSpPr>
            <p:nvPr/>
          </p:nvSpPr>
          <p:spPr bwMode="auto">
            <a:xfrm>
              <a:off x="4097" y="1902"/>
              <a:ext cx="116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-8</a:t>
              </a:r>
            </a:p>
          </p:txBody>
        </p:sp>
        <p:sp>
          <p:nvSpPr>
            <p:cNvPr id="13" name="Rectangle 12"/>
            <p:cNvSpPr>
              <a:spLocks noChangeArrowheads="1"/>
            </p:cNvSpPr>
            <p:nvPr/>
          </p:nvSpPr>
          <p:spPr bwMode="auto">
            <a:xfrm>
              <a:off x="3547" y="2101"/>
              <a:ext cx="550" cy="198"/>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B</a:t>
              </a:r>
            </a:p>
          </p:txBody>
        </p:sp>
        <p:sp>
          <p:nvSpPr>
            <p:cNvPr id="14" name="Rectangle 13"/>
            <p:cNvSpPr>
              <a:spLocks noChangeArrowheads="1"/>
            </p:cNvSpPr>
            <p:nvPr/>
          </p:nvSpPr>
          <p:spPr bwMode="auto">
            <a:xfrm>
              <a:off x="4097" y="2101"/>
              <a:ext cx="1160" cy="198"/>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-7</a:t>
              </a:r>
            </a:p>
          </p:txBody>
        </p:sp>
        <p:sp>
          <p:nvSpPr>
            <p:cNvPr id="15" name="Rectangle 14"/>
            <p:cNvSpPr>
              <a:spLocks noChangeArrowheads="1"/>
            </p:cNvSpPr>
            <p:nvPr/>
          </p:nvSpPr>
          <p:spPr bwMode="auto">
            <a:xfrm>
              <a:off x="3547" y="2299"/>
              <a:ext cx="55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C</a:t>
              </a:r>
            </a:p>
          </p:txBody>
        </p:sp>
        <p:sp>
          <p:nvSpPr>
            <p:cNvPr id="16" name="Rectangle 15"/>
            <p:cNvSpPr>
              <a:spLocks noChangeArrowheads="1"/>
            </p:cNvSpPr>
            <p:nvPr/>
          </p:nvSpPr>
          <p:spPr bwMode="auto">
            <a:xfrm>
              <a:off x="4097" y="2299"/>
              <a:ext cx="116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-6</a:t>
              </a:r>
            </a:p>
          </p:txBody>
        </p:sp>
        <p:sp>
          <p:nvSpPr>
            <p:cNvPr id="17" name="Rectangle 16"/>
            <p:cNvSpPr>
              <a:spLocks noChangeArrowheads="1"/>
            </p:cNvSpPr>
            <p:nvPr/>
          </p:nvSpPr>
          <p:spPr bwMode="auto">
            <a:xfrm>
              <a:off x="3547" y="2498"/>
              <a:ext cx="55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M</a:t>
              </a:r>
            </a:p>
          </p:txBody>
        </p:sp>
        <p:sp>
          <p:nvSpPr>
            <p:cNvPr id="18" name="Rectangle 17"/>
            <p:cNvSpPr>
              <a:spLocks noChangeArrowheads="1"/>
            </p:cNvSpPr>
            <p:nvPr/>
          </p:nvSpPr>
          <p:spPr bwMode="auto">
            <a:xfrm>
              <a:off x="4097" y="2498"/>
              <a:ext cx="116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-5</a:t>
              </a:r>
            </a:p>
          </p:txBody>
        </p:sp>
        <p:sp>
          <p:nvSpPr>
            <p:cNvPr id="19" name="Rectangle 18"/>
            <p:cNvSpPr>
              <a:spLocks noChangeArrowheads="1"/>
            </p:cNvSpPr>
            <p:nvPr/>
          </p:nvSpPr>
          <p:spPr bwMode="auto">
            <a:xfrm>
              <a:off x="3547" y="2697"/>
              <a:ext cx="55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X</a:t>
              </a:r>
            </a:p>
          </p:txBody>
        </p:sp>
        <p:sp>
          <p:nvSpPr>
            <p:cNvPr id="20" name="Rectangle 19"/>
            <p:cNvSpPr>
              <a:spLocks noChangeArrowheads="1"/>
            </p:cNvSpPr>
            <p:nvPr/>
          </p:nvSpPr>
          <p:spPr bwMode="auto">
            <a:xfrm>
              <a:off x="4097" y="2697"/>
              <a:ext cx="1160" cy="199"/>
            </a:xfrm>
            <a:prstGeom prst="rect">
              <a:avLst/>
            </a:prstGeom>
            <a:solidFill>
              <a:srgbClr val="FFFF99"/>
            </a:solidFill>
            <a:ln w="9525">
              <a:noFill/>
              <a:round/>
              <a:headEnd/>
              <a:tailEnd/>
            </a:ln>
          </p:spPr>
          <p:txBody>
            <a:bodyPr lIns="72000" tIns="36000" rIns="72000" bIns="36000"/>
            <a:lstStyle/>
            <a:p>
              <a:pPr marL="341313" indent="-341313" algn="ctr" defTabSz="449263" eaLnBrk="1" hangingPunct="1">
                <a:buClr>
                  <a:srgbClr val="000000"/>
                </a:buClr>
                <a:buSzPct val="100000"/>
                <a:buFont typeface="Times New Roman" pitchFamily="36"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0">
                  <a:solidFill>
                    <a:srgbClr val="000000"/>
                  </a:solidFill>
                  <a:latin typeface="Times New Roman" pitchFamily="36" charset="0"/>
                  <a:cs typeface="Times New Roman" pitchFamily="36" charset="0"/>
                </a:rPr>
                <a:t>-4</a:t>
              </a:r>
            </a:p>
          </p:txBody>
        </p:sp>
        <p:sp>
          <p:nvSpPr>
            <p:cNvPr id="21" name="Line 20"/>
            <p:cNvSpPr>
              <a:spLocks noChangeShapeType="1"/>
            </p:cNvSpPr>
            <p:nvPr/>
          </p:nvSpPr>
          <p:spPr bwMode="auto">
            <a:xfrm>
              <a:off x="4097" y="1549"/>
              <a:ext cx="1" cy="1347"/>
            </a:xfrm>
            <a:prstGeom prst="line">
              <a:avLst/>
            </a:prstGeom>
            <a:noFill/>
            <a:ln w="12600">
              <a:solidFill>
                <a:srgbClr val="000000"/>
              </a:solidFill>
              <a:miter lim="800000"/>
              <a:headEnd/>
              <a:tailEnd/>
            </a:ln>
          </p:spPr>
          <p:txBody>
            <a:bodyPr/>
            <a:lstStyle/>
            <a:p>
              <a:endParaRPr lang="en-GB"/>
            </a:p>
          </p:txBody>
        </p:sp>
        <p:sp>
          <p:nvSpPr>
            <p:cNvPr id="22" name="Line 21"/>
            <p:cNvSpPr>
              <a:spLocks noChangeShapeType="1"/>
            </p:cNvSpPr>
            <p:nvPr/>
          </p:nvSpPr>
          <p:spPr bwMode="auto">
            <a:xfrm>
              <a:off x="3547" y="1902"/>
              <a:ext cx="1710" cy="1"/>
            </a:xfrm>
            <a:prstGeom prst="line">
              <a:avLst/>
            </a:prstGeom>
            <a:noFill/>
            <a:ln w="12600">
              <a:solidFill>
                <a:srgbClr val="000000"/>
              </a:solidFill>
              <a:miter lim="800000"/>
              <a:headEnd/>
              <a:tailEnd/>
            </a:ln>
          </p:spPr>
          <p:txBody>
            <a:bodyPr/>
            <a:lstStyle/>
            <a:p>
              <a:endParaRPr lang="en-GB"/>
            </a:p>
          </p:txBody>
        </p:sp>
        <p:sp>
          <p:nvSpPr>
            <p:cNvPr id="23" name="Line 22"/>
            <p:cNvSpPr>
              <a:spLocks noChangeShapeType="1"/>
            </p:cNvSpPr>
            <p:nvPr/>
          </p:nvSpPr>
          <p:spPr bwMode="auto">
            <a:xfrm>
              <a:off x="3547" y="2101"/>
              <a:ext cx="1710" cy="1"/>
            </a:xfrm>
            <a:prstGeom prst="line">
              <a:avLst/>
            </a:prstGeom>
            <a:noFill/>
            <a:ln w="12600">
              <a:solidFill>
                <a:srgbClr val="000000"/>
              </a:solidFill>
              <a:miter lim="800000"/>
              <a:headEnd/>
              <a:tailEnd/>
            </a:ln>
          </p:spPr>
          <p:txBody>
            <a:bodyPr/>
            <a:lstStyle/>
            <a:p>
              <a:endParaRPr lang="en-GB"/>
            </a:p>
          </p:txBody>
        </p:sp>
        <p:sp>
          <p:nvSpPr>
            <p:cNvPr id="24" name="Line 23"/>
            <p:cNvSpPr>
              <a:spLocks noChangeShapeType="1"/>
            </p:cNvSpPr>
            <p:nvPr/>
          </p:nvSpPr>
          <p:spPr bwMode="auto">
            <a:xfrm>
              <a:off x="3547" y="2299"/>
              <a:ext cx="1710" cy="1"/>
            </a:xfrm>
            <a:prstGeom prst="line">
              <a:avLst/>
            </a:prstGeom>
            <a:noFill/>
            <a:ln w="12600">
              <a:solidFill>
                <a:srgbClr val="000000"/>
              </a:solidFill>
              <a:miter lim="800000"/>
              <a:headEnd/>
              <a:tailEnd/>
            </a:ln>
          </p:spPr>
          <p:txBody>
            <a:bodyPr/>
            <a:lstStyle/>
            <a:p>
              <a:endParaRPr lang="en-GB"/>
            </a:p>
          </p:txBody>
        </p:sp>
        <p:sp>
          <p:nvSpPr>
            <p:cNvPr id="25" name="Line 24"/>
            <p:cNvSpPr>
              <a:spLocks noChangeShapeType="1"/>
            </p:cNvSpPr>
            <p:nvPr/>
          </p:nvSpPr>
          <p:spPr bwMode="auto">
            <a:xfrm>
              <a:off x="3547" y="2498"/>
              <a:ext cx="1710" cy="1"/>
            </a:xfrm>
            <a:prstGeom prst="line">
              <a:avLst/>
            </a:prstGeom>
            <a:noFill/>
            <a:ln w="12600">
              <a:solidFill>
                <a:srgbClr val="000000"/>
              </a:solidFill>
              <a:miter lim="800000"/>
              <a:headEnd/>
              <a:tailEnd/>
            </a:ln>
          </p:spPr>
          <p:txBody>
            <a:bodyPr/>
            <a:lstStyle/>
            <a:p>
              <a:endParaRPr lang="en-GB"/>
            </a:p>
          </p:txBody>
        </p:sp>
        <p:sp>
          <p:nvSpPr>
            <p:cNvPr id="26" name="Line 25"/>
            <p:cNvSpPr>
              <a:spLocks noChangeShapeType="1"/>
            </p:cNvSpPr>
            <p:nvPr/>
          </p:nvSpPr>
          <p:spPr bwMode="auto">
            <a:xfrm>
              <a:off x="3547" y="2697"/>
              <a:ext cx="1710" cy="1"/>
            </a:xfrm>
            <a:prstGeom prst="line">
              <a:avLst/>
            </a:prstGeom>
            <a:noFill/>
            <a:ln w="12600">
              <a:solidFill>
                <a:srgbClr val="000000"/>
              </a:solidFill>
              <a:miter lim="800000"/>
              <a:headEnd/>
              <a:tailEnd/>
            </a:ln>
          </p:spPr>
          <p:txBody>
            <a:bodyPr/>
            <a:lstStyle/>
            <a:p>
              <a:endParaRPr lang="en-GB"/>
            </a:p>
          </p:txBody>
        </p:sp>
        <p:sp>
          <p:nvSpPr>
            <p:cNvPr id="27" name="Line 26"/>
            <p:cNvSpPr>
              <a:spLocks noChangeShapeType="1"/>
            </p:cNvSpPr>
            <p:nvPr/>
          </p:nvSpPr>
          <p:spPr bwMode="auto">
            <a:xfrm>
              <a:off x="3547" y="1549"/>
              <a:ext cx="1" cy="1347"/>
            </a:xfrm>
            <a:prstGeom prst="line">
              <a:avLst/>
            </a:prstGeom>
            <a:noFill/>
            <a:ln w="12600">
              <a:solidFill>
                <a:srgbClr val="000000"/>
              </a:solidFill>
              <a:miter lim="800000"/>
              <a:headEnd/>
              <a:tailEnd/>
            </a:ln>
          </p:spPr>
          <p:txBody>
            <a:bodyPr/>
            <a:lstStyle/>
            <a:p>
              <a:endParaRPr lang="en-GB"/>
            </a:p>
          </p:txBody>
        </p:sp>
        <p:sp>
          <p:nvSpPr>
            <p:cNvPr id="28" name="Line 27"/>
            <p:cNvSpPr>
              <a:spLocks noChangeShapeType="1"/>
            </p:cNvSpPr>
            <p:nvPr/>
          </p:nvSpPr>
          <p:spPr bwMode="auto">
            <a:xfrm>
              <a:off x="5257" y="1549"/>
              <a:ext cx="1" cy="1347"/>
            </a:xfrm>
            <a:prstGeom prst="line">
              <a:avLst/>
            </a:prstGeom>
            <a:noFill/>
            <a:ln w="12600">
              <a:solidFill>
                <a:srgbClr val="000000"/>
              </a:solidFill>
              <a:miter lim="800000"/>
              <a:headEnd/>
              <a:tailEnd/>
            </a:ln>
          </p:spPr>
          <p:txBody>
            <a:bodyPr/>
            <a:lstStyle/>
            <a:p>
              <a:endParaRPr lang="en-GB"/>
            </a:p>
          </p:txBody>
        </p:sp>
        <p:sp>
          <p:nvSpPr>
            <p:cNvPr id="29" name="Line 28"/>
            <p:cNvSpPr>
              <a:spLocks noChangeShapeType="1"/>
            </p:cNvSpPr>
            <p:nvPr/>
          </p:nvSpPr>
          <p:spPr bwMode="auto">
            <a:xfrm>
              <a:off x="3547" y="1549"/>
              <a:ext cx="1710" cy="1"/>
            </a:xfrm>
            <a:prstGeom prst="line">
              <a:avLst/>
            </a:prstGeom>
            <a:noFill/>
            <a:ln w="12600">
              <a:solidFill>
                <a:srgbClr val="000000"/>
              </a:solidFill>
              <a:miter lim="800000"/>
              <a:headEnd/>
              <a:tailEnd/>
            </a:ln>
          </p:spPr>
          <p:txBody>
            <a:bodyPr/>
            <a:lstStyle/>
            <a:p>
              <a:endParaRPr lang="en-GB"/>
            </a:p>
          </p:txBody>
        </p:sp>
        <p:sp>
          <p:nvSpPr>
            <p:cNvPr id="30" name="Line 29"/>
            <p:cNvSpPr>
              <a:spLocks noChangeShapeType="1"/>
            </p:cNvSpPr>
            <p:nvPr/>
          </p:nvSpPr>
          <p:spPr bwMode="auto">
            <a:xfrm>
              <a:off x="3547" y="2896"/>
              <a:ext cx="1710" cy="1"/>
            </a:xfrm>
            <a:prstGeom prst="line">
              <a:avLst/>
            </a:prstGeom>
            <a:noFill/>
            <a:ln w="12600">
              <a:solidFill>
                <a:srgbClr val="000000"/>
              </a:solidFill>
              <a:miter lim="800000"/>
              <a:headEnd/>
              <a:tailEn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Zonnewind</a:t>
            </a:r>
            <a:endParaRPr lang="en-GB" dirty="0"/>
          </a:p>
        </p:txBody>
      </p:sp>
      <p:sp>
        <p:nvSpPr>
          <p:cNvPr id="6" name="Rounded Rectangle 5"/>
          <p:cNvSpPr/>
          <p:nvPr/>
        </p:nvSpPr>
        <p:spPr>
          <a:xfrm>
            <a:off x="242886" y="1857364"/>
            <a:ext cx="7543824" cy="292608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49263">
              <a:lnSpc>
                <a:spcPct val="90000"/>
              </a:lnSpc>
              <a:spcBef>
                <a:spcPts val="425"/>
              </a:spcBef>
              <a:buClr>
                <a:srgbClr val="333399"/>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dirty="0" smtClean="0"/>
              <a:t>De </a:t>
            </a:r>
            <a:r>
              <a:rPr lang="en-GB" dirty="0" err="1" smtClean="0"/>
              <a:t>zonnewind</a:t>
            </a:r>
            <a:r>
              <a:rPr lang="en-GB" dirty="0" smtClean="0"/>
              <a:t>, met </a:t>
            </a:r>
            <a:r>
              <a:rPr lang="en-GB" dirty="0" err="1" smtClean="0"/>
              <a:t>haar</a:t>
            </a:r>
            <a:r>
              <a:rPr lang="en-GB" dirty="0" smtClean="0"/>
              <a:t> </a:t>
            </a:r>
            <a:r>
              <a:rPr lang="en-GB" dirty="0" err="1" smtClean="0"/>
              <a:t>variaties</a:t>
            </a:r>
            <a:r>
              <a:rPr lang="en-GB" dirty="0" smtClean="0"/>
              <a:t> in </a:t>
            </a:r>
            <a:r>
              <a:rPr lang="en-GB" dirty="0" err="1" smtClean="0"/>
              <a:t>snelheid</a:t>
            </a:r>
            <a:r>
              <a:rPr lang="en-GB" dirty="0" smtClean="0"/>
              <a:t>, </a:t>
            </a:r>
            <a:r>
              <a:rPr lang="en-GB" dirty="0" err="1" smtClean="0"/>
              <a:t>dichtheid</a:t>
            </a:r>
            <a:r>
              <a:rPr lang="en-GB" dirty="0" smtClean="0"/>
              <a:t>, </a:t>
            </a:r>
            <a:r>
              <a:rPr lang="en-GB" dirty="0" err="1" smtClean="0"/>
              <a:t>maar</a:t>
            </a:r>
            <a:r>
              <a:rPr lang="en-GB" dirty="0" smtClean="0"/>
              <a:t> </a:t>
            </a:r>
            <a:r>
              <a:rPr lang="en-GB" dirty="0" err="1" smtClean="0"/>
              <a:t>ook</a:t>
            </a:r>
            <a:r>
              <a:rPr lang="en-GB" dirty="0" smtClean="0"/>
              <a:t> in het </a:t>
            </a:r>
            <a:r>
              <a:rPr lang="en-GB" dirty="0" err="1" smtClean="0"/>
              <a:t>magneetveld</a:t>
            </a:r>
            <a:r>
              <a:rPr lang="en-GB" dirty="0" smtClean="0"/>
              <a:t>, </a:t>
            </a:r>
            <a:r>
              <a:rPr lang="en-GB" dirty="0" err="1" smtClean="0"/>
              <a:t>kan</a:t>
            </a:r>
            <a:r>
              <a:rPr lang="en-GB" dirty="0" smtClean="0"/>
              <a:t> de </a:t>
            </a:r>
            <a:r>
              <a:rPr lang="en-GB" dirty="0" err="1" smtClean="0"/>
              <a:t>magnetosfeer</a:t>
            </a:r>
            <a:r>
              <a:rPr lang="en-GB" dirty="0" smtClean="0"/>
              <a:t> </a:t>
            </a:r>
            <a:r>
              <a:rPr lang="en-GB" dirty="0" err="1" smtClean="0"/>
              <a:t>samendrukken</a:t>
            </a:r>
            <a:r>
              <a:rPr lang="en-GB" dirty="0" smtClean="0"/>
              <a:t> en </a:t>
            </a:r>
            <a:r>
              <a:rPr lang="en-GB" dirty="0" err="1" smtClean="0"/>
              <a:t>vervormen</a:t>
            </a:r>
            <a:r>
              <a:rPr lang="en-GB" dirty="0" smtClean="0"/>
              <a:t>. </a:t>
            </a:r>
            <a:r>
              <a:rPr lang="en-GB" dirty="0" err="1" smtClean="0"/>
              <a:t>Bovenop</a:t>
            </a:r>
            <a:r>
              <a:rPr lang="en-GB" dirty="0" smtClean="0"/>
              <a:t> de </a:t>
            </a:r>
            <a:r>
              <a:rPr lang="en-GB" dirty="0" err="1" smtClean="0"/>
              <a:t>gewone</a:t>
            </a:r>
            <a:r>
              <a:rPr lang="en-GB" dirty="0" smtClean="0"/>
              <a:t> </a:t>
            </a:r>
            <a:r>
              <a:rPr lang="en-GB" dirty="0" err="1" smtClean="0"/>
              <a:t>zonnewind</a:t>
            </a:r>
            <a:r>
              <a:rPr lang="en-GB" dirty="0" smtClean="0"/>
              <a:t> </a:t>
            </a:r>
            <a:r>
              <a:rPr lang="en-GB" dirty="0" err="1" smtClean="0"/>
              <a:t>kunnen</a:t>
            </a:r>
            <a:r>
              <a:rPr lang="en-GB" dirty="0" smtClean="0"/>
              <a:t> </a:t>
            </a:r>
            <a:r>
              <a:rPr lang="en-GB" dirty="0" err="1" smtClean="0"/>
              <a:t>zich</a:t>
            </a:r>
            <a:r>
              <a:rPr lang="en-GB" dirty="0" smtClean="0"/>
              <a:t> twee </a:t>
            </a:r>
            <a:r>
              <a:rPr lang="en-GB" dirty="0" err="1" smtClean="0"/>
              <a:t>soorten</a:t>
            </a:r>
            <a:r>
              <a:rPr lang="en-GB" dirty="0" smtClean="0"/>
              <a:t> geo-</a:t>
            </a:r>
            <a:r>
              <a:rPr lang="en-GB" dirty="0" err="1" smtClean="0"/>
              <a:t>effectieve</a:t>
            </a:r>
            <a:r>
              <a:rPr lang="en-GB" dirty="0" smtClean="0"/>
              <a:t> </a:t>
            </a:r>
            <a:r>
              <a:rPr lang="en-GB" dirty="0" err="1" smtClean="0"/>
              <a:t>fenomenen</a:t>
            </a:r>
            <a:r>
              <a:rPr lang="en-GB" dirty="0" smtClean="0"/>
              <a:t> </a:t>
            </a:r>
            <a:r>
              <a:rPr lang="en-GB" dirty="0" err="1" smtClean="0"/>
              <a:t>voordoen</a:t>
            </a:r>
            <a:r>
              <a:rPr lang="en-GB" dirty="0" smtClean="0"/>
              <a:t>:</a:t>
            </a:r>
          </a:p>
          <a:p>
            <a:pPr defTabSz="449263">
              <a:lnSpc>
                <a:spcPct val="90000"/>
              </a:lnSpc>
              <a:spcBef>
                <a:spcPts val="425"/>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dirty="0" err="1" smtClean="0"/>
              <a:t>Niet</a:t>
            </a:r>
            <a:r>
              <a:rPr lang="en-GB" dirty="0" smtClean="0"/>
              <a:t> </a:t>
            </a:r>
            <a:r>
              <a:rPr lang="en-GB" dirty="0" err="1" smtClean="0"/>
              <a:t>eruptieve</a:t>
            </a:r>
            <a:r>
              <a:rPr lang="en-GB" dirty="0" smtClean="0"/>
              <a:t> </a:t>
            </a:r>
            <a:r>
              <a:rPr lang="en-GB" dirty="0" err="1" smtClean="0"/>
              <a:t>structuren</a:t>
            </a:r>
            <a:r>
              <a:rPr lang="en-GB" dirty="0" smtClean="0"/>
              <a:t>:</a:t>
            </a:r>
          </a:p>
          <a:p>
            <a:pPr marL="442913" lvl="1" indent="-201613" defTabSz="449263">
              <a:lnSpc>
                <a:spcPct val="90000"/>
              </a:lnSpc>
              <a:spcBef>
                <a:spcPts val="375"/>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dirty="0" err="1" smtClean="0"/>
              <a:t>magnetische</a:t>
            </a:r>
            <a:r>
              <a:rPr lang="en-GB" dirty="0" smtClean="0"/>
              <a:t> </a:t>
            </a:r>
            <a:r>
              <a:rPr lang="en-GB" dirty="0" err="1" smtClean="0"/>
              <a:t>sectoren</a:t>
            </a:r>
            <a:r>
              <a:rPr lang="en-GB" dirty="0" smtClean="0"/>
              <a:t> en </a:t>
            </a:r>
            <a:r>
              <a:rPr lang="en-GB" dirty="0" err="1" smtClean="0"/>
              <a:t>snelle</a:t>
            </a:r>
            <a:r>
              <a:rPr lang="en-GB" dirty="0" smtClean="0"/>
              <a:t> </a:t>
            </a:r>
            <a:r>
              <a:rPr lang="en-GB" dirty="0" err="1" smtClean="0"/>
              <a:t>stromen</a:t>
            </a:r>
            <a:r>
              <a:rPr lang="en-GB" dirty="0" smtClean="0"/>
              <a:t> (</a:t>
            </a:r>
            <a:r>
              <a:rPr lang="en-GB" dirty="0" err="1" smtClean="0"/>
              <a:t>coronale</a:t>
            </a:r>
            <a:r>
              <a:rPr lang="en-GB" dirty="0" smtClean="0"/>
              <a:t> </a:t>
            </a:r>
            <a:r>
              <a:rPr lang="en-GB" dirty="0" err="1" smtClean="0"/>
              <a:t>gaten</a:t>
            </a:r>
            <a:r>
              <a:rPr lang="en-GB" dirty="0" smtClean="0"/>
              <a:t>).</a:t>
            </a:r>
          </a:p>
          <a:p>
            <a:pPr marL="442913" lvl="1" indent="-201613" defTabSz="449263">
              <a:lnSpc>
                <a:spcPct val="90000"/>
              </a:lnSpc>
              <a:spcBef>
                <a:spcPts val="375"/>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dirty="0" err="1" smtClean="0"/>
              <a:t>terugkerende</a:t>
            </a:r>
            <a:r>
              <a:rPr lang="en-GB" dirty="0" smtClean="0"/>
              <a:t> en </a:t>
            </a:r>
            <a:r>
              <a:rPr lang="en-GB" dirty="0" err="1" smtClean="0"/>
              <a:t>lichte</a:t>
            </a:r>
            <a:r>
              <a:rPr lang="en-GB" dirty="0" smtClean="0"/>
              <a:t> </a:t>
            </a:r>
            <a:r>
              <a:rPr lang="en-GB" dirty="0" err="1" smtClean="0"/>
              <a:t>storingen</a:t>
            </a:r>
            <a:endParaRPr lang="en-GB" dirty="0" smtClean="0"/>
          </a:p>
          <a:p>
            <a:pPr defTabSz="449263">
              <a:lnSpc>
                <a:spcPct val="90000"/>
              </a:lnSpc>
              <a:spcBef>
                <a:spcPts val="425"/>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dirty="0" err="1" smtClean="0"/>
              <a:t>Eruptieve</a:t>
            </a:r>
            <a:r>
              <a:rPr lang="en-GB" dirty="0" smtClean="0"/>
              <a:t> </a:t>
            </a:r>
            <a:r>
              <a:rPr lang="en-GB" dirty="0" err="1" smtClean="0"/>
              <a:t>structuren</a:t>
            </a:r>
            <a:r>
              <a:rPr lang="en-GB" dirty="0" smtClean="0"/>
              <a:t>:</a:t>
            </a:r>
          </a:p>
          <a:p>
            <a:pPr marL="442913" lvl="1" indent="-201613" defTabSz="449263">
              <a:lnSpc>
                <a:spcPct val="90000"/>
              </a:lnSpc>
              <a:spcBef>
                <a:spcPts val="375"/>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dirty="0" smtClean="0"/>
              <a:t>CME's.</a:t>
            </a:r>
          </a:p>
          <a:p>
            <a:pPr marL="442913" lvl="1" indent="-201613" defTabSz="449263">
              <a:lnSpc>
                <a:spcPct val="90000"/>
              </a:lnSpc>
              <a:spcBef>
                <a:spcPts val="375"/>
              </a:spcBef>
              <a:buClr>
                <a:schemeClr val="bg1"/>
              </a:buClr>
              <a:buSzPct val="100000"/>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dirty="0" err="1" smtClean="0"/>
              <a:t>oorzaak</a:t>
            </a:r>
            <a:r>
              <a:rPr lang="en-GB" dirty="0" smtClean="0"/>
              <a:t> van </a:t>
            </a:r>
            <a:r>
              <a:rPr lang="en-GB" dirty="0" err="1" smtClean="0"/>
              <a:t>sterkere</a:t>
            </a:r>
            <a:r>
              <a:rPr lang="en-GB" dirty="0" smtClean="0"/>
              <a:t> </a:t>
            </a:r>
            <a:r>
              <a:rPr lang="en-GB" dirty="0" err="1" smtClean="0"/>
              <a:t>storingen</a:t>
            </a:r>
            <a:r>
              <a:rPr lang="en-GB" dirty="0" smtClean="0"/>
              <a:t>.</a:t>
            </a:r>
            <a:endParaRPr lang="en-GB" dirty="0"/>
          </a:p>
        </p:txBody>
      </p:sp>
      <p:pic>
        <p:nvPicPr>
          <p:cNvPr id="5" name="Picture 5"/>
          <p:cNvPicPr>
            <a:picLocks noChangeAspect="1" noChangeArrowheads="1"/>
          </p:cNvPicPr>
          <p:nvPr/>
        </p:nvPicPr>
        <p:blipFill>
          <a:blip r:embed="rId2"/>
          <a:srcRect t="17732"/>
          <a:stretch>
            <a:fillRect/>
          </a:stretch>
        </p:blipFill>
        <p:spPr bwMode="auto">
          <a:xfrm>
            <a:off x="4833967" y="3786190"/>
            <a:ext cx="3952875" cy="2428875"/>
          </a:xfrm>
          <a:prstGeom prst="rect">
            <a:avLst/>
          </a:prstGeom>
          <a:noFill/>
          <a:ln w="9525">
            <a:noFill/>
            <a:round/>
            <a:headEnd/>
            <a:tailEnd/>
          </a:ln>
        </p:spPr>
      </p:pic>
      <p:sp>
        <p:nvSpPr>
          <p:cNvPr id="7" name="TextBox 6"/>
          <p:cNvSpPr txBox="1"/>
          <p:nvPr/>
        </p:nvSpPr>
        <p:spPr>
          <a:xfrm>
            <a:off x="642910" y="6357958"/>
            <a:ext cx="4513928" cy="369332"/>
          </a:xfrm>
          <a:prstGeom prst="rect">
            <a:avLst/>
          </a:prstGeom>
          <a:noFill/>
        </p:spPr>
        <p:txBody>
          <a:bodyPr wrap="none" rtlCol="0">
            <a:spAutoFit/>
          </a:bodyPr>
          <a:lstStyle/>
          <a:p>
            <a:r>
              <a:rPr lang="en-GB" dirty="0" err="1" smtClean="0">
                <a:solidFill>
                  <a:schemeClr val="tx1">
                    <a:lumMod val="65000"/>
                    <a:lumOff val="35000"/>
                  </a:schemeClr>
                </a:solidFill>
                <a:latin typeface="+mn-lt"/>
              </a:rPr>
              <a:t>Korte</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termijn</a:t>
            </a:r>
            <a:r>
              <a:rPr lang="en-GB" dirty="0" smtClean="0">
                <a:solidFill>
                  <a:schemeClr val="tx1">
                    <a:lumMod val="65000"/>
                    <a:lumOff val="35000"/>
                  </a:schemeClr>
                </a:solidFill>
                <a:latin typeface="+mn-lt"/>
              </a:rPr>
              <a:t> – </a:t>
            </a:r>
            <a:r>
              <a:rPr lang="en-GB" dirty="0" err="1" smtClean="0">
                <a:solidFill>
                  <a:schemeClr val="tx1">
                    <a:lumMod val="65000"/>
                    <a:lumOff val="35000"/>
                  </a:schemeClr>
                </a:solidFill>
                <a:latin typeface="+mn-lt"/>
              </a:rPr>
              <a:t>Interplanetair</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magnetisch</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veld</a:t>
            </a:r>
            <a:endParaRPr lang="en-GB" dirty="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Zonnewind</a:t>
            </a:r>
            <a:r>
              <a:rPr lang="en-GB" dirty="0" smtClean="0"/>
              <a:t/>
            </a:r>
            <a:br>
              <a:rPr lang="en-GB" dirty="0" smtClean="0"/>
            </a:br>
            <a:r>
              <a:rPr lang="en-GB" dirty="0" err="1" smtClean="0"/>
              <a:t>radiaal</a:t>
            </a:r>
            <a:endParaRPr lang="en-GB" dirty="0"/>
          </a:p>
        </p:txBody>
      </p:sp>
      <p:sp>
        <p:nvSpPr>
          <p:cNvPr id="3" name="Content Placeholder 2"/>
          <p:cNvSpPr>
            <a:spLocks noGrp="1"/>
          </p:cNvSpPr>
          <p:nvPr>
            <p:ph idx="1"/>
          </p:nvPr>
        </p:nvSpPr>
        <p:spPr/>
        <p:txBody>
          <a:bodyPr/>
          <a:lstStyle/>
          <a:p>
            <a:endParaRPr lang="en-GB"/>
          </a:p>
        </p:txBody>
      </p:sp>
      <p:pic>
        <p:nvPicPr>
          <p:cNvPr id="4" name="Picture 14" descr="imf_big"/>
          <p:cNvPicPr>
            <a:picLocks noChangeAspect="1" noChangeArrowheads="1"/>
          </p:cNvPicPr>
          <p:nvPr/>
        </p:nvPicPr>
        <p:blipFill>
          <a:blip r:embed="rId2"/>
          <a:srcRect/>
          <a:stretch>
            <a:fillRect/>
          </a:stretch>
        </p:blipFill>
        <p:spPr bwMode="auto">
          <a:xfrm>
            <a:off x="2500298" y="2071678"/>
            <a:ext cx="4180268"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Deeltjes</a:t>
            </a:r>
            <a:endParaRPr lang="en-GB" dirty="0"/>
          </a:p>
        </p:txBody>
      </p:sp>
      <p:grpSp>
        <p:nvGrpSpPr>
          <p:cNvPr id="4" name="Group 9"/>
          <p:cNvGrpSpPr>
            <a:grpSpLocks/>
          </p:cNvGrpSpPr>
          <p:nvPr/>
        </p:nvGrpSpPr>
        <p:grpSpPr bwMode="auto">
          <a:xfrm rot="21160965">
            <a:off x="251505" y="1661784"/>
            <a:ext cx="7223760" cy="3108960"/>
            <a:chOff x="385" y="1117"/>
            <a:chExt cx="5126" cy="2159"/>
          </a:xfrm>
        </p:grpSpPr>
        <p:pic>
          <p:nvPicPr>
            <p:cNvPr id="5" name="Picture 10" descr="20050117_proton"/>
            <p:cNvPicPr>
              <a:picLocks noChangeAspect="1" noChangeArrowheads="1"/>
            </p:cNvPicPr>
            <p:nvPr/>
          </p:nvPicPr>
          <p:blipFill>
            <a:blip r:embed="rId4"/>
            <a:srcRect/>
            <a:stretch>
              <a:fillRect/>
            </a:stretch>
          </p:blipFill>
          <p:spPr bwMode="auto">
            <a:xfrm>
              <a:off x="385" y="1117"/>
              <a:ext cx="2879" cy="2159"/>
            </a:xfrm>
            <a:prstGeom prst="rect">
              <a:avLst/>
            </a:prstGeom>
            <a:noFill/>
            <a:ln w="9525">
              <a:noFill/>
              <a:miter lim="800000"/>
              <a:headEnd/>
              <a:tailEnd/>
            </a:ln>
          </p:spPr>
        </p:pic>
        <p:pic>
          <p:nvPicPr>
            <p:cNvPr id="6" name="Picture 11" descr="20050120_proton"/>
            <p:cNvPicPr>
              <a:picLocks noChangeAspect="1" noChangeArrowheads="1"/>
            </p:cNvPicPr>
            <p:nvPr/>
          </p:nvPicPr>
          <p:blipFill>
            <a:blip r:embed="rId5"/>
            <a:srcRect l="11810"/>
            <a:stretch>
              <a:fillRect/>
            </a:stretch>
          </p:blipFill>
          <p:spPr bwMode="auto">
            <a:xfrm>
              <a:off x="2972" y="1117"/>
              <a:ext cx="2539" cy="2159"/>
            </a:xfrm>
            <a:prstGeom prst="rect">
              <a:avLst/>
            </a:prstGeom>
            <a:noFill/>
            <a:ln w="9525">
              <a:noFill/>
              <a:miter lim="800000"/>
              <a:headEnd/>
              <a:tailEnd/>
            </a:ln>
          </p:spPr>
        </p:pic>
      </p:grpSp>
      <p:pic>
        <p:nvPicPr>
          <p:cNvPr id="7" name="c3_3halo.mpeg">
            <a:hlinkClick r:id="" action="ppaction://media"/>
          </p:cNvPr>
          <p:cNvPicPr>
            <a:picLocks noGrp="1" noRot="1" noChangeAspect="1"/>
          </p:cNvPicPr>
          <p:nvPr>
            <p:ph idx="1"/>
            <a:videoFile r:link="rId1"/>
          </p:nvPr>
        </p:nvPicPr>
        <p:blipFill>
          <a:blip r:embed="rId6"/>
          <a:stretch>
            <a:fillRect/>
          </a:stretch>
        </p:blipFill>
        <p:spPr>
          <a:xfrm>
            <a:off x="6605590" y="3748078"/>
            <a:ext cx="2252690" cy="2252690"/>
          </a:xfrm>
          <a:prstGeom prst="rect">
            <a:avLst/>
          </a:prstGeom>
        </p:spPr>
      </p:pic>
      <p:sp>
        <p:nvSpPr>
          <p:cNvPr id="8" name="TextBox 7"/>
          <p:cNvSpPr txBox="1"/>
          <p:nvPr/>
        </p:nvSpPr>
        <p:spPr>
          <a:xfrm>
            <a:off x="642910" y="6357958"/>
            <a:ext cx="4513928" cy="369332"/>
          </a:xfrm>
          <a:prstGeom prst="rect">
            <a:avLst/>
          </a:prstGeom>
          <a:noFill/>
        </p:spPr>
        <p:txBody>
          <a:bodyPr wrap="none" rtlCol="0">
            <a:spAutoFit/>
          </a:bodyPr>
          <a:lstStyle/>
          <a:p>
            <a:r>
              <a:rPr lang="en-GB" dirty="0" err="1" smtClean="0">
                <a:solidFill>
                  <a:schemeClr val="tx1">
                    <a:lumMod val="65000"/>
                    <a:lumOff val="35000"/>
                  </a:schemeClr>
                </a:solidFill>
                <a:latin typeface="+mn-lt"/>
              </a:rPr>
              <a:t>Korte</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termijn</a:t>
            </a:r>
            <a:r>
              <a:rPr lang="en-GB" dirty="0" smtClean="0">
                <a:solidFill>
                  <a:schemeClr val="tx1">
                    <a:lumMod val="65000"/>
                    <a:lumOff val="35000"/>
                  </a:schemeClr>
                </a:solidFill>
                <a:latin typeface="+mn-lt"/>
              </a:rPr>
              <a:t> – </a:t>
            </a:r>
            <a:r>
              <a:rPr lang="en-GB" dirty="0" err="1" smtClean="0">
                <a:solidFill>
                  <a:schemeClr val="tx1">
                    <a:lumMod val="65000"/>
                    <a:lumOff val="35000"/>
                  </a:schemeClr>
                </a:solidFill>
                <a:latin typeface="+mn-lt"/>
              </a:rPr>
              <a:t>Interplanetair</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magnetisch</a:t>
            </a:r>
            <a:r>
              <a:rPr lang="en-GB" dirty="0" smtClean="0">
                <a:solidFill>
                  <a:schemeClr val="tx1">
                    <a:lumMod val="65000"/>
                    <a:lumOff val="35000"/>
                  </a:schemeClr>
                </a:solidFill>
                <a:latin typeface="+mn-lt"/>
              </a:rPr>
              <a:t> </a:t>
            </a:r>
            <a:r>
              <a:rPr lang="en-GB" dirty="0" err="1" smtClean="0">
                <a:solidFill>
                  <a:schemeClr val="tx1">
                    <a:lumMod val="65000"/>
                    <a:lumOff val="35000"/>
                  </a:schemeClr>
                </a:solidFill>
                <a:latin typeface="+mn-lt"/>
              </a:rPr>
              <a:t>veld</a:t>
            </a:r>
            <a:endParaRPr lang="en-GB" dirty="0">
              <a:solidFill>
                <a:schemeClr val="tx1">
                  <a:lumMod val="65000"/>
                  <a:lumOff val="35000"/>
                </a:schemeClr>
              </a:solidFill>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Deeltjes</a:t>
            </a:r>
            <a:r>
              <a:rPr lang="en-GB" dirty="0" smtClean="0"/>
              <a:t/>
            </a:r>
            <a:br>
              <a:rPr lang="en-GB" dirty="0" smtClean="0"/>
            </a:br>
            <a:r>
              <a:rPr lang="en-GB" dirty="0" err="1" smtClean="0"/>
              <a:t>volgens</a:t>
            </a:r>
            <a:r>
              <a:rPr lang="en-GB" dirty="0" smtClean="0"/>
              <a:t> IMF</a:t>
            </a:r>
            <a:endParaRPr lang="en-GB" dirty="0"/>
          </a:p>
        </p:txBody>
      </p:sp>
      <p:sp>
        <p:nvSpPr>
          <p:cNvPr id="3" name="Content Placeholder 2"/>
          <p:cNvSpPr>
            <a:spLocks noGrp="1"/>
          </p:cNvSpPr>
          <p:nvPr>
            <p:ph idx="1"/>
          </p:nvPr>
        </p:nvSpPr>
        <p:spPr/>
        <p:txBody>
          <a:bodyPr/>
          <a:lstStyle/>
          <a:p>
            <a:endParaRPr lang="en-GB"/>
          </a:p>
        </p:txBody>
      </p:sp>
      <p:pic>
        <p:nvPicPr>
          <p:cNvPr id="4" name="Picture 14" descr="imf_big"/>
          <p:cNvPicPr>
            <a:picLocks noChangeAspect="1" noChangeArrowheads="1"/>
          </p:cNvPicPr>
          <p:nvPr/>
        </p:nvPicPr>
        <p:blipFill>
          <a:blip r:embed="rId2"/>
          <a:srcRect/>
          <a:stretch>
            <a:fillRect/>
          </a:stretch>
        </p:blipFill>
        <p:spPr bwMode="auto">
          <a:xfrm>
            <a:off x="2500298" y="2071678"/>
            <a:ext cx="4180268" cy="39052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k"/>
          <p:cNvPicPr>
            <a:picLocks noChangeAspect="1" noChangeArrowheads="1"/>
          </p:cNvPicPr>
          <p:nvPr/>
        </p:nvPicPr>
        <p:blipFill>
          <a:blip r:embed="rId3"/>
          <a:srcRect/>
          <a:stretch>
            <a:fillRect/>
          </a:stretch>
        </p:blipFill>
        <p:spPr bwMode="auto">
          <a:xfrm rot="712585">
            <a:off x="5918600" y="4178547"/>
            <a:ext cx="3076594" cy="2460668"/>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GB" dirty="0" err="1" smtClean="0"/>
              <a:t>Voorspellen</a:t>
            </a:r>
            <a:endParaRPr lang="en-GB" dirty="0"/>
          </a:p>
        </p:txBody>
      </p:sp>
      <p:pic>
        <p:nvPicPr>
          <p:cNvPr id="1026" name="Picture 2" descr="C:\Documents and Settings\petra\Desktop\probability.tiff"/>
          <p:cNvPicPr>
            <a:picLocks noChangeAspect="1" noChangeArrowheads="1"/>
          </p:cNvPicPr>
          <p:nvPr/>
        </p:nvPicPr>
        <p:blipFill>
          <a:blip r:embed="rId4"/>
          <a:srcRect/>
          <a:stretch>
            <a:fillRect/>
          </a:stretch>
        </p:blipFill>
        <p:spPr bwMode="auto">
          <a:xfrm rot="21003911">
            <a:off x="419539" y="1582222"/>
            <a:ext cx="3701712" cy="3062567"/>
          </a:xfrm>
          <a:prstGeom prst="rect">
            <a:avLst/>
          </a:prstGeom>
          <a:noFill/>
        </p:spPr>
      </p:pic>
      <p:pic>
        <p:nvPicPr>
          <p:cNvPr id="1027" name="Picture 3" descr="C:\Documents and Settings\petra\Desktop\10cm.tiff"/>
          <p:cNvPicPr>
            <a:picLocks noChangeAspect="1" noChangeArrowheads="1"/>
          </p:cNvPicPr>
          <p:nvPr/>
        </p:nvPicPr>
        <p:blipFill>
          <a:blip r:embed="rId5"/>
          <a:srcRect/>
          <a:stretch>
            <a:fillRect/>
          </a:stretch>
        </p:blipFill>
        <p:spPr bwMode="auto">
          <a:xfrm>
            <a:off x="2374594" y="2285992"/>
            <a:ext cx="3840480" cy="3067265"/>
          </a:xfrm>
          <a:prstGeom prst="rect">
            <a:avLst/>
          </a:prstGeom>
          <a:noFill/>
        </p:spPr>
      </p:pic>
      <p:graphicFrame>
        <p:nvGraphicFramePr>
          <p:cNvPr id="6" name="Diagram 5"/>
          <p:cNvGraphicFramePr/>
          <p:nvPr/>
        </p:nvGraphicFramePr>
        <p:xfrm>
          <a:off x="5072066" y="1785926"/>
          <a:ext cx="4643470" cy="24288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ounded Rectangle 10"/>
          <p:cNvSpPr/>
          <p:nvPr/>
        </p:nvSpPr>
        <p:spPr>
          <a:xfrm>
            <a:off x="428596" y="5214950"/>
            <a:ext cx="1737360" cy="914400"/>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Kansrekenen</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Verstoring</a:t>
            </a:r>
            <a:r>
              <a:rPr lang="en-GB" dirty="0" smtClean="0"/>
              <a:t> op </a:t>
            </a:r>
            <a:r>
              <a:rPr lang="en-GB" dirty="0" err="1" smtClean="0"/>
              <a:t>aarde</a:t>
            </a:r>
            <a:endParaRPr lang="en-GB" dirty="0"/>
          </a:p>
        </p:txBody>
      </p:sp>
      <p:pic>
        <p:nvPicPr>
          <p:cNvPr id="5" name="017_CME-AN~3.mpg">
            <a:hlinkClick r:id="" action="ppaction://media"/>
          </p:cNvPr>
          <p:cNvPicPr>
            <a:picLocks noGrp="1" noRot="1" noChangeAspect="1"/>
          </p:cNvPicPr>
          <p:nvPr>
            <p:ph idx="1"/>
            <a:videoFile r:link="rId1"/>
          </p:nvPr>
        </p:nvPicPr>
        <p:blipFill>
          <a:blip r:embed="rId4"/>
          <a:stretch>
            <a:fillRect/>
          </a:stretch>
        </p:blipFill>
        <p:spPr>
          <a:xfrm>
            <a:off x="714348" y="2928934"/>
            <a:ext cx="3048000" cy="2286000"/>
          </a:xfrm>
          <a:prstGeom prst="rect">
            <a:avLst/>
          </a:prstGeom>
        </p:spPr>
      </p:pic>
      <p:sp>
        <p:nvSpPr>
          <p:cNvPr id="4" name="Rounded Rectangle 3"/>
          <p:cNvSpPr/>
          <p:nvPr/>
        </p:nvSpPr>
        <p:spPr>
          <a:xfrm>
            <a:off x="5940770" y="2300286"/>
            <a:ext cx="2560320" cy="914400"/>
          </a:xfrm>
          <a:prstGeom prst="roundRect">
            <a:avLst/>
          </a:prstGeom>
          <a:solidFill>
            <a:srgbClr val="00B05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Straling</a:t>
            </a:r>
            <a:endParaRPr lang="en-GB" sz="4400" dirty="0"/>
          </a:p>
        </p:txBody>
      </p:sp>
      <p:sp>
        <p:nvSpPr>
          <p:cNvPr id="6" name="Rounded Rectangle 5"/>
          <p:cNvSpPr/>
          <p:nvPr/>
        </p:nvSpPr>
        <p:spPr>
          <a:xfrm>
            <a:off x="5940770" y="3443294"/>
            <a:ext cx="2560320" cy="914400"/>
          </a:xfrm>
          <a:prstGeom prst="roundRect">
            <a:avLst/>
          </a:prstGeom>
          <a:solidFill>
            <a:srgbClr val="0070C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Massa</a:t>
            </a:r>
            <a:endParaRPr lang="en-GB" sz="4400" dirty="0"/>
          </a:p>
        </p:txBody>
      </p:sp>
      <p:sp>
        <p:nvSpPr>
          <p:cNvPr id="7" name="Rounded Rectangle 6"/>
          <p:cNvSpPr/>
          <p:nvPr/>
        </p:nvSpPr>
        <p:spPr>
          <a:xfrm>
            <a:off x="5929322" y="4586302"/>
            <a:ext cx="2560320" cy="914400"/>
          </a:xfrm>
          <a:prstGeom prst="roundRect">
            <a:avLst/>
          </a:prstGeom>
          <a:solidFill>
            <a:srgbClr val="C0000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err="1" smtClean="0"/>
              <a:t>Deeltjes</a:t>
            </a:r>
            <a:endParaRPr lang="en-GB"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36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5"/>
                </p:tgtEl>
              </p:cMediaNode>
            </p:vide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NAS35"/>
          <p:cNvPicPr>
            <a:picLocks noChangeAspect="1" noChangeArrowheads="1"/>
          </p:cNvPicPr>
          <p:nvPr/>
        </p:nvPicPr>
        <p:blipFill>
          <a:blip r:embed="rId3"/>
          <a:srcRect/>
          <a:stretch>
            <a:fillRect/>
          </a:stretch>
        </p:blipFill>
        <p:spPr>
          <a:xfrm>
            <a:off x="612776" y="2000240"/>
            <a:ext cx="4030662" cy="4030663"/>
          </a:xfrm>
          <a:prstGeom prst="rect">
            <a:avLst/>
          </a:prstGeom>
          <a:ln w="28575">
            <a:solidFill>
              <a:schemeClr val="bg1"/>
            </a:solidFill>
          </a:ln>
        </p:spPr>
      </p:pic>
      <p:sp>
        <p:nvSpPr>
          <p:cNvPr id="3"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err="1" smtClean="0">
                <a:solidFill>
                  <a:schemeClr val="bg1"/>
                </a:solidFill>
                <a:latin typeface="+mn-lt"/>
                <a:ea typeface="+mj-ea"/>
                <a:cs typeface="Arial" pitchFamily="34" charset="0"/>
              </a:rPr>
              <a:t>Een</a:t>
            </a:r>
            <a:r>
              <a:rPr lang="en-GB" sz="4400" dirty="0" smtClean="0">
                <a:solidFill>
                  <a:schemeClr val="bg1"/>
                </a:solidFill>
                <a:latin typeface="+mn-lt"/>
                <a:ea typeface="+mj-ea"/>
                <a:cs typeface="Arial" pitchFamily="34" charset="0"/>
              </a:rPr>
              <a:t> </a:t>
            </a:r>
            <a:r>
              <a:rPr lang="en-GB" sz="4400" dirty="0" err="1" smtClean="0">
                <a:solidFill>
                  <a:schemeClr val="bg1"/>
                </a:solidFill>
                <a:latin typeface="+mn-lt"/>
                <a:ea typeface="+mj-ea"/>
                <a:cs typeface="Arial" pitchFamily="34" charset="0"/>
              </a:rPr>
              <a:t>gele</a:t>
            </a:r>
            <a:r>
              <a:rPr lang="en-GB" sz="4400" dirty="0" smtClean="0">
                <a:solidFill>
                  <a:schemeClr val="bg1"/>
                </a:solidFill>
                <a:latin typeface="+mn-lt"/>
                <a:ea typeface="+mj-ea"/>
                <a:cs typeface="Arial" pitchFamily="34" charset="0"/>
              </a:rPr>
              <a:t> </a:t>
            </a:r>
            <a:r>
              <a:rPr lang="en-GB" sz="4400" dirty="0" err="1" smtClean="0">
                <a:solidFill>
                  <a:schemeClr val="bg1"/>
                </a:solidFill>
                <a:latin typeface="+mn-lt"/>
                <a:ea typeface="+mj-ea"/>
                <a:cs typeface="Arial" pitchFamily="34" charset="0"/>
              </a:rPr>
              <a:t>bol</a:t>
            </a:r>
            <a:r>
              <a:rPr lang="en-GB" sz="4400" smtClean="0">
                <a:solidFill>
                  <a:schemeClr val="bg1"/>
                </a:solidFill>
                <a:latin typeface="+mn-lt"/>
                <a:ea typeface="+mj-ea"/>
                <a:cs typeface="Arial" pitchFamily="34" charset="0"/>
              </a:rPr>
              <a:t>?</a:t>
            </a:r>
            <a:endParaRPr kumimoji="0" lang="en-GB" sz="4400" b="0" i="0" u="none" strike="noStrike" kern="1200" cap="none" spc="0" normalizeH="0" baseline="0" noProof="0" dirty="0" smtClean="0">
              <a:ln>
                <a:noFill/>
              </a:ln>
              <a:solidFill>
                <a:schemeClr val="bg1"/>
              </a:solidFill>
              <a:effectLst/>
              <a:uLnTx/>
              <a:uFillTx/>
              <a:latin typeface="+mn-lt"/>
              <a:ea typeface="+mj-ea"/>
              <a:cs typeface="Arial" pitchFamily="34" charset="0"/>
            </a:endParaRPr>
          </a:p>
        </p:txBody>
      </p:sp>
      <p:pic>
        <p:nvPicPr>
          <p:cNvPr id="5" name="002_coronal_temperatures.mpg">
            <a:hlinkClick r:id="" action="ppaction://media"/>
          </p:cNvPr>
          <p:cNvPicPr>
            <a:picLocks noRot="1" noChangeAspect="1"/>
          </p:cNvPicPr>
          <p:nvPr>
            <a:videoFile r:link="rId1"/>
          </p:nvPr>
        </p:nvPicPr>
        <p:blipFill>
          <a:blip r:embed="rId4"/>
          <a:stretch>
            <a:fillRect/>
          </a:stretch>
        </p:blipFill>
        <p:spPr>
          <a:xfrm>
            <a:off x="4613303" y="2000239"/>
            <a:ext cx="4030663" cy="4030663"/>
          </a:xfrm>
          <a:prstGeom prst="rect">
            <a:avLst/>
          </a:prstGeom>
        </p:spPr>
      </p:pic>
      <p:sp>
        <p:nvSpPr>
          <p:cNvPr id="7" name="Text Box 7"/>
          <p:cNvSpPr txBox="1">
            <a:spLocks noChangeArrowheads="1"/>
          </p:cNvSpPr>
          <p:nvPr/>
        </p:nvSpPr>
        <p:spPr bwMode="auto">
          <a:xfrm>
            <a:off x="674686" y="2615690"/>
            <a:ext cx="853417" cy="340735"/>
          </a:xfrm>
          <a:prstGeom prst="rect">
            <a:avLst/>
          </a:prstGeom>
          <a:noFill/>
          <a:ln w="9525">
            <a:noFill/>
            <a:round/>
            <a:headEnd/>
            <a:tailEnd/>
          </a:ln>
        </p:spPr>
        <p:txBody>
          <a:bodyPr wrap="none" lIns="90000" tIns="46800" rIns="90000" bIns="46800">
            <a:spAutoFit/>
          </a:bodyPr>
          <a:lstStyle/>
          <a:p>
            <a:pPr algn="l" defTabSz="449263" eaLnBrk="1" hangingPunct="1">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solidFill>
                  <a:schemeClr val="bg1"/>
                </a:solidFill>
                <a:latin typeface="Arial" charset="0"/>
              </a:rPr>
              <a:t>Corona</a:t>
            </a:r>
          </a:p>
        </p:txBody>
      </p:sp>
      <p:sp>
        <p:nvSpPr>
          <p:cNvPr id="8" name="Text Box 8"/>
          <p:cNvSpPr txBox="1">
            <a:spLocks noChangeArrowheads="1"/>
          </p:cNvSpPr>
          <p:nvPr/>
        </p:nvSpPr>
        <p:spPr bwMode="auto">
          <a:xfrm>
            <a:off x="674686" y="4390604"/>
            <a:ext cx="1367980" cy="340735"/>
          </a:xfrm>
          <a:prstGeom prst="rect">
            <a:avLst/>
          </a:prstGeom>
          <a:noFill/>
          <a:ln w="9525">
            <a:noFill/>
            <a:round/>
            <a:headEnd/>
            <a:tailEnd/>
          </a:ln>
        </p:spPr>
        <p:txBody>
          <a:bodyPr wrap="none" lIns="90000" tIns="46800" rIns="90000" bIns="46800">
            <a:spAutoFit/>
          </a:bodyPr>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err="1">
                <a:solidFill>
                  <a:schemeClr val="bg1"/>
                </a:solidFill>
                <a:latin typeface="Arial" charset="0"/>
              </a:rPr>
              <a:t>Chromosfeer</a:t>
            </a:r>
            <a:endParaRPr lang="en-GB" sz="1600" b="0" dirty="0">
              <a:solidFill>
                <a:schemeClr val="bg1"/>
              </a:solidFill>
              <a:latin typeface="Arial" charset="0"/>
            </a:endParaRPr>
          </a:p>
        </p:txBody>
      </p:sp>
      <p:sp>
        <p:nvSpPr>
          <p:cNvPr id="9" name="Text Box 9"/>
          <p:cNvSpPr txBox="1">
            <a:spLocks noChangeArrowheads="1"/>
          </p:cNvSpPr>
          <p:nvPr/>
        </p:nvSpPr>
        <p:spPr bwMode="auto">
          <a:xfrm>
            <a:off x="615949" y="3516893"/>
            <a:ext cx="1345923" cy="340735"/>
          </a:xfrm>
          <a:prstGeom prst="rect">
            <a:avLst/>
          </a:prstGeom>
          <a:noFill/>
          <a:ln w="9525">
            <a:noFill/>
            <a:round/>
            <a:headEnd/>
            <a:tailEnd/>
          </a:ln>
        </p:spPr>
        <p:txBody>
          <a:bodyPr wrap="none" lIns="90000" tIns="46800" rIns="90000" bIns="46800">
            <a:spAutoFit/>
          </a:bodyPr>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err="1">
                <a:solidFill>
                  <a:schemeClr val="bg1"/>
                </a:solidFill>
                <a:latin typeface="Arial" charset="0"/>
              </a:rPr>
              <a:t>Transitielaag</a:t>
            </a:r>
            <a:endParaRPr lang="en-GB" sz="1600" b="0" dirty="0">
              <a:solidFill>
                <a:schemeClr val="bg1"/>
              </a:solidFill>
              <a:latin typeface="Arial" charset="0"/>
            </a:endParaRPr>
          </a:p>
        </p:txBody>
      </p:sp>
      <p:sp>
        <p:nvSpPr>
          <p:cNvPr id="10" name="Text Box 10"/>
          <p:cNvSpPr txBox="1">
            <a:spLocks noChangeArrowheads="1"/>
          </p:cNvSpPr>
          <p:nvPr/>
        </p:nvSpPr>
        <p:spPr bwMode="auto">
          <a:xfrm>
            <a:off x="612776" y="5319298"/>
            <a:ext cx="1048983" cy="340735"/>
          </a:xfrm>
          <a:prstGeom prst="rect">
            <a:avLst/>
          </a:prstGeom>
          <a:noFill/>
          <a:ln w="9525">
            <a:noFill/>
            <a:round/>
            <a:headEnd/>
            <a:tailEnd/>
          </a:ln>
        </p:spPr>
        <p:txBody>
          <a:bodyPr wrap="none" lIns="90000" tIns="46800" rIns="90000" bIns="46800">
            <a:spAutoFit/>
          </a:bodyPr>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err="1">
                <a:solidFill>
                  <a:schemeClr val="bg1"/>
                </a:solidFill>
                <a:latin typeface="Arial" charset="0"/>
              </a:rPr>
              <a:t>Fotosfeer</a:t>
            </a:r>
            <a:endParaRPr lang="en-GB" sz="1600" b="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nfluencespaceweather"/>
          <p:cNvPicPr>
            <a:picLocks noChangeAspect="1" noChangeArrowheads="1"/>
          </p:cNvPicPr>
          <p:nvPr/>
        </p:nvPicPr>
        <p:blipFill>
          <a:blip r:embed="rId2"/>
          <a:srcRect/>
          <a:stretch>
            <a:fillRect/>
          </a:stretch>
        </p:blipFill>
        <p:spPr bwMode="auto">
          <a:xfrm>
            <a:off x="1214414" y="1785926"/>
            <a:ext cx="6829444" cy="4829071"/>
          </a:xfrm>
          <a:prstGeom prst="rect">
            <a:avLst/>
          </a:prstGeom>
          <a:noFill/>
          <a:ln>
            <a:miter lim="800000"/>
            <a:headEnd/>
            <a:tailEnd/>
          </a:ln>
        </p:spPr>
      </p:pic>
      <p:sp>
        <p:nvSpPr>
          <p:cNvPr id="3"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chemeClr val="bg1"/>
                </a:solidFill>
                <a:latin typeface="+mn-lt"/>
                <a:ea typeface="+mj-ea"/>
                <a:cs typeface="Arial" pitchFamily="34" charset="0"/>
              </a:rPr>
              <a:t>De </a:t>
            </a:r>
            <a:r>
              <a:rPr lang="en-GB" sz="4400" dirty="0" err="1" smtClean="0">
                <a:solidFill>
                  <a:schemeClr val="bg1"/>
                </a:solidFill>
                <a:latin typeface="+mn-lt"/>
                <a:ea typeface="+mj-ea"/>
                <a:cs typeface="Arial" pitchFamily="34" charset="0"/>
              </a:rPr>
              <a:t>Zon</a:t>
            </a:r>
            <a:r>
              <a:rPr lang="en-GB" sz="4400" dirty="0" smtClean="0">
                <a:solidFill>
                  <a:schemeClr val="bg1"/>
                </a:solidFill>
                <a:latin typeface="+mn-lt"/>
                <a:ea typeface="+mj-ea"/>
                <a:cs typeface="Arial" pitchFamily="34" charset="0"/>
              </a:rPr>
              <a:t> </a:t>
            </a:r>
            <a:r>
              <a:rPr lang="en-GB" sz="4400" dirty="0" err="1" smtClean="0">
                <a:solidFill>
                  <a:schemeClr val="bg1"/>
                </a:solidFill>
                <a:latin typeface="+mn-lt"/>
                <a:ea typeface="+mj-ea"/>
                <a:cs typeface="Arial" pitchFamily="34" charset="0"/>
              </a:rPr>
              <a:t>imponeert</a:t>
            </a:r>
            <a:endParaRPr kumimoji="0" lang="en-GB" sz="4400" b="0" i="0" u="none" strike="noStrike" kern="1200" cap="none" spc="0" normalizeH="0" baseline="0" noProof="0" dirty="0" smtClean="0">
              <a:ln>
                <a:noFill/>
              </a:ln>
              <a:solidFill>
                <a:schemeClr val="bg1"/>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January_12_2007_XRT_SOT.avi">
            <a:hlinkClick r:id="" action="ppaction://media"/>
          </p:cNvPr>
          <p:cNvPicPr>
            <a:picLocks noRot="1" noChangeAspect="1"/>
          </p:cNvPicPr>
          <p:nvPr>
            <a:videoFile r:link="rId1"/>
          </p:nvPr>
        </p:nvPicPr>
        <p:blipFill>
          <a:blip r:embed="rId4"/>
          <a:stretch>
            <a:fillRect/>
          </a:stretch>
        </p:blipFill>
        <p:spPr>
          <a:xfrm>
            <a:off x="1457332" y="2427288"/>
            <a:ext cx="6186502" cy="3479907"/>
          </a:xfrm>
          <a:prstGeom prst="rect">
            <a:avLst/>
          </a:prstGeom>
        </p:spPr>
      </p:pic>
      <p:sp>
        <p:nvSpPr>
          <p:cNvPr id="34821" name="Rectangle 2"/>
          <p:cNvSpPr>
            <a:spLocks noGrp="1" noChangeArrowheads="1"/>
          </p:cNvSpPr>
          <p:nvPr>
            <p:ph type="title" idx="4294967295"/>
          </p:nvPr>
        </p:nvSpPr>
        <p:spPr/>
        <p:txBody>
          <a:bodyPr/>
          <a:lstStyle/>
          <a:p>
            <a:pPr eaLnBrk="1" hangingPunct="1"/>
            <a:r>
              <a:rPr lang="nl-BE" sz="4000" dirty="0" smtClean="0"/>
              <a:t>Een oog op onze dynamische Zon</a:t>
            </a:r>
          </a:p>
        </p:txBody>
      </p:sp>
      <p:pic>
        <p:nvPicPr>
          <p:cNvPr id="7176" name="Picture 8" descr="SOLAR-B_artists_concept"/>
          <p:cNvPicPr>
            <a:picLocks noGrp="1" noChangeAspect="1" noChangeArrowheads="1"/>
          </p:cNvPicPr>
          <p:nvPr>
            <p:ph sz="half" idx="4294967295"/>
          </p:nvPr>
        </p:nvPicPr>
        <p:blipFill>
          <a:blip r:embed="rId5"/>
          <a:srcRect/>
          <a:stretch>
            <a:fillRect/>
          </a:stretch>
        </p:blipFill>
        <p:spPr>
          <a:xfrm>
            <a:off x="1377973" y="2060575"/>
            <a:ext cx="6480175" cy="4371975"/>
          </a:xfrm>
          <a:prstGeom prst="rect">
            <a:avLst/>
          </a:prstGeom>
        </p:spPr>
      </p:pic>
      <p:sp>
        <p:nvSpPr>
          <p:cNvPr id="7175" name="Text Box 7"/>
          <p:cNvSpPr txBox="1">
            <a:spLocks noChangeArrowheads="1"/>
          </p:cNvSpPr>
          <p:nvPr/>
        </p:nvSpPr>
        <p:spPr bwMode="auto">
          <a:xfrm>
            <a:off x="1619250" y="2243931"/>
            <a:ext cx="1073150" cy="366713"/>
          </a:xfrm>
          <a:prstGeom prst="rect">
            <a:avLst/>
          </a:prstGeom>
          <a:noFill/>
          <a:ln w="9525">
            <a:noFill/>
            <a:miter lim="800000"/>
            <a:headEnd/>
            <a:tailEnd/>
          </a:ln>
        </p:spPr>
        <p:txBody>
          <a:bodyPr wrap="none">
            <a:spAutoFit/>
          </a:bodyPr>
          <a:lstStyle/>
          <a:p>
            <a:pPr algn="l" eaLnBrk="1" hangingPunct="1"/>
            <a:r>
              <a:rPr lang="nl-BE" sz="1800" b="0" dirty="0">
                <a:solidFill>
                  <a:schemeClr val="bg1"/>
                </a:solidFill>
                <a:latin typeface="Arial" charset="0"/>
              </a:rPr>
              <a:t>HINODE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176"/>
                                        </p:tgtEl>
                                      </p:cBhvr>
                                    </p:animEffect>
                                    <p:set>
                                      <p:cBhvr>
                                        <p:cTn id="7" dur="1" fill="hold">
                                          <p:stCondLst>
                                            <p:cond delay="499"/>
                                          </p:stCondLst>
                                        </p:cTn>
                                        <p:tgtEl>
                                          <p:spTgt spid="7176"/>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7175"/>
                                        </p:tgtEl>
                                        <p:attrNameLst>
                                          <p:attrName>style.visibility</p:attrName>
                                        </p:attrNameLst>
                                      </p:cBhvr>
                                      <p:to>
                                        <p:strVal val="hidden"/>
                                      </p:to>
                                    </p:set>
                                  </p:childTnLst>
                                </p:cTn>
                              </p:par>
                              <p:par>
                                <p:cTn id="10" presetID="2" presetClass="mediacall" presetSubtype="0" fill="hold" nodeType="withEffect">
                                  <p:stCondLst>
                                    <p:cond delay="500"/>
                                  </p:stCondLst>
                                  <p:childTnLst>
                                    <p:cmd type="call" cmd="togglePause">
                                      <p:cBhvr>
                                        <p:cTn id="1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71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ercury_transit_0000.avi">
            <a:hlinkClick r:id="" action="ppaction://media"/>
          </p:cNvPr>
          <p:cNvPicPr>
            <a:picLocks noRot="1" noChangeAspect="1"/>
          </p:cNvPicPr>
          <p:nvPr>
            <a:videoFile r:link="rId1"/>
          </p:nvPr>
        </p:nvPicPr>
        <p:blipFill>
          <a:blip r:embed="rId3"/>
          <a:stretch>
            <a:fillRect/>
          </a:stretch>
        </p:blipFill>
        <p:spPr>
          <a:xfrm>
            <a:off x="-180940" y="1857364"/>
            <a:ext cx="9753600" cy="4876800"/>
          </a:xfrm>
          <a:prstGeom prst="rect">
            <a:avLst/>
          </a:prstGeom>
        </p:spPr>
      </p:pic>
      <p:sp>
        <p:nvSpPr>
          <p:cNvPr id="36866" name="Text Box 3"/>
          <p:cNvSpPr txBox="1">
            <a:spLocks noChangeArrowheads="1"/>
          </p:cNvSpPr>
          <p:nvPr/>
        </p:nvSpPr>
        <p:spPr bwMode="auto">
          <a:xfrm>
            <a:off x="238156" y="4760934"/>
            <a:ext cx="8763000" cy="1739900"/>
          </a:xfrm>
          <a:prstGeom prst="rect">
            <a:avLst/>
          </a:prstGeom>
          <a:noFill/>
          <a:ln w="9525">
            <a:noFill/>
            <a:miter lim="800000"/>
            <a:headEnd/>
            <a:tailEnd/>
          </a:ln>
        </p:spPr>
        <p:txBody>
          <a:bodyPr>
            <a:spAutoFit/>
          </a:bodyPr>
          <a:lstStyle/>
          <a:p>
            <a:pPr algn="just" eaLnBrk="1" hangingPunct="1">
              <a:spcBef>
                <a:spcPct val="50000"/>
              </a:spcBef>
            </a:pPr>
            <a:r>
              <a:rPr lang="fr-FR" sz="1800" b="0" dirty="0">
                <a:solidFill>
                  <a:schemeClr val="bg1"/>
                </a:solidFill>
                <a:latin typeface="Arial" charset="0"/>
              </a:rPr>
              <a:t>De </a:t>
            </a:r>
            <a:r>
              <a:rPr lang="fr-FR" sz="1800" b="0" dirty="0" err="1">
                <a:solidFill>
                  <a:schemeClr val="bg1"/>
                </a:solidFill>
                <a:latin typeface="Arial" charset="0"/>
              </a:rPr>
              <a:t>zon</a:t>
            </a:r>
            <a:r>
              <a:rPr lang="fr-FR" sz="1800" b="0" dirty="0">
                <a:solidFill>
                  <a:schemeClr val="bg1"/>
                </a:solidFill>
                <a:latin typeface="Arial" charset="0"/>
              </a:rPr>
              <a:t> </a:t>
            </a:r>
            <a:r>
              <a:rPr lang="fr-FR" sz="1800" b="0" dirty="0" err="1">
                <a:solidFill>
                  <a:schemeClr val="bg1"/>
                </a:solidFill>
                <a:latin typeface="Arial" charset="0"/>
              </a:rPr>
              <a:t>waargenomen</a:t>
            </a:r>
            <a:r>
              <a:rPr lang="fr-FR" sz="1800" b="0" dirty="0">
                <a:solidFill>
                  <a:schemeClr val="bg1"/>
                </a:solidFill>
                <a:latin typeface="Arial" charset="0"/>
              </a:rPr>
              <a:t> in X-</a:t>
            </a:r>
            <a:r>
              <a:rPr lang="fr-FR" sz="1800" b="0" dirty="0" err="1">
                <a:solidFill>
                  <a:schemeClr val="bg1"/>
                </a:solidFill>
                <a:latin typeface="Arial" charset="0"/>
              </a:rPr>
              <a:t>straling</a:t>
            </a:r>
            <a:r>
              <a:rPr lang="fr-FR" sz="1800" b="0" dirty="0">
                <a:solidFill>
                  <a:schemeClr val="bg1"/>
                </a:solidFill>
                <a:latin typeface="Arial" charset="0"/>
              </a:rPr>
              <a:t> </a:t>
            </a:r>
            <a:r>
              <a:rPr lang="fr-FR" sz="1800" b="0" dirty="0" err="1">
                <a:solidFill>
                  <a:schemeClr val="bg1"/>
                </a:solidFill>
                <a:latin typeface="Arial" charset="0"/>
              </a:rPr>
              <a:t>door</a:t>
            </a:r>
            <a:r>
              <a:rPr lang="fr-FR" sz="1800" b="0" dirty="0">
                <a:solidFill>
                  <a:schemeClr val="bg1"/>
                </a:solidFill>
                <a:latin typeface="Arial" charset="0"/>
              </a:rPr>
              <a:t> </a:t>
            </a:r>
            <a:r>
              <a:rPr lang="fr-FR" sz="1800" b="0" dirty="0" err="1">
                <a:solidFill>
                  <a:schemeClr val="bg1"/>
                </a:solidFill>
                <a:latin typeface="Arial" charset="0"/>
              </a:rPr>
              <a:t>het</a:t>
            </a:r>
            <a:r>
              <a:rPr lang="fr-FR" sz="1800" b="0" dirty="0">
                <a:solidFill>
                  <a:schemeClr val="bg1"/>
                </a:solidFill>
                <a:latin typeface="Arial" charset="0"/>
              </a:rPr>
              <a:t> instrument XRT op de </a:t>
            </a:r>
            <a:r>
              <a:rPr lang="fr-FR" sz="1800" b="0" dirty="0" err="1">
                <a:solidFill>
                  <a:schemeClr val="bg1"/>
                </a:solidFill>
                <a:latin typeface="Arial" charset="0"/>
              </a:rPr>
              <a:t>satelliet</a:t>
            </a:r>
            <a:r>
              <a:rPr lang="fr-FR" sz="1800" b="0" dirty="0">
                <a:solidFill>
                  <a:schemeClr val="bg1"/>
                </a:solidFill>
                <a:latin typeface="Arial" charset="0"/>
              </a:rPr>
              <a:t> </a:t>
            </a:r>
            <a:r>
              <a:rPr lang="fr-FR" sz="1800" b="0" dirty="0" err="1">
                <a:solidFill>
                  <a:schemeClr val="bg1"/>
                </a:solidFill>
                <a:latin typeface="Arial" charset="0"/>
              </a:rPr>
              <a:t>Hinode</a:t>
            </a:r>
            <a:r>
              <a:rPr lang="fr-FR" sz="1800" b="0" dirty="0">
                <a:solidFill>
                  <a:schemeClr val="bg1"/>
                </a:solidFill>
                <a:latin typeface="Arial" charset="0"/>
              </a:rPr>
              <a:t> (8 </a:t>
            </a:r>
            <a:r>
              <a:rPr lang="fr-FR" sz="1800" b="0" dirty="0" err="1">
                <a:solidFill>
                  <a:schemeClr val="bg1"/>
                </a:solidFill>
                <a:latin typeface="Arial" charset="0"/>
              </a:rPr>
              <a:t>november</a:t>
            </a:r>
            <a:r>
              <a:rPr lang="fr-FR" sz="1800" b="0" dirty="0">
                <a:solidFill>
                  <a:schemeClr val="bg1"/>
                </a:solidFill>
                <a:latin typeface="Arial" charset="0"/>
              </a:rPr>
              <a:t> 2006) met op de </a:t>
            </a:r>
            <a:r>
              <a:rPr lang="fr-FR" sz="1800" b="0" dirty="0" err="1">
                <a:solidFill>
                  <a:schemeClr val="bg1"/>
                </a:solidFill>
                <a:latin typeface="Arial" charset="0"/>
              </a:rPr>
              <a:t>voorgrond</a:t>
            </a:r>
            <a:r>
              <a:rPr lang="fr-FR" sz="1800" b="0" dirty="0">
                <a:solidFill>
                  <a:schemeClr val="bg1"/>
                </a:solidFill>
                <a:latin typeface="Arial" charset="0"/>
              </a:rPr>
              <a:t> de </a:t>
            </a:r>
            <a:r>
              <a:rPr lang="fr-FR" sz="1800" b="0" dirty="0" err="1">
                <a:solidFill>
                  <a:schemeClr val="bg1"/>
                </a:solidFill>
                <a:latin typeface="Arial" charset="0"/>
              </a:rPr>
              <a:t>overgang</a:t>
            </a:r>
            <a:r>
              <a:rPr lang="fr-FR" sz="1800" b="0" dirty="0">
                <a:solidFill>
                  <a:schemeClr val="bg1"/>
                </a:solidFill>
                <a:latin typeface="Arial" charset="0"/>
              </a:rPr>
              <a:t> van </a:t>
            </a:r>
            <a:r>
              <a:rPr lang="fr-FR" sz="1800" b="0" dirty="0" err="1">
                <a:solidFill>
                  <a:schemeClr val="bg1"/>
                </a:solidFill>
                <a:latin typeface="Arial" charset="0"/>
              </a:rPr>
              <a:t>Mercurius</a:t>
            </a:r>
            <a:r>
              <a:rPr lang="fr-FR" sz="1800" b="0" dirty="0">
                <a:solidFill>
                  <a:schemeClr val="bg1"/>
                </a:solidFill>
                <a:latin typeface="Arial" charset="0"/>
              </a:rPr>
              <a:t>. In </a:t>
            </a:r>
            <a:r>
              <a:rPr lang="fr-FR" sz="1800" b="0" dirty="0" err="1">
                <a:solidFill>
                  <a:schemeClr val="bg1"/>
                </a:solidFill>
                <a:latin typeface="Arial" charset="0"/>
              </a:rPr>
              <a:t>tegenstelling</a:t>
            </a:r>
            <a:r>
              <a:rPr lang="fr-FR" sz="1800" b="0" dirty="0">
                <a:solidFill>
                  <a:schemeClr val="bg1"/>
                </a:solidFill>
                <a:latin typeface="Arial" charset="0"/>
              </a:rPr>
              <a:t> </a:t>
            </a:r>
            <a:r>
              <a:rPr lang="fr-FR" sz="1800" b="0" dirty="0" err="1">
                <a:solidFill>
                  <a:schemeClr val="bg1"/>
                </a:solidFill>
                <a:latin typeface="Arial" charset="0"/>
              </a:rPr>
              <a:t>tot</a:t>
            </a:r>
            <a:r>
              <a:rPr lang="fr-FR" sz="1800" b="0" dirty="0">
                <a:solidFill>
                  <a:schemeClr val="bg1"/>
                </a:solidFill>
                <a:latin typeface="Arial" charset="0"/>
              </a:rPr>
              <a:t> de </a:t>
            </a:r>
            <a:r>
              <a:rPr lang="fr-FR" sz="1800" b="0" dirty="0" err="1">
                <a:solidFill>
                  <a:schemeClr val="bg1"/>
                </a:solidFill>
                <a:latin typeface="Arial" charset="0"/>
              </a:rPr>
              <a:t>zon</a:t>
            </a:r>
            <a:r>
              <a:rPr lang="fr-FR" sz="1800" b="0" dirty="0">
                <a:solidFill>
                  <a:schemeClr val="bg1"/>
                </a:solidFill>
                <a:latin typeface="Arial" charset="0"/>
              </a:rPr>
              <a:t>, </a:t>
            </a:r>
            <a:r>
              <a:rPr lang="fr-FR" sz="1800" b="0" dirty="0" err="1">
                <a:solidFill>
                  <a:schemeClr val="bg1"/>
                </a:solidFill>
                <a:latin typeface="Arial" charset="0"/>
              </a:rPr>
              <a:t>schijnt</a:t>
            </a:r>
            <a:r>
              <a:rPr lang="fr-FR" sz="1800" b="0" dirty="0">
                <a:solidFill>
                  <a:schemeClr val="bg1"/>
                </a:solidFill>
                <a:latin typeface="Arial" charset="0"/>
              </a:rPr>
              <a:t> </a:t>
            </a:r>
            <a:r>
              <a:rPr lang="fr-FR" sz="1800" b="0" dirty="0" err="1">
                <a:solidFill>
                  <a:schemeClr val="bg1"/>
                </a:solidFill>
                <a:latin typeface="Arial" charset="0"/>
              </a:rPr>
              <a:t>Mercurius</a:t>
            </a:r>
            <a:r>
              <a:rPr lang="fr-FR" sz="1800" b="0" dirty="0">
                <a:solidFill>
                  <a:schemeClr val="bg1"/>
                </a:solidFill>
                <a:latin typeface="Arial" charset="0"/>
              </a:rPr>
              <a:t> niet in X-</a:t>
            </a:r>
            <a:r>
              <a:rPr lang="fr-FR" sz="1800" b="0" dirty="0" err="1">
                <a:solidFill>
                  <a:schemeClr val="bg1"/>
                </a:solidFill>
                <a:latin typeface="Arial" charset="0"/>
              </a:rPr>
              <a:t>straling</a:t>
            </a:r>
            <a:r>
              <a:rPr lang="fr-FR" sz="1800" b="0" dirty="0">
                <a:solidFill>
                  <a:schemeClr val="bg1"/>
                </a:solidFill>
                <a:latin typeface="Arial" charset="0"/>
              </a:rPr>
              <a:t> en </a:t>
            </a:r>
            <a:r>
              <a:rPr lang="fr-FR" sz="1800" b="0" dirty="0" err="1">
                <a:solidFill>
                  <a:schemeClr val="bg1"/>
                </a:solidFill>
                <a:latin typeface="Arial" charset="0"/>
              </a:rPr>
              <a:t>is</a:t>
            </a:r>
            <a:r>
              <a:rPr lang="fr-FR" sz="1800" b="0" dirty="0">
                <a:solidFill>
                  <a:schemeClr val="bg1"/>
                </a:solidFill>
                <a:latin typeface="Arial" charset="0"/>
              </a:rPr>
              <a:t> </a:t>
            </a:r>
            <a:r>
              <a:rPr lang="fr-FR" sz="1800" b="0" dirty="0" err="1">
                <a:solidFill>
                  <a:schemeClr val="bg1"/>
                </a:solidFill>
                <a:latin typeface="Arial" charset="0"/>
              </a:rPr>
              <a:t>deze</a:t>
            </a:r>
            <a:r>
              <a:rPr lang="fr-FR" sz="1800" b="0" dirty="0">
                <a:solidFill>
                  <a:schemeClr val="bg1"/>
                </a:solidFill>
                <a:latin typeface="Arial" charset="0"/>
              </a:rPr>
              <a:t> </a:t>
            </a:r>
            <a:r>
              <a:rPr lang="fr-FR" sz="1800" b="0" dirty="0" err="1">
                <a:solidFill>
                  <a:schemeClr val="bg1"/>
                </a:solidFill>
                <a:latin typeface="Arial" charset="0"/>
              </a:rPr>
              <a:t>planeet</a:t>
            </a:r>
            <a:r>
              <a:rPr lang="fr-FR" sz="1800" b="0" dirty="0">
                <a:solidFill>
                  <a:schemeClr val="bg1"/>
                </a:solidFill>
                <a:latin typeface="Arial" charset="0"/>
              </a:rPr>
              <a:t> dus </a:t>
            </a:r>
            <a:r>
              <a:rPr lang="fr-FR" sz="1800" b="0" dirty="0" err="1">
                <a:solidFill>
                  <a:schemeClr val="bg1"/>
                </a:solidFill>
                <a:latin typeface="Arial" charset="0"/>
              </a:rPr>
              <a:t>zichtbaar</a:t>
            </a:r>
            <a:r>
              <a:rPr lang="fr-FR" sz="1800" b="0" dirty="0">
                <a:solidFill>
                  <a:schemeClr val="bg1"/>
                </a:solidFill>
                <a:latin typeface="Arial" charset="0"/>
              </a:rPr>
              <a:t> </a:t>
            </a:r>
            <a:r>
              <a:rPr lang="fr-FR" sz="1800" b="0" dirty="0" err="1">
                <a:solidFill>
                  <a:schemeClr val="bg1"/>
                </a:solidFill>
                <a:latin typeface="Arial" charset="0"/>
              </a:rPr>
              <a:t>als</a:t>
            </a:r>
            <a:r>
              <a:rPr lang="fr-FR" sz="1800" b="0" dirty="0">
                <a:solidFill>
                  <a:schemeClr val="bg1"/>
                </a:solidFill>
                <a:latin typeface="Arial" charset="0"/>
              </a:rPr>
              <a:t> </a:t>
            </a:r>
            <a:r>
              <a:rPr lang="fr-FR" sz="1800" b="0" dirty="0" err="1">
                <a:solidFill>
                  <a:schemeClr val="bg1"/>
                </a:solidFill>
                <a:latin typeface="Arial" charset="0"/>
              </a:rPr>
              <a:t>een</a:t>
            </a:r>
            <a:r>
              <a:rPr lang="fr-FR" sz="1800" b="0" dirty="0">
                <a:solidFill>
                  <a:schemeClr val="bg1"/>
                </a:solidFill>
                <a:latin typeface="Arial" charset="0"/>
              </a:rPr>
              <a:t> </a:t>
            </a:r>
            <a:r>
              <a:rPr lang="fr-FR" sz="1800" b="0" dirty="0" err="1">
                <a:solidFill>
                  <a:schemeClr val="bg1"/>
                </a:solidFill>
                <a:latin typeface="Arial" charset="0"/>
              </a:rPr>
              <a:t>kleine</a:t>
            </a:r>
            <a:r>
              <a:rPr lang="fr-FR" sz="1800" b="0" dirty="0">
                <a:solidFill>
                  <a:schemeClr val="bg1"/>
                </a:solidFill>
                <a:latin typeface="Arial" charset="0"/>
              </a:rPr>
              <a:t>, </a:t>
            </a:r>
            <a:r>
              <a:rPr lang="fr-FR" sz="1800" b="0" dirty="0" err="1">
                <a:solidFill>
                  <a:schemeClr val="bg1"/>
                </a:solidFill>
                <a:latin typeface="Arial" charset="0"/>
              </a:rPr>
              <a:t>donkere</a:t>
            </a:r>
            <a:r>
              <a:rPr lang="fr-FR" sz="1800" b="0" dirty="0">
                <a:solidFill>
                  <a:schemeClr val="bg1"/>
                </a:solidFill>
                <a:latin typeface="Arial" charset="0"/>
              </a:rPr>
              <a:t> </a:t>
            </a:r>
            <a:r>
              <a:rPr lang="fr-FR" sz="1800" b="0" dirty="0" err="1">
                <a:solidFill>
                  <a:schemeClr val="bg1"/>
                </a:solidFill>
                <a:latin typeface="Arial" charset="0"/>
              </a:rPr>
              <a:t>stip</a:t>
            </a:r>
            <a:r>
              <a:rPr lang="fr-FR" sz="1800" b="0" dirty="0">
                <a:solidFill>
                  <a:schemeClr val="bg1"/>
                </a:solidFill>
                <a:latin typeface="Arial" charset="0"/>
              </a:rPr>
              <a:t> die </a:t>
            </a:r>
            <a:r>
              <a:rPr lang="fr-FR" sz="1800" b="0" dirty="0" err="1">
                <a:solidFill>
                  <a:schemeClr val="bg1"/>
                </a:solidFill>
                <a:latin typeface="Arial" charset="0"/>
              </a:rPr>
              <a:t>zich</a:t>
            </a:r>
            <a:r>
              <a:rPr lang="fr-FR" sz="1800" b="0" dirty="0">
                <a:solidFill>
                  <a:schemeClr val="bg1"/>
                </a:solidFill>
                <a:latin typeface="Arial" charset="0"/>
              </a:rPr>
              <a:t> over </a:t>
            </a:r>
            <a:r>
              <a:rPr lang="fr-FR" sz="1800" b="0" dirty="0" err="1">
                <a:solidFill>
                  <a:schemeClr val="bg1"/>
                </a:solidFill>
                <a:latin typeface="Arial" charset="0"/>
              </a:rPr>
              <a:t>het</a:t>
            </a:r>
            <a:r>
              <a:rPr lang="fr-FR" sz="1800" b="0" dirty="0">
                <a:solidFill>
                  <a:schemeClr val="bg1"/>
                </a:solidFill>
                <a:latin typeface="Arial" charset="0"/>
              </a:rPr>
              <a:t> </a:t>
            </a:r>
            <a:r>
              <a:rPr lang="fr-FR" sz="1800" b="0" dirty="0" err="1">
                <a:solidFill>
                  <a:schemeClr val="bg1"/>
                </a:solidFill>
                <a:latin typeface="Arial" charset="0"/>
              </a:rPr>
              <a:t>scherm</a:t>
            </a:r>
            <a:r>
              <a:rPr lang="fr-FR" sz="1800" b="0" dirty="0">
                <a:solidFill>
                  <a:schemeClr val="bg1"/>
                </a:solidFill>
                <a:latin typeface="Arial" charset="0"/>
              </a:rPr>
              <a:t> </a:t>
            </a:r>
            <a:r>
              <a:rPr lang="fr-FR" sz="1800" b="0" dirty="0" err="1">
                <a:solidFill>
                  <a:schemeClr val="bg1"/>
                </a:solidFill>
                <a:latin typeface="Arial" charset="0"/>
              </a:rPr>
              <a:t>beweegt</a:t>
            </a:r>
            <a:r>
              <a:rPr lang="fr-FR" sz="1800" b="0" dirty="0">
                <a:solidFill>
                  <a:schemeClr val="bg1"/>
                </a:solidFill>
                <a:latin typeface="Arial" charset="0"/>
              </a:rPr>
              <a:t>. </a:t>
            </a:r>
            <a:r>
              <a:rPr lang="fr-FR" sz="1800" b="0" dirty="0" err="1">
                <a:solidFill>
                  <a:schemeClr val="bg1"/>
                </a:solidFill>
                <a:latin typeface="Arial" charset="0"/>
              </a:rPr>
              <a:t>Merk</a:t>
            </a:r>
            <a:r>
              <a:rPr lang="fr-FR" sz="1800" b="0" dirty="0">
                <a:solidFill>
                  <a:schemeClr val="bg1"/>
                </a:solidFill>
                <a:latin typeface="Arial" charset="0"/>
              </a:rPr>
              <a:t> op </a:t>
            </a:r>
            <a:r>
              <a:rPr lang="fr-FR" sz="1800" b="0" dirty="0" err="1">
                <a:solidFill>
                  <a:schemeClr val="bg1"/>
                </a:solidFill>
                <a:latin typeface="Arial" charset="0"/>
              </a:rPr>
              <a:t>hoe</a:t>
            </a:r>
            <a:r>
              <a:rPr lang="fr-FR" sz="1800" b="0" dirty="0">
                <a:solidFill>
                  <a:schemeClr val="bg1"/>
                </a:solidFill>
                <a:latin typeface="Arial" charset="0"/>
              </a:rPr>
              <a:t> </a:t>
            </a:r>
            <a:r>
              <a:rPr lang="fr-FR" sz="1800" b="0" dirty="0" err="1">
                <a:solidFill>
                  <a:schemeClr val="bg1"/>
                </a:solidFill>
                <a:latin typeface="Arial" charset="0"/>
              </a:rPr>
              <a:t>klein</a:t>
            </a:r>
            <a:r>
              <a:rPr lang="fr-FR" sz="1800" b="0" dirty="0">
                <a:solidFill>
                  <a:schemeClr val="bg1"/>
                </a:solidFill>
                <a:latin typeface="Arial" charset="0"/>
              </a:rPr>
              <a:t> </a:t>
            </a:r>
            <a:r>
              <a:rPr lang="fr-FR" sz="1800" b="0" dirty="0" err="1">
                <a:solidFill>
                  <a:schemeClr val="bg1"/>
                </a:solidFill>
                <a:latin typeface="Arial" charset="0"/>
              </a:rPr>
              <a:t>deze</a:t>
            </a:r>
            <a:r>
              <a:rPr lang="fr-FR" sz="1800" b="0" dirty="0">
                <a:solidFill>
                  <a:schemeClr val="bg1"/>
                </a:solidFill>
                <a:latin typeface="Arial" charset="0"/>
              </a:rPr>
              <a:t> </a:t>
            </a:r>
            <a:r>
              <a:rPr lang="fr-FR" sz="1800" b="0" dirty="0" err="1">
                <a:solidFill>
                  <a:schemeClr val="bg1"/>
                </a:solidFill>
                <a:latin typeface="Arial" charset="0"/>
              </a:rPr>
              <a:t>planeet</a:t>
            </a:r>
            <a:r>
              <a:rPr lang="fr-FR" sz="1800" b="0" dirty="0">
                <a:solidFill>
                  <a:schemeClr val="bg1"/>
                </a:solidFill>
                <a:latin typeface="Arial" charset="0"/>
              </a:rPr>
              <a:t> </a:t>
            </a:r>
            <a:r>
              <a:rPr lang="fr-FR" sz="1800" b="0" dirty="0" err="1">
                <a:solidFill>
                  <a:schemeClr val="bg1"/>
                </a:solidFill>
                <a:latin typeface="Arial" charset="0"/>
              </a:rPr>
              <a:t>is</a:t>
            </a:r>
            <a:r>
              <a:rPr lang="fr-FR" sz="1800" b="0" dirty="0">
                <a:solidFill>
                  <a:schemeClr val="bg1"/>
                </a:solidFill>
                <a:latin typeface="Arial" charset="0"/>
              </a:rPr>
              <a:t> in </a:t>
            </a:r>
            <a:r>
              <a:rPr lang="fr-FR" sz="1800" b="0" dirty="0" err="1">
                <a:solidFill>
                  <a:schemeClr val="bg1"/>
                </a:solidFill>
                <a:latin typeface="Arial" charset="0"/>
              </a:rPr>
              <a:t>vergelijking</a:t>
            </a:r>
            <a:r>
              <a:rPr lang="fr-FR" sz="1800" b="0" dirty="0">
                <a:solidFill>
                  <a:schemeClr val="bg1"/>
                </a:solidFill>
                <a:latin typeface="Arial" charset="0"/>
              </a:rPr>
              <a:t> met de </a:t>
            </a:r>
            <a:r>
              <a:rPr lang="fr-FR" sz="1800" b="0" dirty="0" err="1">
                <a:solidFill>
                  <a:schemeClr val="bg1"/>
                </a:solidFill>
                <a:latin typeface="Arial" charset="0"/>
              </a:rPr>
              <a:t>actieve</a:t>
            </a:r>
            <a:r>
              <a:rPr lang="fr-FR" sz="1800" b="0" dirty="0">
                <a:solidFill>
                  <a:schemeClr val="bg1"/>
                </a:solidFill>
                <a:latin typeface="Arial" charset="0"/>
              </a:rPr>
              <a:t> </a:t>
            </a:r>
            <a:r>
              <a:rPr lang="fr-FR" sz="1800" b="0" dirty="0" err="1">
                <a:solidFill>
                  <a:schemeClr val="bg1"/>
                </a:solidFill>
                <a:latin typeface="Arial" charset="0"/>
              </a:rPr>
              <a:t>gebieden</a:t>
            </a:r>
            <a:r>
              <a:rPr lang="fr-FR" sz="1800" b="0" dirty="0">
                <a:solidFill>
                  <a:schemeClr val="bg1"/>
                </a:solidFill>
                <a:latin typeface="Arial" charset="0"/>
              </a:rPr>
              <a:t> op de </a:t>
            </a:r>
            <a:r>
              <a:rPr lang="fr-FR" sz="1800" b="0" dirty="0" err="1">
                <a:solidFill>
                  <a:schemeClr val="bg1"/>
                </a:solidFill>
                <a:latin typeface="Arial" charset="0"/>
              </a:rPr>
              <a:t>zon</a:t>
            </a:r>
            <a:r>
              <a:rPr lang="fr-FR" sz="1800" b="0" dirty="0">
                <a:solidFill>
                  <a:schemeClr val="bg1"/>
                </a:solidFill>
                <a:latin typeface="Arial" charset="0"/>
              </a:rPr>
              <a:t> (de </a:t>
            </a:r>
            <a:r>
              <a:rPr lang="fr-FR" sz="1800" b="0" dirty="0" err="1">
                <a:solidFill>
                  <a:schemeClr val="bg1"/>
                </a:solidFill>
                <a:latin typeface="Arial" charset="0"/>
              </a:rPr>
              <a:t>zeer</a:t>
            </a:r>
            <a:r>
              <a:rPr lang="fr-FR" sz="1800" b="0" dirty="0">
                <a:solidFill>
                  <a:schemeClr val="bg1"/>
                </a:solidFill>
                <a:latin typeface="Arial" charset="0"/>
              </a:rPr>
              <a:t> </a:t>
            </a:r>
            <a:r>
              <a:rPr lang="fr-FR" sz="1800" b="0" dirty="0" err="1">
                <a:solidFill>
                  <a:schemeClr val="bg1"/>
                </a:solidFill>
                <a:latin typeface="Arial" charset="0"/>
              </a:rPr>
              <a:t>heldere</a:t>
            </a:r>
            <a:r>
              <a:rPr lang="fr-FR" sz="1800" b="0" dirty="0">
                <a:solidFill>
                  <a:schemeClr val="bg1"/>
                </a:solidFill>
                <a:latin typeface="Arial" charset="0"/>
              </a:rPr>
              <a:t> </a:t>
            </a:r>
            <a:r>
              <a:rPr lang="fr-FR" sz="1800" b="0" dirty="0" err="1">
                <a:solidFill>
                  <a:schemeClr val="bg1"/>
                </a:solidFill>
                <a:latin typeface="Arial" charset="0"/>
              </a:rPr>
              <a:t>vlekken</a:t>
            </a:r>
            <a:r>
              <a:rPr lang="fr-FR" sz="1800" b="0" dirty="0">
                <a:solidFill>
                  <a:schemeClr val="bg1"/>
                </a:solidFill>
                <a:latin typeface="Arial" charset="0"/>
              </a:rPr>
              <a:t>). </a:t>
            </a:r>
          </a:p>
        </p:txBody>
      </p:sp>
      <p:sp>
        <p:nvSpPr>
          <p:cNvPr id="36867" name="Rectangle 4"/>
          <p:cNvSpPr>
            <a:spLocks noChangeArrowheads="1"/>
          </p:cNvSpPr>
          <p:nvPr/>
        </p:nvSpPr>
        <p:spPr bwMode="auto">
          <a:xfrm>
            <a:off x="6905625" y="1447800"/>
            <a:ext cx="1963738" cy="407988"/>
          </a:xfrm>
          <a:prstGeom prst="rect">
            <a:avLst/>
          </a:prstGeom>
          <a:noFill/>
          <a:ln w="9525">
            <a:noFill/>
            <a:miter lim="800000"/>
            <a:headEnd/>
            <a:tailEnd/>
          </a:ln>
        </p:spPr>
        <p:txBody>
          <a:bodyPr wrap="none">
            <a:spAutoFit/>
          </a:bodyPr>
          <a:lstStyle/>
          <a:p>
            <a:pPr algn="l" eaLnBrk="1" hangingPunct="1">
              <a:lnSpc>
                <a:spcPct val="115000"/>
              </a:lnSpc>
            </a:pPr>
            <a:r>
              <a:rPr lang="fr-FR" sz="800" b="0">
                <a:latin typeface="Arial" charset="0"/>
              </a:rPr>
              <a:t>Dank aan : SAO, NASA, JAXA, NAOJ</a:t>
            </a:r>
            <a:r>
              <a:rPr lang="fr-FR" sz="1800" b="0">
                <a:latin typeface="Arial" charset="0"/>
              </a:rPr>
              <a:t> </a:t>
            </a:r>
          </a:p>
        </p:txBody>
      </p:sp>
      <p:sp>
        <p:nvSpPr>
          <p:cNvPr id="36868" name="AutoShape 5"/>
          <p:cNvSpPr>
            <a:spLocks noChangeArrowheads="1"/>
          </p:cNvSpPr>
          <p:nvPr/>
        </p:nvSpPr>
        <p:spPr bwMode="auto">
          <a:xfrm>
            <a:off x="4777744" y="2857496"/>
            <a:ext cx="365760" cy="1027841"/>
          </a:xfrm>
          <a:prstGeom prst="downArrow">
            <a:avLst>
              <a:gd name="adj1" fmla="val 50000"/>
              <a:gd name="adj2" fmla="val 25000"/>
            </a:avLst>
          </a:prstGeom>
          <a:solidFill>
            <a:srgbClr val="00FF00"/>
          </a:solidFill>
          <a:ln w="28575">
            <a:solidFill>
              <a:schemeClr val="tx1"/>
            </a:solidFill>
            <a:miter lim="800000"/>
            <a:headEnd/>
            <a:tailEnd/>
          </a:ln>
        </p:spPr>
        <p:txBody>
          <a:bodyPr vert="eaVert" wrap="none" anchor="ctr"/>
          <a:lstStyle/>
          <a:p>
            <a:endParaRPr lang="en-US"/>
          </a:p>
        </p:txBody>
      </p:sp>
      <p:sp>
        <p:nvSpPr>
          <p:cNvPr id="6"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000" b="0" i="0" u="none" strike="noStrike" kern="1200" cap="none" spc="0" normalizeH="0" baseline="0" noProof="0" dirty="0" smtClean="0">
                <a:ln>
                  <a:noFill/>
                </a:ln>
                <a:solidFill>
                  <a:schemeClr val="bg1"/>
                </a:solidFill>
                <a:effectLst/>
                <a:uLnTx/>
                <a:uFillTx/>
                <a:latin typeface="+mn-lt"/>
                <a:ea typeface="+mj-ea"/>
                <a:cs typeface="Arial" pitchFamily="34" charset="0"/>
              </a:rPr>
              <a:t>Onze dynamische Zon</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4000" b="0" i="0" u="none" strike="noStrike" kern="1200" cap="none" spc="0" normalizeH="0" baseline="0" noProof="0" dirty="0" smtClean="0">
                <a:ln>
                  <a:noFill/>
                </a:ln>
                <a:solidFill>
                  <a:schemeClr val="bg1"/>
                </a:solidFill>
                <a:effectLst/>
                <a:uLnTx/>
                <a:uFillTx/>
                <a:latin typeface="+mn-lt"/>
                <a:ea typeface="+mj-ea"/>
                <a:cs typeface="Arial" pitchFamily="34" charset="0"/>
              </a:rPr>
              <a:t>De</a:t>
            </a:r>
            <a:r>
              <a:rPr kumimoji="0" lang="nl-BE" sz="4000" b="0" i="0" u="none" strike="noStrike" kern="1200" cap="none" spc="0" normalizeH="0" noProof="0" dirty="0" smtClean="0">
                <a:ln>
                  <a:noFill/>
                </a:ln>
                <a:solidFill>
                  <a:schemeClr val="bg1"/>
                </a:solidFill>
                <a:effectLst/>
                <a:uLnTx/>
                <a:uFillTx/>
                <a:latin typeface="+mn-lt"/>
                <a:ea typeface="+mj-ea"/>
                <a:cs typeface="Arial" pitchFamily="34" charset="0"/>
              </a:rPr>
              <a:t> Zon in het vizier</a:t>
            </a:r>
            <a:endParaRPr kumimoji="0" lang="nl-BE" sz="4000" b="0" i="0" u="none" strike="noStrike" kern="1200" cap="none" spc="0" normalizeH="0" baseline="0" noProof="0" dirty="0" smtClean="0">
              <a:ln>
                <a:noFill/>
              </a:ln>
              <a:solidFill>
                <a:schemeClr val="bg1"/>
              </a:solidFill>
              <a:effectLst/>
              <a:uLnTx/>
              <a:uFillTx/>
              <a:latin typeface="+mn-lt"/>
              <a:ea typeface="+mj-ea"/>
              <a:cs typeface="Arial" pitchFamily="34" charset="0"/>
            </a:endParaRPr>
          </a:p>
        </p:txBody>
      </p:sp>
      <p:grpSp>
        <p:nvGrpSpPr>
          <p:cNvPr id="14" name="Group 13"/>
          <p:cNvGrpSpPr/>
          <p:nvPr/>
        </p:nvGrpSpPr>
        <p:grpSpPr>
          <a:xfrm>
            <a:off x="500034" y="1785926"/>
            <a:ext cx="8459787" cy="4953000"/>
            <a:chOff x="500034" y="1785926"/>
            <a:chExt cx="8459787" cy="4953000"/>
          </a:xfrm>
        </p:grpSpPr>
        <p:sp>
          <p:nvSpPr>
            <p:cNvPr id="8" name="Rectangle 14"/>
            <p:cNvSpPr>
              <a:spLocks noChangeArrowheads="1"/>
            </p:cNvSpPr>
            <p:nvPr/>
          </p:nvSpPr>
          <p:spPr bwMode="auto">
            <a:xfrm>
              <a:off x="501621" y="1785926"/>
              <a:ext cx="8077200" cy="4953000"/>
            </a:xfrm>
            <a:prstGeom prst="rect">
              <a:avLst/>
            </a:prstGeom>
            <a:solidFill>
              <a:srgbClr val="000000"/>
            </a:solidFill>
            <a:ln w="9525">
              <a:noFill/>
              <a:miter lim="800000"/>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rPr>
                <a:t>H</a:t>
              </a:r>
            </a:p>
          </p:txBody>
        </p:sp>
        <p:pic>
          <p:nvPicPr>
            <p:cNvPr id="9" name="Picture 4" descr="satellieten"/>
            <p:cNvPicPr>
              <a:picLocks noChangeAspect="1" noChangeArrowheads="1"/>
            </p:cNvPicPr>
            <p:nvPr/>
          </p:nvPicPr>
          <p:blipFill>
            <a:blip r:embed="rId2"/>
            <a:srcRect/>
            <a:stretch>
              <a:fillRect/>
            </a:stretch>
          </p:blipFill>
          <p:spPr bwMode="auto">
            <a:xfrm>
              <a:off x="500034" y="1822439"/>
              <a:ext cx="6554787" cy="4916487"/>
            </a:xfrm>
            <a:prstGeom prst="rect">
              <a:avLst/>
            </a:prstGeom>
            <a:noFill/>
            <a:ln w="9525">
              <a:noFill/>
              <a:miter lim="800000"/>
              <a:headEnd/>
              <a:tailEnd/>
            </a:ln>
          </p:spPr>
        </p:pic>
        <p:pic>
          <p:nvPicPr>
            <p:cNvPr id="10" name="Picture 17" descr="101_thumb"/>
            <p:cNvPicPr>
              <a:picLocks noChangeAspect="1" noChangeArrowheads="1"/>
            </p:cNvPicPr>
            <p:nvPr/>
          </p:nvPicPr>
          <p:blipFill>
            <a:blip r:embed="rId3"/>
            <a:srcRect/>
            <a:stretch>
              <a:fillRect/>
            </a:stretch>
          </p:blipFill>
          <p:spPr bwMode="auto">
            <a:xfrm rot="19644698">
              <a:off x="6826221" y="2005001"/>
              <a:ext cx="1190625" cy="2143125"/>
            </a:xfrm>
            <a:prstGeom prst="rect">
              <a:avLst/>
            </a:prstGeom>
            <a:noFill/>
            <a:ln w="9525">
              <a:noFill/>
              <a:miter lim="800000"/>
              <a:headEnd/>
              <a:tailEnd/>
            </a:ln>
          </p:spPr>
        </p:pic>
        <p:pic>
          <p:nvPicPr>
            <p:cNvPr id="11" name="Picture 24" descr="hinode"/>
            <p:cNvPicPr>
              <a:picLocks noChangeAspect="1" noChangeArrowheads="1"/>
            </p:cNvPicPr>
            <p:nvPr/>
          </p:nvPicPr>
          <p:blipFill>
            <a:blip r:embed="rId4"/>
            <a:srcRect/>
            <a:stretch>
              <a:fillRect/>
            </a:stretch>
          </p:blipFill>
          <p:spPr bwMode="auto">
            <a:xfrm>
              <a:off x="6618259" y="5041889"/>
              <a:ext cx="1616075" cy="1162050"/>
            </a:xfrm>
            <a:prstGeom prst="rect">
              <a:avLst/>
            </a:prstGeom>
            <a:noFill/>
            <a:ln w="9525">
              <a:noFill/>
              <a:miter lim="800000"/>
              <a:headEnd/>
              <a:tailEnd/>
            </a:ln>
          </p:spPr>
        </p:pic>
        <p:sp>
          <p:nvSpPr>
            <p:cNvPr id="12" name="TextBox 10"/>
            <p:cNvSpPr txBox="1">
              <a:spLocks noChangeArrowheads="1"/>
            </p:cNvSpPr>
            <p:nvPr/>
          </p:nvSpPr>
          <p:spPr bwMode="auto">
            <a:xfrm>
              <a:off x="7435821" y="6053126"/>
              <a:ext cx="1524000" cy="369888"/>
            </a:xfrm>
            <a:prstGeom prst="rect">
              <a:avLst/>
            </a:prstGeom>
            <a:noFill/>
            <a:ln w="9525">
              <a:noFill/>
              <a:miter lim="800000"/>
              <a:headEnd/>
              <a:tailEnd/>
            </a:ln>
          </p:spPr>
          <p:txBody>
            <a:bodyPr>
              <a:spAutoFit/>
            </a:bodyPr>
            <a:lstStyle/>
            <a:p>
              <a:pPr algn="l" eaLnBrk="1" hangingPunct="1"/>
              <a:r>
                <a:rPr lang="en-US" sz="1800" b="0" dirty="0" err="1">
                  <a:solidFill>
                    <a:schemeClr val="bg1"/>
                  </a:solidFill>
                  <a:latin typeface="Algerian" pitchFamily="82" charset="0"/>
                </a:rPr>
                <a:t>Hinode</a:t>
              </a:r>
              <a:endParaRPr lang="en-US" sz="1800" b="0" dirty="0">
                <a:solidFill>
                  <a:schemeClr val="bg1"/>
                </a:solidFill>
                <a:latin typeface="Algerian" pitchFamily="82" charset="0"/>
              </a:endParaRPr>
            </a:p>
          </p:txBody>
        </p:sp>
      </p:grpSp>
      <p:pic>
        <p:nvPicPr>
          <p:cNvPr id="15" name="Picture 14" descr="Proba2-1-LR_credits ESA Pierre Carril 2009.jpg"/>
          <p:cNvPicPr>
            <a:picLocks noChangeAspect="1"/>
          </p:cNvPicPr>
          <p:nvPr/>
        </p:nvPicPr>
        <p:blipFill>
          <a:blip r:embed="rId5"/>
          <a:stretch>
            <a:fillRect/>
          </a:stretch>
        </p:blipFill>
        <p:spPr>
          <a:xfrm>
            <a:off x="2000264" y="2214554"/>
            <a:ext cx="5143504" cy="3857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23" presetClass="entr" presetSubtype="16"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3000" fill="hold"/>
                                        <p:tgtEl>
                                          <p:spTgt spid="15"/>
                                        </p:tgtEl>
                                        <p:attrNameLst>
                                          <p:attrName>ppt_w</p:attrName>
                                        </p:attrNameLst>
                                      </p:cBhvr>
                                      <p:tavLst>
                                        <p:tav tm="0">
                                          <p:val>
                                            <p:fltVal val="0"/>
                                          </p:val>
                                        </p:tav>
                                        <p:tav tm="100000">
                                          <p:val>
                                            <p:strVal val="#ppt_w"/>
                                          </p:val>
                                        </p:tav>
                                      </p:tavLst>
                                    </p:anim>
                                    <p:anim calcmode="lin" valueType="num">
                                      <p:cBhvr>
                                        <p:cTn id="12" dur="3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Zonneactiviteit</a:t>
            </a:r>
            <a:endParaRPr lang="en-GB" dirty="0"/>
          </a:p>
        </p:txBody>
      </p:sp>
      <p:sp>
        <p:nvSpPr>
          <p:cNvPr id="3" name="Content Placeholder 2"/>
          <p:cNvSpPr>
            <a:spLocks noGrp="1"/>
          </p:cNvSpPr>
          <p:nvPr>
            <p:ph idx="1"/>
          </p:nvPr>
        </p:nvSpPr>
        <p:spPr>
          <a:xfrm>
            <a:off x="2757502" y="2955133"/>
            <a:ext cx="5029208" cy="1947866"/>
          </a:xfrm>
        </p:spPr>
        <p:txBody>
          <a:bodyPr/>
          <a:lstStyle/>
          <a:p>
            <a:r>
              <a:rPr lang="en-GB" dirty="0" smtClean="0">
                <a:solidFill>
                  <a:schemeClr val="tx1">
                    <a:lumMod val="65000"/>
                    <a:lumOff val="35000"/>
                  </a:schemeClr>
                </a:solidFill>
              </a:rPr>
              <a:t>Lange </a:t>
            </a:r>
            <a:r>
              <a:rPr lang="en-GB" dirty="0" err="1" smtClean="0">
                <a:solidFill>
                  <a:schemeClr val="tx1">
                    <a:lumMod val="65000"/>
                    <a:lumOff val="35000"/>
                  </a:schemeClr>
                </a:solidFill>
              </a:rPr>
              <a:t>termijn</a:t>
            </a:r>
            <a:endParaRPr lang="en-GB" dirty="0" smtClean="0">
              <a:solidFill>
                <a:schemeClr val="tx1">
                  <a:lumMod val="65000"/>
                  <a:lumOff val="35000"/>
                </a:schemeClr>
              </a:solidFill>
            </a:endParaRPr>
          </a:p>
          <a:p>
            <a:r>
              <a:rPr lang="en-GB" dirty="0" err="1" smtClean="0">
                <a:solidFill>
                  <a:schemeClr val="tx1">
                    <a:lumMod val="65000"/>
                    <a:lumOff val="35000"/>
                  </a:schemeClr>
                </a:solidFill>
              </a:rPr>
              <a:t>Middellange</a:t>
            </a:r>
            <a:r>
              <a:rPr lang="en-GB" dirty="0" smtClean="0">
                <a:solidFill>
                  <a:schemeClr val="tx1">
                    <a:lumMod val="65000"/>
                    <a:lumOff val="35000"/>
                  </a:schemeClr>
                </a:solidFill>
              </a:rPr>
              <a:t> </a:t>
            </a:r>
            <a:r>
              <a:rPr lang="en-GB" dirty="0" err="1" smtClean="0">
                <a:solidFill>
                  <a:schemeClr val="tx1">
                    <a:lumMod val="65000"/>
                    <a:lumOff val="35000"/>
                  </a:schemeClr>
                </a:solidFill>
              </a:rPr>
              <a:t>termijn</a:t>
            </a:r>
            <a:endParaRPr lang="en-GB" dirty="0" smtClean="0">
              <a:solidFill>
                <a:schemeClr val="tx1">
                  <a:lumMod val="65000"/>
                  <a:lumOff val="35000"/>
                </a:schemeClr>
              </a:solidFill>
            </a:endParaRPr>
          </a:p>
          <a:p>
            <a:r>
              <a:rPr lang="en-GB" dirty="0" err="1" smtClean="0">
                <a:solidFill>
                  <a:schemeClr val="tx1">
                    <a:lumMod val="65000"/>
                    <a:lumOff val="35000"/>
                  </a:schemeClr>
                </a:solidFill>
              </a:rPr>
              <a:t>Korte</a:t>
            </a:r>
            <a:r>
              <a:rPr lang="en-GB" dirty="0" smtClean="0">
                <a:solidFill>
                  <a:schemeClr val="tx1">
                    <a:lumMod val="65000"/>
                    <a:lumOff val="35000"/>
                  </a:schemeClr>
                </a:solidFill>
              </a:rPr>
              <a:t> </a:t>
            </a:r>
            <a:r>
              <a:rPr lang="en-GB" dirty="0" err="1" smtClean="0">
                <a:solidFill>
                  <a:schemeClr val="tx1">
                    <a:lumMod val="65000"/>
                    <a:lumOff val="35000"/>
                  </a:schemeClr>
                </a:solidFill>
              </a:rPr>
              <a:t>termijn</a:t>
            </a:r>
            <a:endParaRPr lang="en-GB"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Zonnevlekken</a:t>
            </a:r>
            <a:endParaRPr lang="en-GB" dirty="0"/>
          </a:p>
        </p:txBody>
      </p:sp>
      <p:pic>
        <p:nvPicPr>
          <p:cNvPr id="4" name="Picture 5"/>
          <p:cNvPicPr>
            <a:picLocks noGrp="1" noChangeAspect="1" noChangeArrowheads="1"/>
          </p:cNvPicPr>
          <p:nvPr>
            <p:ph idx="1"/>
          </p:nvPr>
        </p:nvPicPr>
        <p:blipFill>
          <a:blip r:embed="rId3"/>
          <a:srcRect/>
          <a:stretch>
            <a:fillRect/>
          </a:stretch>
        </p:blipFill>
        <p:spPr bwMode="auto">
          <a:xfrm>
            <a:off x="4929190" y="2100282"/>
            <a:ext cx="3355521" cy="4114800"/>
          </a:xfrm>
          <a:prstGeom prst="rect">
            <a:avLst/>
          </a:prstGeom>
          <a:noFill/>
          <a:ln w="9525">
            <a:noFill/>
            <a:round/>
            <a:headEnd/>
            <a:tailEnd/>
          </a:ln>
        </p:spPr>
      </p:pic>
      <p:sp>
        <p:nvSpPr>
          <p:cNvPr id="5" name="Text Box 5"/>
          <p:cNvSpPr txBox="1">
            <a:spLocks noChangeArrowheads="1"/>
          </p:cNvSpPr>
          <p:nvPr/>
        </p:nvSpPr>
        <p:spPr bwMode="auto">
          <a:xfrm>
            <a:off x="538164" y="2120808"/>
            <a:ext cx="4391026" cy="2308324"/>
          </a:xfrm>
          <a:prstGeom prst="rect">
            <a:avLst/>
          </a:prstGeom>
          <a:ln>
            <a:headEnd/>
            <a:tailEnd/>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GB" sz="2400" b="0" dirty="0" err="1" smtClean="0">
                <a:solidFill>
                  <a:schemeClr val="tx1">
                    <a:lumMod val="65000"/>
                    <a:lumOff val="35000"/>
                  </a:schemeClr>
                </a:solidFill>
              </a:rPr>
              <a:t>Chinezen</a:t>
            </a:r>
            <a:endParaRPr lang="en-GB" sz="2400" b="0" dirty="0" smtClean="0">
              <a:solidFill>
                <a:schemeClr val="tx1">
                  <a:lumMod val="65000"/>
                  <a:lumOff val="35000"/>
                </a:schemeClr>
              </a:solidFill>
            </a:endParaRPr>
          </a:p>
          <a:p>
            <a:pPr algn="l"/>
            <a:r>
              <a:rPr lang="en-GB" sz="2400" b="0" dirty="0" smtClean="0">
                <a:solidFill>
                  <a:schemeClr val="tx1">
                    <a:lumMod val="65000"/>
                    <a:lumOff val="35000"/>
                  </a:schemeClr>
                </a:solidFill>
              </a:rPr>
              <a:t>Galileo </a:t>
            </a:r>
            <a:r>
              <a:rPr lang="en-GB" sz="2400" b="0" dirty="0" err="1" smtClean="0">
                <a:solidFill>
                  <a:schemeClr val="tx1">
                    <a:lumMod val="65000"/>
                    <a:lumOff val="35000"/>
                  </a:schemeClr>
                </a:solidFill>
              </a:rPr>
              <a:t>Galilei</a:t>
            </a:r>
            <a:endParaRPr lang="en-GB" sz="2400" b="0" dirty="0" smtClean="0">
              <a:solidFill>
                <a:schemeClr val="tx1">
                  <a:lumMod val="65000"/>
                  <a:lumOff val="35000"/>
                </a:schemeClr>
              </a:solidFill>
            </a:endParaRPr>
          </a:p>
          <a:p>
            <a:pPr algn="l"/>
            <a:r>
              <a:rPr lang="en-GB" sz="2400" b="0" dirty="0" err="1" smtClean="0">
                <a:solidFill>
                  <a:schemeClr val="tx1">
                    <a:lumMod val="65000"/>
                    <a:lumOff val="35000"/>
                  </a:schemeClr>
                </a:solidFill>
              </a:rPr>
              <a:t>Ontdekking</a:t>
            </a:r>
            <a:r>
              <a:rPr lang="en-GB" sz="2400" b="0" dirty="0" smtClean="0">
                <a:solidFill>
                  <a:schemeClr val="tx1">
                    <a:lumMod val="65000"/>
                    <a:lumOff val="35000"/>
                  </a:schemeClr>
                </a:solidFill>
              </a:rPr>
              <a:t> </a:t>
            </a:r>
            <a:r>
              <a:rPr lang="en-GB" sz="2400" b="0" dirty="0" err="1" smtClean="0">
                <a:solidFill>
                  <a:schemeClr val="tx1">
                    <a:lumMod val="65000"/>
                    <a:lumOff val="35000"/>
                  </a:schemeClr>
                </a:solidFill>
              </a:rPr>
              <a:t>cyclus</a:t>
            </a:r>
            <a:r>
              <a:rPr lang="en-GB" sz="2400" b="0" dirty="0" smtClean="0">
                <a:solidFill>
                  <a:schemeClr val="tx1">
                    <a:lumMod val="65000"/>
                    <a:lumOff val="35000"/>
                  </a:schemeClr>
                </a:solidFill>
              </a:rPr>
              <a:t> -</a:t>
            </a:r>
            <a:r>
              <a:rPr lang="en-GB" sz="2400" b="0" dirty="0" err="1" smtClean="0">
                <a:solidFill>
                  <a:schemeClr val="tx1">
                    <a:lumMod val="65000"/>
                    <a:lumOff val="35000"/>
                  </a:schemeClr>
                </a:solidFill>
              </a:rPr>
              <a:t>Schwabe</a:t>
            </a:r>
            <a:endParaRPr lang="en-GB" sz="2400" b="0" dirty="0" smtClean="0">
              <a:solidFill>
                <a:schemeClr val="tx1">
                  <a:lumMod val="65000"/>
                  <a:lumOff val="35000"/>
                </a:schemeClr>
              </a:solidFill>
            </a:endParaRPr>
          </a:p>
          <a:p>
            <a:pPr algn="l"/>
            <a:r>
              <a:rPr lang="en-GB" sz="2400" b="0" dirty="0" err="1" smtClean="0">
                <a:solidFill>
                  <a:schemeClr val="tx1">
                    <a:lumMod val="65000"/>
                    <a:lumOff val="35000"/>
                  </a:schemeClr>
                </a:solidFill>
              </a:rPr>
              <a:t>Differentiële</a:t>
            </a:r>
            <a:r>
              <a:rPr lang="en-GB" sz="2400" b="0" dirty="0" smtClean="0">
                <a:solidFill>
                  <a:schemeClr val="tx1">
                    <a:lumMod val="65000"/>
                    <a:lumOff val="35000"/>
                  </a:schemeClr>
                </a:solidFill>
              </a:rPr>
              <a:t> </a:t>
            </a:r>
            <a:r>
              <a:rPr lang="en-GB" sz="2400" b="0" dirty="0" err="1" smtClean="0">
                <a:solidFill>
                  <a:schemeClr val="tx1">
                    <a:lumMod val="65000"/>
                    <a:lumOff val="35000"/>
                  </a:schemeClr>
                </a:solidFill>
              </a:rPr>
              <a:t>rotatie</a:t>
            </a:r>
            <a:r>
              <a:rPr lang="en-GB" sz="2400" b="0" dirty="0" smtClean="0">
                <a:solidFill>
                  <a:schemeClr val="tx1">
                    <a:lumMod val="65000"/>
                    <a:lumOff val="35000"/>
                  </a:schemeClr>
                </a:solidFill>
              </a:rPr>
              <a:t> - Carrington</a:t>
            </a:r>
          </a:p>
          <a:p>
            <a:pPr algn="l"/>
            <a:r>
              <a:rPr lang="en-GB" sz="2400" b="0" dirty="0" smtClean="0">
                <a:solidFill>
                  <a:schemeClr val="tx1">
                    <a:lumMod val="65000"/>
                    <a:lumOff val="35000"/>
                  </a:schemeClr>
                </a:solidFill>
              </a:rPr>
              <a:t>Link </a:t>
            </a:r>
            <a:r>
              <a:rPr lang="en-GB" sz="2400" b="0" dirty="0" err="1" smtClean="0">
                <a:solidFill>
                  <a:schemeClr val="tx1">
                    <a:lumMod val="65000"/>
                    <a:lumOff val="35000"/>
                  </a:schemeClr>
                </a:solidFill>
              </a:rPr>
              <a:t>uitbarstingen-vlekken</a:t>
            </a:r>
            <a:endParaRPr lang="en-GB" sz="2400" b="0" dirty="0" smtClean="0">
              <a:solidFill>
                <a:schemeClr val="tx1">
                  <a:lumMod val="65000"/>
                  <a:lumOff val="35000"/>
                </a:schemeClr>
              </a:solidFill>
            </a:endParaRPr>
          </a:p>
          <a:p>
            <a:pPr algn="l"/>
            <a:r>
              <a:rPr lang="en-GB" sz="2400" b="0" dirty="0" err="1" smtClean="0">
                <a:solidFill>
                  <a:schemeClr val="tx1">
                    <a:lumMod val="65000"/>
                    <a:lumOff val="35000"/>
                  </a:schemeClr>
                </a:solidFill>
              </a:rPr>
              <a:t>Wolfgetal</a:t>
            </a:r>
            <a:endParaRPr lang="en-GB" sz="2400" b="0" dirty="0">
              <a:solidFill>
                <a:schemeClr val="tx1">
                  <a:lumMod val="65000"/>
                  <a:lumOff val="35000"/>
                </a:schemeClr>
              </a:solidFill>
            </a:endParaRPr>
          </a:p>
        </p:txBody>
      </p:sp>
      <p:pic>
        <p:nvPicPr>
          <p:cNvPr id="7" name="Picture 8" descr="TRACEsunspot"/>
          <p:cNvPicPr>
            <a:picLocks noChangeAspect="1" noChangeArrowheads="1"/>
          </p:cNvPicPr>
          <p:nvPr/>
        </p:nvPicPr>
        <p:blipFill>
          <a:blip r:embed="rId4"/>
          <a:srcRect/>
          <a:stretch>
            <a:fillRect/>
          </a:stretch>
        </p:blipFill>
        <p:spPr bwMode="auto">
          <a:xfrm>
            <a:off x="2500298" y="4857760"/>
            <a:ext cx="2146804" cy="1604394"/>
          </a:xfrm>
          <a:prstGeom prst="rect">
            <a:avLst/>
          </a:prstGeom>
          <a:noFill/>
          <a:ln w="28575">
            <a:solidFill>
              <a:srgbClr val="FFC000"/>
            </a:solidFill>
            <a:miter lim="800000"/>
            <a:headEnd/>
            <a:tailEnd/>
          </a:ln>
        </p:spPr>
      </p:pic>
      <p:pic>
        <p:nvPicPr>
          <p:cNvPr id="8" name="Picture 4" descr="biggest_spot"/>
          <p:cNvPicPr>
            <a:picLocks noChangeAspect="1" noChangeArrowheads="1"/>
          </p:cNvPicPr>
          <p:nvPr/>
        </p:nvPicPr>
        <p:blipFill>
          <a:blip r:embed="rId5"/>
          <a:srcRect t="21098" b="38814"/>
          <a:stretch>
            <a:fillRect/>
          </a:stretch>
        </p:blipFill>
        <p:spPr bwMode="auto">
          <a:xfrm rot="20522382">
            <a:off x="944150" y="4540810"/>
            <a:ext cx="2257412" cy="905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4799</TotalTime>
  <Words>1968</Words>
  <Application>Microsoft Office PowerPoint</Application>
  <PresentationFormat>On-screen Show (4:3)</PresentationFormat>
  <Paragraphs>269</Paragraphs>
  <Slides>40</Slides>
  <Notes>15</Notes>
  <HiddenSlides>0</HiddenSlides>
  <MMClips>12</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De aarde in de greep van de Zon</vt:lpstr>
      <vt:lpstr>Wie zijn wij?</vt:lpstr>
      <vt:lpstr>Slide 3</vt:lpstr>
      <vt:lpstr>Slide 4</vt:lpstr>
      <vt:lpstr>Een oog op onze dynamische Zon</vt:lpstr>
      <vt:lpstr>Slide 6</vt:lpstr>
      <vt:lpstr>Slide 7</vt:lpstr>
      <vt:lpstr>Zonneactiviteit</vt:lpstr>
      <vt:lpstr>Zonnevlekken</vt:lpstr>
      <vt:lpstr>Wolf’s correlatie: gefundeerd giswerk</vt:lpstr>
      <vt:lpstr>Volgende correlatie</vt:lpstr>
      <vt:lpstr>Zonnevlekken Lange termijn </vt:lpstr>
      <vt:lpstr>Evidente invloeden</vt:lpstr>
      <vt:lpstr>middellange termijn  Zonnevlekken</vt:lpstr>
      <vt:lpstr>Middellange termijn Zonnestraling</vt:lpstr>
      <vt:lpstr>Middellange termijn</vt:lpstr>
      <vt:lpstr>Korte termijn: weer</vt:lpstr>
      <vt:lpstr>Energieverlies</vt:lpstr>
      <vt:lpstr>Energieverlies Fysische herformulering</vt:lpstr>
      <vt:lpstr>Klimaat - weer</vt:lpstr>
      <vt:lpstr>De rimpels in het klimaat het weer </vt:lpstr>
      <vt:lpstr>tijdsschalen van het weer</vt:lpstr>
      <vt:lpstr>SOHO/EIT: EUV</vt:lpstr>
      <vt:lpstr>GOES satellite: X-rays</vt:lpstr>
      <vt:lpstr>SOHO/LASCO – coronograaf de ruimte rondom</vt:lpstr>
      <vt:lpstr>Magnetische koppeling De zonnedipool</vt:lpstr>
      <vt:lpstr>De magnetosphere</vt:lpstr>
      <vt:lpstr>Magnetisch tapijt</vt:lpstr>
      <vt:lpstr>Lokaal magneetveld</vt:lpstr>
      <vt:lpstr>Lussen - dipool</vt:lpstr>
      <vt:lpstr>Van Zon tot Aarde</vt:lpstr>
      <vt:lpstr>Slide 32</vt:lpstr>
      <vt:lpstr>Zonnevlammen</vt:lpstr>
      <vt:lpstr>Zonnewind</vt:lpstr>
      <vt:lpstr>Zonnewind radiaal</vt:lpstr>
      <vt:lpstr>Deeltjes</vt:lpstr>
      <vt:lpstr>Deeltjes volgens IMF</vt:lpstr>
      <vt:lpstr>Voorspellen</vt:lpstr>
      <vt:lpstr>Verstoring op aarde</vt:lpstr>
      <vt:lpstr>Slide 40</vt:lpstr>
    </vt:vector>
  </TitlesOfParts>
  <Company>STCE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Dynamic Sun</dc:title>
  <dc:creator>Petra Vanlommel</dc:creator>
  <cp:lastModifiedBy>petra</cp:lastModifiedBy>
  <cp:revision>102</cp:revision>
  <dcterms:created xsi:type="dcterms:W3CDTF">2009-10-02T16:59:01Z</dcterms:created>
  <dcterms:modified xsi:type="dcterms:W3CDTF">2010-03-24T12:50:24Z</dcterms:modified>
</cp:coreProperties>
</file>