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346" r:id="rId3"/>
    <p:sldId id="379" r:id="rId4"/>
    <p:sldId id="380" r:id="rId5"/>
    <p:sldId id="352" r:id="rId6"/>
    <p:sldId id="353" r:id="rId7"/>
    <p:sldId id="363" r:id="rId8"/>
    <p:sldId id="354" r:id="rId9"/>
    <p:sldId id="355" r:id="rId10"/>
    <p:sldId id="360" r:id="rId11"/>
    <p:sldId id="356" r:id="rId12"/>
    <p:sldId id="371" r:id="rId13"/>
    <p:sldId id="372" r:id="rId14"/>
    <p:sldId id="373" r:id="rId15"/>
    <p:sldId id="374" r:id="rId16"/>
    <p:sldId id="375" r:id="rId17"/>
    <p:sldId id="376" r:id="rId18"/>
    <p:sldId id="377" r:id="rId19"/>
    <p:sldId id="381" r:id="rId20"/>
    <p:sldId id="378" r:id="rId21"/>
    <p:sldId id="366" r:id="rId22"/>
    <p:sldId id="318"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0EA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78529" autoAdjust="0"/>
  </p:normalViewPr>
  <p:slideViewPr>
    <p:cSldViewPr snapToObjects="1">
      <p:cViewPr varScale="1">
        <p:scale>
          <a:sx n="56" d="100"/>
          <a:sy n="56" d="100"/>
        </p:scale>
        <p:origin x="-1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68"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pitchFamily="68" charset="-128"/>
                <a:cs typeface="+mn-cs"/>
              </a:defRPr>
            </a:lvl1pPr>
          </a:lstStyle>
          <a:p>
            <a:pPr>
              <a:defRPr/>
            </a:pPr>
            <a:fld id="{F56CBC8B-CC52-4B3F-9102-442717AAFBD0}" type="datetimeFigureOut">
              <a:rPr lang="en-US"/>
              <a:pPr>
                <a:defRPr/>
              </a:pPr>
              <a:t>10/22/2010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68"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pitchFamily="68" charset="-128"/>
                <a:cs typeface="+mn-cs"/>
              </a:defRPr>
            </a:lvl1pPr>
          </a:lstStyle>
          <a:p>
            <a:pPr>
              <a:defRPr/>
            </a:pPr>
            <a:fld id="{4719DA06-8187-416F-85A2-268E4F84A32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92BCC-6448-4815-92F3-8A348B7399A2}" type="slidenum">
              <a:rPr lang="en-US"/>
              <a:pPr/>
              <a:t>3</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pPr eaLnBrk="0" hangingPunct="0">
              <a:spcBef>
                <a:spcPct val="50000"/>
              </a:spcBef>
              <a:buFontTx/>
              <a:buChar char="•"/>
            </a:pPr>
            <a:r>
              <a:rPr lang="en-US" sz="2400">
                <a:solidFill>
                  <a:schemeClr val="bg1"/>
                </a:solidFill>
              </a:rPr>
              <a:t>Regional Warning Center since 2000</a:t>
            </a:r>
          </a:p>
          <a:p>
            <a:pPr eaLnBrk="0" hangingPunct="0">
              <a:spcBef>
                <a:spcPct val="50000"/>
              </a:spcBef>
              <a:buFontTx/>
              <a:buChar char="•"/>
            </a:pPr>
            <a:r>
              <a:rPr lang="en-US" sz="2400">
                <a:solidFill>
                  <a:schemeClr val="bg1"/>
                </a:solidFill>
              </a:rPr>
              <a:t> World Data Center for the sunspot index since 1981</a:t>
            </a:r>
          </a:p>
          <a:p>
            <a:pPr eaLnBrk="0" hangingPunct="0">
              <a:spcBef>
                <a:spcPct val="50000"/>
              </a:spcBef>
              <a:buFontTx/>
              <a:buChar char="•"/>
            </a:pPr>
            <a:endParaRPr lang="en-US" sz="2400">
              <a:solidFill>
                <a:schemeClr val="bg1"/>
              </a:solidFill>
            </a:endParaRPr>
          </a:p>
          <a:p>
            <a:pPr eaLnBrk="0" hangingPunct="0">
              <a:spcBef>
                <a:spcPct val="50000"/>
              </a:spcBef>
              <a:buFontTx/>
              <a:buChar char="•"/>
            </a:pPr>
            <a:r>
              <a:rPr lang="en-US" sz="2400">
                <a:solidFill>
                  <a:schemeClr val="bg1"/>
                </a:solidFill>
              </a:rPr>
              <a:t>1 van de 10 RWC’s verspreid over de wereld, onder de koepel van ISES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lnSpc>
                <a:spcPct val="90000"/>
              </a:lnSpc>
              <a:spcBef>
                <a:spcPts val="0"/>
              </a:spcBef>
              <a:spcAft>
                <a:spcPts val="0"/>
              </a:spcAft>
              <a:defRPr/>
            </a:pPr>
            <a:r>
              <a:rPr lang="en-GB" dirty="0" smtClean="0">
                <a:solidFill>
                  <a:schemeClr val="bg1"/>
                </a:solidFill>
                <a:latin typeface="Book Antiqua" pitchFamily="36" charset="0"/>
                <a:ea typeface="ＭＳ Ｐゴシック" pitchFamily="36" charset="-128"/>
              </a:rPr>
              <a:t>Het </a:t>
            </a:r>
            <a:r>
              <a:rPr lang="en-GB" dirty="0" err="1" smtClean="0">
                <a:solidFill>
                  <a:schemeClr val="bg1"/>
                </a:solidFill>
                <a:latin typeface="Book Antiqua" pitchFamily="36" charset="0"/>
                <a:ea typeface="ＭＳ Ｐゴシック" pitchFamily="36" charset="-128"/>
              </a:rPr>
              <a:t>magneetveld</a:t>
            </a:r>
            <a:r>
              <a:rPr lang="en-GB" dirty="0" smtClean="0">
                <a:solidFill>
                  <a:schemeClr val="bg1"/>
                </a:solidFill>
                <a:latin typeface="Book Antiqua" pitchFamily="36" charset="0"/>
                <a:ea typeface="ＭＳ Ｐゴシック" pitchFamily="36" charset="-128"/>
              </a:rPr>
              <a:t> van de </a:t>
            </a:r>
            <a:r>
              <a:rPr lang="en-GB" dirty="0" err="1" smtClean="0">
                <a:solidFill>
                  <a:schemeClr val="bg1"/>
                </a:solidFill>
                <a:latin typeface="Book Antiqua" pitchFamily="36" charset="0"/>
                <a:ea typeface="ＭＳ Ｐゴシック" pitchFamily="36" charset="-128"/>
              </a:rPr>
              <a:t>Zon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ontstaat</a:t>
            </a:r>
            <a:r>
              <a:rPr lang="en-GB" dirty="0" smtClean="0">
                <a:solidFill>
                  <a:schemeClr val="bg1"/>
                </a:solidFill>
                <a:latin typeface="Book Antiqua" pitchFamily="36" charset="0"/>
                <a:ea typeface="ＭＳ Ｐゴシック" pitchFamily="36" charset="-128"/>
              </a:rPr>
              <a:t> door het dynamo-effect </a:t>
            </a:r>
            <a:r>
              <a:rPr lang="en-GB" dirty="0" err="1" smtClean="0">
                <a:solidFill>
                  <a:schemeClr val="bg1"/>
                </a:solidFill>
                <a:latin typeface="Book Antiqua" pitchFamily="36" charset="0"/>
                <a:ea typeface="ＭＳ Ｐゴシック" pitchFamily="36" charset="-128"/>
              </a:rPr>
              <a:t>ter</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hoogte</a:t>
            </a:r>
            <a:r>
              <a:rPr lang="en-GB" dirty="0" smtClean="0">
                <a:solidFill>
                  <a:schemeClr val="bg1"/>
                </a:solidFill>
                <a:latin typeface="Book Antiqua" pitchFamily="36" charset="0"/>
                <a:ea typeface="ＭＳ Ｐゴシック" pitchFamily="36" charset="-128"/>
              </a:rPr>
              <a:t> van de </a:t>
            </a:r>
            <a:r>
              <a:rPr lang="en-GB" dirty="0" err="1" smtClean="0">
                <a:solidFill>
                  <a:schemeClr val="bg1"/>
                </a:solidFill>
                <a:latin typeface="Book Antiqua" pitchFamily="36" charset="0"/>
                <a:ea typeface="ＭＳ Ｐゴシック" pitchFamily="36" charset="-128"/>
              </a:rPr>
              <a:t>grens</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tussen</a:t>
            </a:r>
            <a:r>
              <a:rPr lang="en-GB" dirty="0" smtClean="0">
                <a:solidFill>
                  <a:schemeClr val="bg1"/>
                </a:solidFill>
                <a:latin typeface="Book Antiqua" pitchFamily="36" charset="0"/>
                <a:ea typeface="ＭＳ Ｐゴシック" pitchFamily="36" charset="-128"/>
              </a:rPr>
              <a:t> de </a:t>
            </a:r>
            <a:r>
              <a:rPr lang="en-GB" dirty="0" err="1" smtClean="0">
                <a:solidFill>
                  <a:schemeClr val="bg1"/>
                </a:solidFill>
                <a:latin typeface="Book Antiqua" pitchFamily="36" charset="0"/>
                <a:ea typeface="ＭＳ Ｐゴシック" pitchFamily="36" charset="-128"/>
              </a:rPr>
              <a:t>radiatieve</a:t>
            </a:r>
            <a:r>
              <a:rPr lang="en-GB" dirty="0" smtClean="0">
                <a:solidFill>
                  <a:schemeClr val="bg1"/>
                </a:solidFill>
                <a:latin typeface="Book Antiqua" pitchFamily="36" charset="0"/>
                <a:ea typeface="ＭＳ Ｐゴシック" pitchFamily="36" charset="-128"/>
              </a:rPr>
              <a:t> en de </a:t>
            </a:r>
            <a:r>
              <a:rPr lang="en-GB" dirty="0" err="1" smtClean="0">
                <a:solidFill>
                  <a:schemeClr val="bg1"/>
                </a:solidFill>
                <a:latin typeface="Book Antiqua" pitchFamily="36" charset="0"/>
                <a:ea typeface="ＭＳ Ｐゴシック" pitchFamily="36" charset="-128"/>
              </a:rPr>
              <a:t>convectieve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laag</a:t>
            </a:r>
            <a:r>
              <a:rPr lang="en-GB" dirty="0" smtClean="0">
                <a:solidFill>
                  <a:schemeClr val="bg1"/>
                </a:solidFill>
                <a:latin typeface="Book Antiqua" pitchFamily="36" charset="0"/>
                <a:ea typeface="ＭＳ Ｐゴシック" pitchFamily="36" charset="-128"/>
              </a:rPr>
              <a:t>. </a:t>
            </a:r>
          </a:p>
          <a:p>
            <a:pPr fontAlgn="auto">
              <a:lnSpc>
                <a:spcPct val="90000"/>
              </a:lnSpc>
              <a:spcBef>
                <a:spcPts val="0"/>
              </a:spcBef>
              <a:spcAft>
                <a:spcPts val="0"/>
              </a:spcAft>
              <a:defRPr/>
            </a:pPr>
            <a:endParaRPr lang="en-GB" dirty="0" smtClean="0">
              <a:solidFill>
                <a:schemeClr val="bg1"/>
              </a:solidFill>
              <a:latin typeface="Book Antiqua" pitchFamily="36" charset="0"/>
              <a:ea typeface="ＭＳ Ｐゴシック" pitchFamily="36" charset="-128"/>
            </a:endParaRPr>
          </a:p>
          <a:p>
            <a:pPr fontAlgn="auto">
              <a:lnSpc>
                <a:spcPct val="90000"/>
              </a:lnSpc>
              <a:spcBef>
                <a:spcPts val="0"/>
              </a:spcBef>
              <a:spcAft>
                <a:spcPts val="0"/>
              </a:spcAft>
              <a:defRPr/>
            </a:pPr>
            <a:r>
              <a:rPr lang="en-GB" dirty="0" smtClean="0">
                <a:solidFill>
                  <a:schemeClr val="bg1"/>
                </a:solidFill>
                <a:latin typeface="Book Antiqua" pitchFamily="36" charset="0"/>
                <a:ea typeface="ＭＳ Ｐゴシック" pitchFamily="36" charset="-128"/>
              </a:rPr>
              <a:t>Het </a:t>
            </a:r>
            <a:r>
              <a:rPr lang="en-GB" dirty="0" err="1" smtClean="0">
                <a:solidFill>
                  <a:schemeClr val="bg1"/>
                </a:solidFill>
                <a:latin typeface="Book Antiqua" pitchFamily="36" charset="0"/>
                <a:ea typeface="ＭＳ Ｐゴシック" pitchFamily="36" charset="-128"/>
              </a:rPr>
              <a:t>structureert</a:t>
            </a:r>
            <a:r>
              <a:rPr lang="en-GB" dirty="0" smtClean="0">
                <a:solidFill>
                  <a:schemeClr val="bg1"/>
                </a:solidFill>
                <a:latin typeface="Book Antiqua" pitchFamily="36" charset="0"/>
                <a:ea typeface="ＭＳ Ｐゴシック" pitchFamily="36" charset="-128"/>
              </a:rPr>
              <a:t> de </a:t>
            </a:r>
            <a:r>
              <a:rPr lang="en-GB" dirty="0" err="1" smtClean="0">
                <a:solidFill>
                  <a:schemeClr val="bg1"/>
                </a:solidFill>
                <a:latin typeface="Book Antiqua" pitchFamily="36" charset="0"/>
                <a:ea typeface="ＭＳ Ｐゴシック" pitchFamily="36" charset="-128"/>
              </a:rPr>
              <a:t>zonneatmosfeer</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coronale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lussen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grootschalige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structuren</a:t>
            </a:r>
            <a:r>
              <a:rPr lang="en-GB" dirty="0" smtClean="0">
                <a:solidFill>
                  <a:schemeClr val="bg1"/>
                </a:solidFill>
                <a:latin typeface="Book Antiqua" pitchFamily="36" charset="0"/>
                <a:ea typeface="ＭＳ Ｐゴシック" pitchFamily="36" charset="-128"/>
              </a:rPr>
              <a:t>).</a:t>
            </a:r>
          </a:p>
          <a:p>
            <a:pPr fontAlgn="auto">
              <a:lnSpc>
                <a:spcPct val="90000"/>
              </a:lnSpc>
              <a:spcBef>
                <a:spcPts val="0"/>
              </a:spcBef>
              <a:spcAft>
                <a:spcPts val="0"/>
              </a:spcAft>
              <a:defRPr/>
            </a:pPr>
            <a:r>
              <a:rPr lang="en-GB" dirty="0" smtClean="0">
                <a:solidFill>
                  <a:schemeClr val="bg1"/>
                </a:solidFill>
                <a:latin typeface="Book Antiqua" pitchFamily="36" charset="0"/>
                <a:ea typeface="ＭＳ Ｐゴシック" pitchFamily="36" charset="-128"/>
              </a:rPr>
              <a:t>Het </a:t>
            </a:r>
            <a:r>
              <a:rPr lang="en-GB" dirty="0" err="1" smtClean="0">
                <a:solidFill>
                  <a:schemeClr val="bg1"/>
                </a:solidFill>
                <a:latin typeface="Book Antiqua" pitchFamily="36" charset="0"/>
                <a:ea typeface="ＭＳ Ｐゴシック" pitchFamily="36" charset="-128"/>
              </a:rPr>
              <a:t>veld</a:t>
            </a:r>
            <a:r>
              <a:rPr lang="en-GB" dirty="0" smtClean="0">
                <a:solidFill>
                  <a:schemeClr val="bg1"/>
                </a:solidFill>
                <a:latin typeface="Book Antiqua" pitchFamily="36" charset="0"/>
                <a:ea typeface="ＭＳ Ｐゴシック" pitchFamily="36" charset="-128"/>
              </a:rPr>
              <a:t> is </a:t>
            </a:r>
            <a:r>
              <a:rPr lang="en-GB" dirty="0" err="1" smtClean="0">
                <a:solidFill>
                  <a:schemeClr val="bg1"/>
                </a:solidFill>
                <a:latin typeface="Book Antiqua" pitchFamily="36" charset="0"/>
                <a:ea typeface="ＭＳ Ｐゴシック" pitchFamily="36" charset="-128"/>
              </a:rPr>
              <a:t>globaal</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dipolair</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zoals</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staafmagneet</a:t>
            </a:r>
            <a:r>
              <a:rPr lang="en-GB" dirty="0" smtClean="0">
                <a:solidFill>
                  <a:schemeClr val="bg1"/>
                </a:solidFill>
                <a:latin typeface="Book Antiqua" pitchFamily="36" charset="0"/>
                <a:ea typeface="ＭＳ Ｐゴシック" pitchFamily="36" charset="-128"/>
              </a:rPr>
              <a:t>) met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noord</a:t>
            </a:r>
            <a:r>
              <a:rPr lang="en-GB" dirty="0" smtClean="0">
                <a:solidFill>
                  <a:schemeClr val="bg1"/>
                </a:solidFill>
                <a:latin typeface="Book Antiqua" pitchFamily="36" charset="0"/>
                <a:ea typeface="ＭＳ Ｐゴシック" pitchFamily="36" charset="-128"/>
              </a:rPr>
              <a:t>- en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zuidpool</a:t>
            </a:r>
            <a:r>
              <a:rPr lang="en-GB" dirty="0" smtClean="0">
                <a:solidFill>
                  <a:schemeClr val="bg1"/>
                </a:solidFill>
                <a:latin typeface="Book Antiqua" pitchFamily="36" charset="0"/>
                <a:ea typeface="ＭＳ Ｐゴシック" pitchFamily="36" charset="-128"/>
              </a:rPr>
              <a:t>. </a:t>
            </a:r>
          </a:p>
          <a:p>
            <a:pPr fontAlgn="auto">
              <a:lnSpc>
                <a:spcPct val="90000"/>
              </a:lnSpc>
              <a:spcBef>
                <a:spcPts val="0"/>
              </a:spcBef>
              <a:spcAft>
                <a:spcPts val="0"/>
              </a:spcAft>
              <a:defRPr/>
            </a:pPr>
            <a:r>
              <a:rPr lang="en-GB" dirty="0" smtClean="0">
                <a:solidFill>
                  <a:schemeClr val="bg1"/>
                </a:solidFill>
                <a:latin typeface="Book Antiqua" pitchFamily="36" charset="0"/>
                <a:ea typeface="ＭＳ Ｐゴシック" pitchFamily="36" charset="-128"/>
              </a:rPr>
              <a:t>De </a:t>
            </a:r>
            <a:r>
              <a:rPr lang="en-GB" dirty="0" err="1" smtClean="0">
                <a:solidFill>
                  <a:schemeClr val="bg1"/>
                </a:solidFill>
                <a:latin typeface="Book Antiqua" pitchFamily="36" charset="0"/>
                <a:ea typeface="ＭＳ Ｐゴシック" pitchFamily="36" charset="-128"/>
              </a:rPr>
              <a:t>oriëntatie</a:t>
            </a:r>
            <a:r>
              <a:rPr lang="en-GB" dirty="0" smtClean="0">
                <a:solidFill>
                  <a:schemeClr val="bg1"/>
                </a:solidFill>
                <a:latin typeface="Book Antiqua" pitchFamily="36" charset="0"/>
                <a:ea typeface="ＭＳ Ｐゴシック" pitchFamily="36" charset="-128"/>
              </a:rPr>
              <a:t> en de </a:t>
            </a:r>
            <a:r>
              <a:rPr lang="en-GB" dirty="0" err="1" smtClean="0">
                <a:solidFill>
                  <a:schemeClr val="bg1"/>
                </a:solidFill>
                <a:latin typeface="Book Antiqua" pitchFamily="36" charset="0"/>
                <a:ea typeface="ＭＳ Ｐゴシック" pitchFamily="36" charset="-128"/>
              </a:rPr>
              <a:t>geometrie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varieren</a:t>
            </a:r>
            <a:r>
              <a:rPr lang="en-GB" dirty="0" smtClean="0">
                <a:solidFill>
                  <a:schemeClr val="bg1"/>
                </a:solidFill>
                <a:latin typeface="Book Antiqua" pitchFamily="36" charset="0"/>
                <a:ea typeface="ＭＳ Ｐゴシック" pitchFamily="36" charset="-128"/>
              </a:rPr>
              <a:t> in de loop van de </a:t>
            </a:r>
            <a:r>
              <a:rPr lang="en-GB" dirty="0" err="1" smtClean="0">
                <a:solidFill>
                  <a:schemeClr val="bg1"/>
                </a:solidFill>
                <a:latin typeface="Book Antiqua" pitchFamily="36" charset="0"/>
                <a:ea typeface="ＭＳ Ｐゴシック" pitchFamily="36" charset="-128"/>
              </a:rPr>
              <a:t>zonnecyclus</a:t>
            </a:r>
            <a:r>
              <a:rPr lang="en-GB" dirty="0" smtClean="0">
                <a:solidFill>
                  <a:schemeClr val="bg1"/>
                </a:solidFill>
                <a:latin typeface="Book Antiqua" pitchFamily="36" charset="0"/>
                <a:ea typeface="ＭＳ Ｐゴシック" pitchFamily="36" charset="-128"/>
              </a:rPr>
              <a:t>. </a:t>
            </a:r>
          </a:p>
          <a:p>
            <a:pPr fontAlgn="auto">
              <a:lnSpc>
                <a:spcPct val="90000"/>
              </a:lnSpc>
              <a:spcBef>
                <a:spcPts val="0"/>
              </a:spcBef>
              <a:spcAft>
                <a:spcPts val="0"/>
              </a:spcAft>
              <a:defRPr/>
            </a:pPr>
            <a:endParaRPr lang="en-GB" dirty="0" smtClean="0">
              <a:solidFill>
                <a:schemeClr val="bg1"/>
              </a:solidFill>
              <a:latin typeface="Book Antiqua" pitchFamily="36" charset="0"/>
              <a:ea typeface="ＭＳ Ｐゴシック" pitchFamily="36" charset="-128"/>
            </a:endParaRPr>
          </a:p>
          <a:p>
            <a:pPr fontAlgn="auto">
              <a:lnSpc>
                <a:spcPct val="90000"/>
              </a:lnSpc>
              <a:spcBef>
                <a:spcPts val="0"/>
              </a:spcBef>
              <a:spcAft>
                <a:spcPts val="0"/>
              </a:spcAft>
              <a:defRPr/>
            </a:pPr>
            <a:r>
              <a:rPr lang="en-GB" dirty="0" smtClean="0">
                <a:solidFill>
                  <a:schemeClr val="bg1"/>
                </a:solidFill>
                <a:latin typeface="Book Antiqua" pitchFamily="36" charset="0"/>
                <a:ea typeface="ＭＳ Ｐゴシック" pitchFamily="36" charset="-128"/>
              </a:rPr>
              <a:t>Op </a:t>
            </a:r>
            <a:r>
              <a:rPr lang="en-GB" dirty="0" err="1" smtClean="0">
                <a:solidFill>
                  <a:schemeClr val="bg1"/>
                </a:solidFill>
                <a:latin typeface="Book Antiqua" pitchFamily="36" charset="0"/>
                <a:ea typeface="ＭＳ Ｐゴシック" pitchFamily="36" charset="-128"/>
              </a:rPr>
              <a:t>kleine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schaal</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zonnevlek</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actieve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gebieden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kan</a:t>
            </a:r>
            <a:r>
              <a:rPr lang="en-GB" dirty="0" smtClean="0">
                <a:solidFill>
                  <a:schemeClr val="bg1"/>
                </a:solidFill>
                <a:latin typeface="Book Antiqua" pitchFamily="36" charset="0"/>
                <a:ea typeface="ＭＳ Ｐゴシック" pitchFamily="36" charset="-128"/>
              </a:rPr>
              <a:t> het </a:t>
            </a:r>
            <a:r>
              <a:rPr lang="en-GB" dirty="0" err="1" smtClean="0">
                <a:solidFill>
                  <a:schemeClr val="bg1"/>
                </a:solidFill>
                <a:latin typeface="Book Antiqua" pitchFamily="36" charset="0"/>
                <a:ea typeface="ＭＳ Ｐゴシック" pitchFamily="36" charset="-128"/>
              </a:rPr>
              <a:t>magneetveld</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veel</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complexere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geometrie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hebben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multipolair</a:t>
            </a:r>
            <a:r>
              <a:rPr lang="en-GB" dirty="0" smtClean="0">
                <a:solidFill>
                  <a:schemeClr val="bg1"/>
                </a:solidFill>
                <a:latin typeface="Book Antiqua" pitchFamily="36" charset="0"/>
                <a:ea typeface="ＭＳ Ｐゴシック" pitchFamily="36" charset="-128"/>
              </a:rPr>
              <a:t>)</a:t>
            </a:r>
          </a:p>
          <a:p>
            <a:pPr fontAlgn="auto">
              <a:lnSpc>
                <a:spcPct val="90000"/>
              </a:lnSpc>
              <a:spcBef>
                <a:spcPts val="0"/>
              </a:spcBef>
              <a:spcAft>
                <a:spcPts val="0"/>
              </a:spcAft>
              <a:defRPr/>
            </a:pPr>
            <a:endParaRPr lang="en-GB" dirty="0" smtClean="0">
              <a:solidFill>
                <a:schemeClr val="bg1"/>
              </a:solidFill>
              <a:latin typeface="Book Antiqua" pitchFamily="36" charset="0"/>
              <a:ea typeface="ＭＳ Ｐゴシック" pitchFamily="36" charset="-128"/>
            </a:endParaRPr>
          </a:p>
          <a:p>
            <a:pPr fontAlgn="auto">
              <a:lnSpc>
                <a:spcPct val="90000"/>
              </a:lnSpc>
              <a:spcBef>
                <a:spcPts val="0"/>
              </a:spcBef>
              <a:spcAft>
                <a:spcPts val="0"/>
              </a:spcAft>
              <a:defRPr/>
            </a:pPr>
            <a:r>
              <a:rPr lang="en-GB" dirty="0" smtClean="0">
                <a:solidFill>
                  <a:srgbClr val="333399"/>
                </a:solidFill>
                <a:latin typeface="Book Antiqua" pitchFamily="36" charset="0"/>
                <a:ea typeface="ＭＳ Ｐゴシック" pitchFamily="36" charset="-128"/>
              </a:rPr>
              <a:t>De </a:t>
            </a:r>
            <a:r>
              <a:rPr lang="en-GB" dirty="0" err="1" smtClean="0">
                <a:solidFill>
                  <a:srgbClr val="333399"/>
                </a:solidFill>
                <a:latin typeface="Book Antiqua" pitchFamily="36" charset="0"/>
                <a:ea typeface="ＭＳ Ｐゴシック" pitchFamily="36" charset="-128"/>
              </a:rPr>
              <a:t>zonneatmosfeer</a:t>
            </a:r>
            <a:r>
              <a:rPr lang="en-GB" dirty="0" smtClean="0">
                <a:solidFill>
                  <a:srgbClr val="333399"/>
                </a:solidFill>
                <a:latin typeface="Book Antiqua" pitchFamily="36" charset="0"/>
                <a:ea typeface="ＭＳ Ｐゴシック" pitchFamily="36" charset="-128"/>
              </a:rPr>
              <a:t> is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plasma, </a:t>
            </a:r>
            <a:r>
              <a:rPr lang="en-GB" dirty="0" err="1" smtClean="0">
                <a:solidFill>
                  <a:srgbClr val="333399"/>
                </a:solidFill>
                <a:latin typeface="Book Antiqua" pitchFamily="36" charset="0"/>
                <a:ea typeface="ＭＳ Ｐゴシック" pitchFamily="36" charset="-128"/>
              </a:rPr>
              <a:t>d.i</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heet</a:t>
            </a:r>
            <a:r>
              <a:rPr lang="en-GB" dirty="0" smtClean="0">
                <a:solidFill>
                  <a:srgbClr val="333399"/>
                </a:solidFill>
                <a:latin typeface="Book Antiqua" pitchFamily="36" charset="0"/>
                <a:ea typeface="ＭＳ Ｐゴシック" pitchFamily="36" charset="-128"/>
              </a:rPr>
              <a:t> gas </a:t>
            </a:r>
            <a:r>
              <a:rPr lang="en-GB" dirty="0" err="1" smtClean="0">
                <a:solidFill>
                  <a:srgbClr val="333399"/>
                </a:solidFill>
                <a:latin typeface="Book Antiqua" pitchFamily="36" charset="0"/>
                <a:ea typeface="ＭＳ Ｐゴシック" pitchFamily="36" charset="-128"/>
              </a:rPr>
              <a:t>dat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bestaat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uit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elektrisch</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geladen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deeltjes</a:t>
            </a:r>
            <a:r>
              <a:rPr lang="en-GB" dirty="0" smtClean="0">
                <a:solidFill>
                  <a:srgbClr val="333399"/>
                </a:solidFill>
                <a:latin typeface="Book Antiqua" pitchFamily="36" charset="0"/>
                <a:ea typeface="ＭＳ Ｐゴシック" pitchFamily="36" charset="-128"/>
              </a:rPr>
              <a:t> (e-, p, </a:t>
            </a:r>
            <a:r>
              <a:rPr lang="en-GB" dirty="0" err="1" smtClean="0">
                <a:solidFill>
                  <a:srgbClr val="333399"/>
                </a:solidFill>
                <a:latin typeface="Book Antiqua" pitchFamily="36" charset="0"/>
                <a:ea typeface="ＭＳ Ｐゴシック" pitchFamily="36" charset="-128"/>
              </a:rPr>
              <a:t>ionen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Zo’n</a:t>
            </a:r>
            <a:r>
              <a:rPr lang="en-GB" dirty="0" smtClean="0">
                <a:solidFill>
                  <a:srgbClr val="333399"/>
                </a:solidFill>
                <a:latin typeface="Book Antiqua" pitchFamily="36" charset="0"/>
                <a:ea typeface="ＭＳ Ｐゴシック" pitchFamily="36" charset="-128"/>
              </a:rPr>
              <a:t> plasma is </a:t>
            </a:r>
            <a:r>
              <a:rPr lang="en-GB" dirty="0" err="1" smtClean="0">
                <a:solidFill>
                  <a:srgbClr val="333399"/>
                </a:solidFill>
                <a:latin typeface="Book Antiqua" pitchFamily="36" charset="0"/>
                <a:ea typeface="ＭＳ Ｐゴシック" pitchFamily="36" charset="-128"/>
              </a:rPr>
              <a:t>gevoelig</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voor</a:t>
            </a:r>
            <a:r>
              <a:rPr lang="en-GB" dirty="0" smtClean="0">
                <a:solidFill>
                  <a:srgbClr val="333399"/>
                </a:solidFill>
                <a:latin typeface="Book Antiqua" pitchFamily="36" charset="0"/>
                <a:ea typeface="ＭＳ Ｐゴシック" pitchFamily="36" charset="-128"/>
              </a:rPr>
              <a:t> het </a:t>
            </a:r>
            <a:r>
              <a:rPr lang="en-GB" dirty="0" err="1" smtClean="0">
                <a:solidFill>
                  <a:srgbClr val="333399"/>
                </a:solidFill>
                <a:latin typeface="Book Antiqua" pitchFamily="36" charset="0"/>
                <a:ea typeface="ＭＳ Ｐゴシック" pitchFamily="36" charset="-128"/>
              </a:rPr>
              <a:t>magneetveld</a:t>
            </a:r>
            <a:r>
              <a:rPr lang="en-GB" dirty="0" smtClean="0">
                <a:solidFill>
                  <a:srgbClr val="333399"/>
                </a:solidFill>
                <a:latin typeface="Book Antiqua" pitchFamily="36" charset="0"/>
                <a:ea typeface="ＭＳ Ｐゴシック" pitchFamily="36" charset="-128"/>
              </a:rPr>
              <a:t> van de </a:t>
            </a:r>
            <a:r>
              <a:rPr lang="en-GB" dirty="0" err="1" smtClean="0">
                <a:solidFill>
                  <a:srgbClr val="333399"/>
                </a:solidFill>
                <a:latin typeface="Book Antiqua" pitchFamily="36" charset="0"/>
                <a:ea typeface="ＭＳ Ｐゴシック" pitchFamily="36" charset="-128"/>
              </a:rPr>
              <a:t>Zon</a:t>
            </a:r>
            <a:r>
              <a:rPr lang="en-GB" dirty="0" smtClean="0">
                <a:solidFill>
                  <a:srgbClr val="333399"/>
                </a:solidFill>
                <a:latin typeface="Book Antiqua" pitchFamily="36" charset="0"/>
                <a:ea typeface="ＭＳ Ｐゴシック" pitchFamily="36" charset="-128"/>
              </a:rPr>
              <a:t>, en </a:t>
            </a:r>
            <a:r>
              <a:rPr lang="en-GB" dirty="0" err="1" smtClean="0">
                <a:solidFill>
                  <a:srgbClr val="333399"/>
                </a:solidFill>
                <a:latin typeface="Book Antiqua" pitchFamily="36" charset="0"/>
                <a:ea typeface="ＭＳ Ｐゴシック" pitchFamily="36" charset="-128"/>
              </a:rPr>
              <a:t>verraad</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geometrie</a:t>
            </a:r>
            <a:r>
              <a:rPr lang="en-GB" dirty="0" smtClean="0">
                <a:solidFill>
                  <a:srgbClr val="333399"/>
                </a:solidFill>
                <a:latin typeface="Book Antiqua" pitchFamily="36" charset="0"/>
                <a:ea typeface="ＭＳ Ｐゴシック" pitchFamily="36" charset="-128"/>
              </a:rPr>
              <a:t> en </a:t>
            </a:r>
            <a:r>
              <a:rPr lang="en-GB" dirty="0" err="1" smtClean="0">
                <a:solidFill>
                  <a:srgbClr val="333399"/>
                </a:solidFill>
                <a:latin typeface="Book Antiqua" pitchFamily="36" charset="0"/>
                <a:ea typeface="ＭＳ Ｐゴシック" pitchFamily="36" charset="-128"/>
              </a:rPr>
              <a:t>configuratie</a:t>
            </a:r>
            <a:endParaRPr lang="en-GB" dirty="0" smtClean="0">
              <a:solidFill>
                <a:srgbClr val="333399"/>
              </a:solidFill>
              <a:latin typeface="Book Antiqua" pitchFamily="36" charset="0"/>
              <a:ea typeface="ＭＳ Ｐゴシック" pitchFamily="36" charset="-128"/>
            </a:endParaRPr>
          </a:p>
          <a:p>
            <a:pPr fontAlgn="auto">
              <a:lnSpc>
                <a:spcPct val="90000"/>
              </a:lnSpc>
              <a:spcBef>
                <a:spcPts val="0"/>
              </a:spcBef>
              <a:spcAft>
                <a:spcPts val="0"/>
              </a:spcAft>
              <a:defRPr/>
            </a:pPr>
            <a:endParaRPr lang="en-GB" dirty="0" smtClean="0">
              <a:solidFill>
                <a:srgbClr val="333399"/>
              </a:solidFill>
              <a:latin typeface="Book Antiqua" pitchFamily="36" charset="0"/>
              <a:ea typeface="ＭＳ Ｐゴシック" pitchFamily="36" charset="-128"/>
            </a:endParaRPr>
          </a:p>
          <a:p>
            <a:pPr fontAlgn="auto">
              <a:lnSpc>
                <a:spcPct val="90000"/>
              </a:lnSpc>
              <a:spcBef>
                <a:spcPts val="0"/>
              </a:spcBef>
              <a:spcAft>
                <a:spcPts val="0"/>
              </a:spcAft>
              <a:defRPr/>
            </a:pPr>
            <a:r>
              <a:rPr lang="en-GB" dirty="0" smtClean="0">
                <a:solidFill>
                  <a:srgbClr val="333399"/>
                </a:solidFill>
                <a:latin typeface="Book Antiqua" pitchFamily="36" charset="0"/>
                <a:ea typeface="ＭＳ Ｐゴシック" pitchFamily="36" charset="-128"/>
              </a:rPr>
              <a:t>In de </a:t>
            </a:r>
            <a:r>
              <a:rPr lang="en-GB" dirty="0" err="1" smtClean="0">
                <a:solidFill>
                  <a:srgbClr val="333399"/>
                </a:solidFill>
                <a:latin typeface="Book Antiqua" pitchFamily="36" charset="0"/>
                <a:ea typeface="ＭＳ Ｐゴシック" pitchFamily="36" charset="-128"/>
              </a:rPr>
              <a:t>hoge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atmosfeer</a:t>
            </a:r>
            <a:r>
              <a:rPr lang="en-GB" dirty="0" smtClean="0">
                <a:solidFill>
                  <a:srgbClr val="333399"/>
                </a:solidFill>
                <a:latin typeface="Book Antiqua" pitchFamily="36" charset="0"/>
                <a:ea typeface="ＭＳ Ｐゴシック" pitchFamily="36" charset="-128"/>
              </a:rPr>
              <a:t> van de </a:t>
            </a:r>
            <a:r>
              <a:rPr lang="en-GB" dirty="0" err="1" smtClean="0">
                <a:solidFill>
                  <a:srgbClr val="333399"/>
                </a:solidFill>
                <a:latin typeface="Book Antiqua" pitchFamily="36" charset="0"/>
                <a:ea typeface="ＭＳ Ｐゴシック" pitchFamily="36" charset="-128"/>
              </a:rPr>
              <a:t>Zon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als</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temperatuur</a:t>
            </a:r>
            <a:r>
              <a:rPr lang="en-GB" dirty="0" smtClean="0">
                <a:solidFill>
                  <a:srgbClr val="333399"/>
                </a:solidFill>
                <a:latin typeface="Book Antiqua" pitchFamily="36" charset="0"/>
                <a:ea typeface="ＭＳ Ｐゴシック" pitchFamily="36" charset="-128"/>
              </a:rPr>
              <a:t> van het plasma </a:t>
            </a:r>
            <a:r>
              <a:rPr lang="en-GB" dirty="0" err="1" smtClean="0">
                <a:solidFill>
                  <a:srgbClr val="333399"/>
                </a:solidFill>
                <a:latin typeface="Book Antiqua" pitchFamily="36" charset="0"/>
                <a:ea typeface="ＭＳ Ｐゴシック" pitchFamily="36" charset="-128"/>
              </a:rPr>
              <a:t>voldoende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hoog</a:t>
            </a:r>
            <a:r>
              <a:rPr lang="en-GB" dirty="0" smtClean="0">
                <a:solidFill>
                  <a:srgbClr val="333399"/>
                </a:solidFill>
                <a:latin typeface="Book Antiqua" pitchFamily="36" charset="0"/>
                <a:ea typeface="ＭＳ Ｐゴシック" pitchFamily="36" charset="-128"/>
              </a:rPr>
              <a:t> is, </a:t>
            </a:r>
            <a:r>
              <a:rPr lang="en-GB" dirty="0" err="1" smtClean="0">
                <a:solidFill>
                  <a:srgbClr val="333399"/>
                </a:solidFill>
                <a:latin typeface="Book Antiqua" pitchFamily="36" charset="0"/>
                <a:ea typeface="ＭＳ Ｐゴシック" pitchFamily="36" charset="-128"/>
              </a:rPr>
              <a:t>straalt</a:t>
            </a:r>
            <a:r>
              <a:rPr lang="en-GB" dirty="0" smtClean="0">
                <a:solidFill>
                  <a:srgbClr val="333399"/>
                </a:solidFill>
                <a:latin typeface="Book Antiqua" pitchFamily="36" charset="0"/>
                <a:ea typeface="ＭＳ Ｐゴシック" pitchFamily="36" charset="-128"/>
              </a:rPr>
              <a:t> het gas, en </a:t>
            </a:r>
            <a:r>
              <a:rPr lang="en-GB" dirty="0" err="1" smtClean="0">
                <a:solidFill>
                  <a:srgbClr val="333399"/>
                </a:solidFill>
                <a:latin typeface="Book Antiqua" pitchFamily="36" charset="0"/>
                <a:ea typeface="ＭＳ Ｐゴシック" pitchFamily="36" charset="-128"/>
              </a:rPr>
              <a:t>dit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laat</a:t>
            </a:r>
            <a:r>
              <a:rPr lang="en-GB" dirty="0" smtClean="0">
                <a:solidFill>
                  <a:srgbClr val="333399"/>
                </a:solidFill>
                <a:latin typeface="Book Antiqua" pitchFamily="36" charset="0"/>
                <a:ea typeface="ＭＳ Ｐゴシック" pitchFamily="36" charset="-128"/>
              </a:rPr>
              <a:t> toe </a:t>
            </a:r>
            <a:r>
              <a:rPr lang="en-GB" dirty="0" err="1" smtClean="0">
                <a:solidFill>
                  <a:srgbClr val="333399"/>
                </a:solidFill>
                <a:latin typeface="Book Antiqua" pitchFamily="36" charset="0"/>
                <a:ea typeface="ＭＳ Ｐゴシック" pitchFamily="36" charset="-128"/>
              </a:rPr>
              <a:t>om</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veldlijnen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te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visualiseren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zoals</a:t>
            </a:r>
            <a:r>
              <a:rPr lang="en-GB" dirty="0" smtClean="0">
                <a:solidFill>
                  <a:srgbClr val="333399"/>
                </a:solidFill>
                <a:latin typeface="Book Antiqua" pitchFamily="36" charset="0"/>
                <a:ea typeface="ＭＳ Ｐゴシック" pitchFamily="36" charset="-128"/>
              </a:rPr>
              <a:t> met </a:t>
            </a:r>
            <a:r>
              <a:rPr lang="en-GB" dirty="0" err="1" smtClean="0">
                <a:solidFill>
                  <a:srgbClr val="333399"/>
                </a:solidFill>
                <a:latin typeface="Book Antiqua" pitchFamily="36" charset="0"/>
                <a:ea typeface="ＭＳ Ｐゴシック" pitchFamily="36" charset="-128"/>
              </a:rPr>
              <a:t>ijzervijlsel</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bij</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magneetstaaf</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Deze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veldlijnen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heten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coronale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a:t>
            </a:r>
          </a:p>
          <a:p>
            <a:pPr fontAlgn="auto">
              <a:lnSpc>
                <a:spcPct val="90000"/>
              </a:lnSpc>
              <a:spcBef>
                <a:spcPts val="0"/>
              </a:spcBef>
              <a:spcAft>
                <a:spcPts val="0"/>
              </a:spcAft>
              <a:defRPr/>
            </a:pPr>
            <a:endParaRPr lang="en-GB" dirty="0" smtClean="0">
              <a:solidFill>
                <a:srgbClr val="333399"/>
              </a:solidFill>
              <a:latin typeface="Book Antiqua" pitchFamily="36" charset="0"/>
              <a:ea typeface="ＭＳ Ｐゴシック" pitchFamily="36" charset="-128"/>
            </a:endParaRPr>
          </a:p>
          <a:p>
            <a:pPr fontAlgn="auto">
              <a:spcBef>
                <a:spcPts val="0"/>
              </a:spcBef>
              <a:spcAft>
                <a:spcPts val="0"/>
              </a:spcAft>
              <a:defRPr/>
            </a:pPr>
            <a:r>
              <a:rPr lang="en-GB" dirty="0" err="1" smtClean="0">
                <a:solidFill>
                  <a:srgbClr val="333399"/>
                </a:solidFill>
                <a:latin typeface="Book Antiqua" pitchFamily="36" charset="0"/>
                <a:ea typeface="ＭＳ Ｐゴシック" pitchFamily="36" charset="-128"/>
              </a:rPr>
              <a:t>Magnetische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vormen</a:t>
            </a:r>
            <a:r>
              <a:rPr lang="en-GB" dirty="0" smtClean="0">
                <a:solidFill>
                  <a:srgbClr val="333399"/>
                </a:solidFill>
                <a:latin typeface="Book Antiqua" pitchFamily="36" charset="0"/>
                <a:ea typeface="ＭＳ Ｐゴシック" pitchFamily="36" charset="-128"/>
              </a:rPr>
              <a:t> het </a:t>
            </a:r>
            <a:r>
              <a:rPr lang="en-GB" dirty="0" err="1" smtClean="0">
                <a:solidFill>
                  <a:srgbClr val="333399"/>
                </a:solidFill>
                <a:latin typeface="Book Antiqua" pitchFamily="36" charset="0"/>
                <a:ea typeface="ＭＳ Ｐゴシック" pitchFamily="36" charset="-128"/>
              </a:rPr>
              <a:t>basiselement</a:t>
            </a:r>
            <a:r>
              <a:rPr lang="en-GB" dirty="0" smtClean="0">
                <a:solidFill>
                  <a:srgbClr val="333399"/>
                </a:solidFill>
                <a:latin typeface="Book Antiqua" pitchFamily="36" charset="0"/>
                <a:ea typeface="ＭＳ Ｐゴシック" pitchFamily="36" charset="-128"/>
              </a:rPr>
              <a:t> van de ‘</a:t>
            </a:r>
            <a:r>
              <a:rPr lang="en-GB" dirty="0" err="1" smtClean="0">
                <a:solidFill>
                  <a:srgbClr val="333399"/>
                </a:solidFill>
                <a:latin typeface="Book Antiqua" pitchFamily="36" charset="0"/>
                <a:ea typeface="ＭＳ Ｐゴシック" pitchFamily="36" charset="-128"/>
              </a:rPr>
              <a:t>rustige</a:t>
            </a:r>
            <a:r>
              <a:rPr lang="en-GB" dirty="0" smtClean="0">
                <a:solidFill>
                  <a:srgbClr val="333399"/>
                </a:solidFill>
                <a:latin typeface="Book Antiqua" pitchFamily="36" charset="0"/>
                <a:ea typeface="ＭＳ Ｐゴシック" pitchFamily="36" charset="-128"/>
              </a:rPr>
              <a:t>’ corona en van de </a:t>
            </a:r>
            <a:r>
              <a:rPr lang="en-GB" dirty="0" err="1" smtClean="0">
                <a:solidFill>
                  <a:srgbClr val="333399"/>
                </a:solidFill>
                <a:latin typeface="Book Antiqua" pitchFamily="36" charset="0"/>
                <a:ea typeface="ＭＳ Ｐゴシック" pitchFamily="36" charset="-128"/>
              </a:rPr>
              <a:t>actieve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gebieden</a:t>
            </a:r>
            <a:r>
              <a:rPr lang="en-GB" dirty="0" smtClean="0">
                <a:solidFill>
                  <a:srgbClr val="333399"/>
                </a:solidFill>
                <a:latin typeface="Book Antiqua" pitchFamily="36" charset="0"/>
                <a:ea typeface="ＭＳ Ｐゴシック" pitchFamily="36" charset="-128"/>
              </a:rPr>
              <a:t>:</a:t>
            </a:r>
          </a:p>
          <a:p>
            <a:pPr fontAlgn="auto">
              <a:spcBef>
                <a:spcPts val="0"/>
              </a:spcBef>
              <a:spcAft>
                <a:spcPts val="0"/>
              </a:spcAft>
              <a:defRPr/>
            </a:pP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magnetische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a:t>
            </a:r>
            <a:r>
              <a:rPr lang="en-GB" dirty="0" smtClean="0">
                <a:solidFill>
                  <a:srgbClr val="333399"/>
                </a:solidFill>
                <a:latin typeface="Book Antiqua" pitchFamily="36" charset="0"/>
                <a:ea typeface="ＭＳ Ｐゴシック" pitchFamily="36" charset="-128"/>
              </a:rPr>
              <a:t> is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gesloten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magneetveld</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dat</a:t>
            </a:r>
            <a:r>
              <a:rPr lang="en-GB" dirty="0" smtClean="0">
                <a:solidFill>
                  <a:srgbClr val="333399"/>
                </a:solidFill>
                <a:latin typeface="Book Antiqua" pitchFamily="36" charset="0"/>
                <a:ea typeface="ＭＳ Ｐゴシック" pitchFamily="36" charset="-128"/>
              </a:rPr>
              <a:t> twee </a:t>
            </a:r>
            <a:r>
              <a:rPr lang="en-GB" dirty="0" err="1" smtClean="0">
                <a:solidFill>
                  <a:srgbClr val="333399"/>
                </a:solidFill>
                <a:latin typeface="Book Antiqua" pitchFamily="36" charset="0"/>
                <a:ea typeface="ＭＳ Ｐゴシック" pitchFamily="36" charset="-128"/>
              </a:rPr>
              <a:t>magnetische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polen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verbindt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zonnevlekken</a:t>
            </a:r>
            <a:r>
              <a:rPr lang="en-GB" dirty="0" smtClean="0">
                <a:solidFill>
                  <a:srgbClr val="333399"/>
                </a:solidFill>
                <a:latin typeface="Book Antiqua" pitchFamily="36" charset="0"/>
                <a:ea typeface="ＭＳ Ｐゴシック" pitchFamily="36" charset="-128"/>
              </a:rPr>
              <a:t>)</a:t>
            </a:r>
            <a:r>
              <a:rPr lang="x-none" dirty="0" smtClean="0">
                <a:solidFill>
                  <a:srgbClr val="333399"/>
                </a:solidFill>
                <a:latin typeface="Book Antiqua" pitchFamily="36" charset="0"/>
                <a:ea typeface="ＭＳ Ｐゴシック" pitchFamily="36" charset="-128"/>
              </a:rPr>
              <a:t>‏</a:t>
            </a:r>
            <a:endParaRPr lang="en-GB" dirty="0" smtClean="0">
              <a:solidFill>
                <a:srgbClr val="333399"/>
              </a:solidFill>
              <a:latin typeface="Book Antiqua" pitchFamily="36" charset="0"/>
              <a:ea typeface="ＭＳ Ｐゴシック" pitchFamily="36" charset="-128"/>
            </a:endParaRPr>
          </a:p>
          <a:p>
            <a:pPr fontAlgn="auto">
              <a:spcBef>
                <a:spcPts val="0"/>
              </a:spcBef>
              <a:spcAft>
                <a:spcPts val="0"/>
              </a:spcAft>
              <a:defRPr/>
            </a:pP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Deze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houden</a:t>
            </a:r>
            <a:r>
              <a:rPr lang="en-GB" dirty="0" smtClean="0">
                <a:solidFill>
                  <a:srgbClr val="333399"/>
                </a:solidFill>
                <a:latin typeface="Book Antiqua" pitchFamily="36" charset="0"/>
                <a:ea typeface="ＭＳ Ｐゴシック" pitchFamily="36" charset="-128"/>
              </a:rPr>
              <a:t> het </a:t>
            </a:r>
            <a:r>
              <a:rPr lang="en-GB" dirty="0" err="1" smtClean="0">
                <a:solidFill>
                  <a:srgbClr val="333399"/>
                </a:solidFill>
                <a:latin typeface="Book Antiqua" pitchFamily="36" charset="0"/>
                <a:ea typeface="ＭＳ Ｐゴシック" pitchFamily="36" charset="-128"/>
              </a:rPr>
              <a:t>coronale</a:t>
            </a:r>
            <a:r>
              <a:rPr lang="en-GB" dirty="0" smtClean="0">
                <a:solidFill>
                  <a:srgbClr val="333399"/>
                </a:solidFill>
                <a:latin typeface="Book Antiqua" pitchFamily="36" charset="0"/>
                <a:ea typeface="ＭＳ Ｐゴシック" pitchFamily="36" charset="-128"/>
              </a:rPr>
              <a:t> plasma ‘</a:t>
            </a:r>
            <a:r>
              <a:rPr lang="en-GB" dirty="0" err="1" smtClean="0">
                <a:solidFill>
                  <a:srgbClr val="333399"/>
                </a:solidFill>
                <a:latin typeface="Book Antiqua" pitchFamily="36" charset="0"/>
                <a:ea typeface="ＭＳ Ｐゴシック" pitchFamily="36" charset="-128"/>
              </a:rPr>
              <a:t>gevangen</a:t>
            </a:r>
            <a:r>
              <a:rPr lang="en-GB" dirty="0" smtClean="0">
                <a:solidFill>
                  <a:srgbClr val="333399"/>
                </a:solidFill>
                <a:latin typeface="Book Antiqua" pitchFamily="36" charset="0"/>
                <a:ea typeface="ＭＳ Ｐゴシック" pitchFamily="36" charset="-128"/>
              </a:rPr>
              <a:t>’, die </a:t>
            </a:r>
            <a:r>
              <a:rPr lang="en-GB" dirty="0" err="1" smtClean="0">
                <a:solidFill>
                  <a:srgbClr val="333399"/>
                </a:solidFill>
                <a:latin typeface="Book Antiqua" pitchFamily="36" charset="0"/>
                <a:ea typeface="ＭＳ Ｐゴシック" pitchFamily="36" charset="-128"/>
              </a:rPr>
              <a:t>zich</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enkel</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langs</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kan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verplaatsen</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dichtheid</a:t>
            </a:r>
            <a:r>
              <a:rPr lang="en-GB" dirty="0" smtClean="0">
                <a:solidFill>
                  <a:srgbClr val="333399"/>
                </a:solidFill>
                <a:latin typeface="Book Antiqua" pitchFamily="36" charset="0"/>
                <a:ea typeface="ＭＳ Ｐゴシック" pitchFamily="36" charset="-128"/>
              </a:rPr>
              <a:t> en </a:t>
            </a:r>
            <a:r>
              <a:rPr lang="en-GB" dirty="0" err="1" smtClean="0">
                <a:solidFill>
                  <a:srgbClr val="333399"/>
                </a:solidFill>
                <a:latin typeface="Book Antiqua" pitchFamily="36" charset="0"/>
                <a:ea typeface="ＭＳ Ｐゴシック" pitchFamily="36" charset="-128"/>
              </a:rPr>
              <a:t>ook</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de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lichtkracht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worden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er</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versterkt</a:t>
            </a:r>
            <a:r>
              <a:rPr lang="en-GB" dirty="0" smtClean="0">
                <a:solidFill>
                  <a:srgbClr val="333399"/>
                </a:solidFill>
                <a:latin typeface="Book Antiqua" pitchFamily="36" charset="0"/>
                <a:ea typeface="ＭＳ Ｐゴシック" pitchFamily="36" charset="-128"/>
              </a:rPr>
              <a:t>. </a:t>
            </a:r>
          </a:p>
          <a:p>
            <a:pPr fontAlgn="auto">
              <a:lnSpc>
                <a:spcPct val="90000"/>
              </a:lnSpc>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AAEF10-217B-4257-9465-D0B58F996C38}" type="slidenum">
              <a:rPr lang="en-GB">
                <a:latin typeface="Arial" pitchFamily="34" charset="0"/>
                <a:ea typeface="ＭＳ Ｐゴシック"/>
                <a:cs typeface="ＭＳ Ｐゴシック"/>
              </a:rPr>
              <a:pPr/>
              <a:t>11</a:t>
            </a:fld>
            <a:endParaRPr lang="en-GB">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Dagkant</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77902-D580-4904-9180-C4709DBCB8D6}" type="slidenum">
              <a:rPr lang="en-GB">
                <a:latin typeface="Arial" pitchFamily="34" charset="0"/>
                <a:ea typeface="ＭＳ Ｐゴシック"/>
                <a:cs typeface="ＭＳ Ｐゴシック"/>
              </a:rPr>
              <a:pPr/>
              <a:t>13</a:t>
            </a:fld>
            <a:endParaRPr lang="en-GB">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equatorial regions one finds the </a:t>
            </a:r>
            <a:r>
              <a:rPr lang="en-US" dirty="0" err="1" smtClean="0"/>
              <a:t>heliospheric</a:t>
            </a:r>
            <a:r>
              <a:rPr lang="en-US" dirty="0" smtClean="0"/>
              <a:t> current sheet that separates the hemispheres with opposite polarity; the solar wind speed is much lower in its vicinity. This is illustrated in the first image on the left. At solar maximum, the topology is much more complicated and time-varying, with coronal holes occurring at all latitudes. </a:t>
            </a:r>
            <a:endParaRPr lang="en-GB" dirty="0"/>
          </a:p>
        </p:txBody>
      </p:sp>
      <p:sp>
        <p:nvSpPr>
          <p:cNvPr id="4" name="Slide Number Placeholder 3"/>
          <p:cNvSpPr>
            <a:spLocks noGrp="1"/>
          </p:cNvSpPr>
          <p:nvPr>
            <p:ph type="sldNum" sz="quarter" idx="10"/>
          </p:nvPr>
        </p:nvSpPr>
        <p:spPr/>
        <p:txBody>
          <a:bodyPr/>
          <a:lstStyle/>
          <a:p>
            <a:pPr>
              <a:defRPr/>
            </a:pPr>
            <a:fld id="{4719DA06-8187-416F-85A2-268E4F84A32C}" type="slidenum">
              <a:rPr lang="en-GB" smtClean="0"/>
              <a:pPr>
                <a:defRPr/>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structure of the solar corona determines the global topology of the solar wind. The solar corona, however, changes strongly with solar activity. During solar minimum conditions, the corona is dominated by the polar coronal holes, from which fast solar wind escapes along open magnetic field lines, with opposite polarity in both hemispheres. </a:t>
            </a:r>
            <a:endParaRPr lang="en-GB" dirty="0" smtClean="0"/>
          </a:p>
          <a:p>
            <a:endParaRPr lang="en-GB" dirty="0" smtClean="0"/>
          </a:p>
          <a:p>
            <a:r>
              <a:rPr lang="en-GB" dirty="0" err="1" smtClean="0"/>
              <a:t>Magnetische</a:t>
            </a:r>
            <a:r>
              <a:rPr lang="en-GB" dirty="0" smtClean="0"/>
              <a:t> </a:t>
            </a:r>
            <a:r>
              <a:rPr lang="en-GB" dirty="0" err="1" smtClean="0"/>
              <a:t>veldlijnen</a:t>
            </a:r>
            <a:r>
              <a:rPr lang="en-GB" dirty="0" smtClean="0"/>
              <a:t> </a:t>
            </a:r>
            <a:r>
              <a:rPr lang="en-GB" dirty="0" err="1" smtClean="0"/>
              <a:t>gaan</a:t>
            </a:r>
            <a:r>
              <a:rPr lang="en-GB" dirty="0" smtClean="0"/>
              <a:t> van </a:t>
            </a:r>
            <a:r>
              <a:rPr lang="en-GB" dirty="0" err="1" smtClean="0"/>
              <a:t>magnetisch</a:t>
            </a:r>
            <a:r>
              <a:rPr lang="en-GB" dirty="0" smtClean="0"/>
              <a:t> </a:t>
            </a:r>
            <a:r>
              <a:rPr lang="en-GB" dirty="0" err="1" smtClean="0"/>
              <a:t>noorden</a:t>
            </a:r>
            <a:r>
              <a:rPr lang="en-GB" dirty="0" smtClean="0"/>
              <a:t>(+) </a:t>
            </a:r>
            <a:r>
              <a:rPr lang="en-GB" dirty="0" err="1" smtClean="0"/>
              <a:t>naar</a:t>
            </a:r>
            <a:r>
              <a:rPr lang="en-GB" dirty="0" smtClean="0"/>
              <a:t> </a:t>
            </a:r>
            <a:r>
              <a:rPr lang="en-GB" dirty="0" err="1" smtClean="0"/>
              <a:t>magnetisch</a:t>
            </a:r>
            <a:r>
              <a:rPr lang="en-GB" dirty="0" smtClean="0"/>
              <a:t> </a:t>
            </a:r>
            <a:r>
              <a:rPr lang="en-GB" dirty="0" err="1" smtClean="0"/>
              <a:t>zuiden</a:t>
            </a:r>
            <a:r>
              <a:rPr lang="en-GB" dirty="0" smtClean="0"/>
              <a:t>(-). </a:t>
            </a:r>
            <a:r>
              <a:rPr lang="en-GB" dirty="0" err="1" smtClean="0"/>
              <a:t>Tijdens</a:t>
            </a:r>
            <a:r>
              <a:rPr lang="en-GB" dirty="0" smtClean="0"/>
              <a:t> maximum is </a:t>
            </a:r>
            <a:r>
              <a:rPr lang="en-GB" dirty="0" err="1" smtClean="0"/>
              <a:t>er</a:t>
            </a:r>
            <a:r>
              <a:rPr lang="en-GB" dirty="0" smtClean="0"/>
              <a:t> </a:t>
            </a:r>
            <a:r>
              <a:rPr lang="en-GB" dirty="0" err="1" smtClean="0"/>
              <a:t>een</a:t>
            </a:r>
            <a:r>
              <a:rPr lang="en-GB" dirty="0" smtClean="0"/>
              <a:t> flip van </a:t>
            </a:r>
            <a:r>
              <a:rPr lang="en-GB" dirty="0" err="1" smtClean="0"/>
              <a:t>magnetisch</a:t>
            </a:r>
            <a:r>
              <a:rPr lang="en-GB" dirty="0" smtClean="0"/>
              <a:t> </a:t>
            </a:r>
            <a:r>
              <a:rPr lang="en-GB" dirty="0" err="1" smtClean="0"/>
              <a:t>veld</a:t>
            </a:r>
            <a:r>
              <a:rPr lang="en-GB" dirty="0" smtClean="0"/>
              <a:t>. Nu: </a:t>
            </a:r>
            <a:r>
              <a:rPr lang="en-GB" dirty="0" err="1" smtClean="0"/>
              <a:t>magnetisch</a:t>
            </a:r>
            <a:r>
              <a:rPr lang="en-GB" dirty="0" smtClean="0"/>
              <a:t> </a:t>
            </a:r>
            <a:r>
              <a:rPr lang="en-GB" dirty="0" err="1" smtClean="0"/>
              <a:t>zuiden</a:t>
            </a:r>
            <a:r>
              <a:rPr lang="en-GB" dirty="0" smtClean="0"/>
              <a:t> in </a:t>
            </a:r>
            <a:r>
              <a:rPr lang="en-GB" dirty="0" err="1" smtClean="0"/>
              <a:t>noordelijke</a:t>
            </a:r>
            <a:r>
              <a:rPr lang="en-GB" dirty="0" smtClean="0"/>
              <a:t> </a:t>
            </a:r>
            <a:r>
              <a:rPr lang="en-GB" dirty="0" err="1" smtClean="0"/>
              <a:t>hemisfeer</a:t>
            </a:r>
            <a:r>
              <a:rPr lang="en-GB" dirty="0" smtClean="0"/>
              <a:t> (-), </a:t>
            </a:r>
            <a:r>
              <a:rPr lang="en-GB" dirty="0" err="1" smtClean="0"/>
              <a:t>magnetisch</a:t>
            </a:r>
            <a:r>
              <a:rPr lang="en-GB" dirty="0" smtClean="0"/>
              <a:t> </a:t>
            </a:r>
            <a:r>
              <a:rPr lang="en-GB" dirty="0" err="1" smtClean="0"/>
              <a:t>noorden</a:t>
            </a:r>
            <a:r>
              <a:rPr lang="en-GB" dirty="0" smtClean="0"/>
              <a:t> (+) in </a:t>
            </a:r>
            <a:r>
              <a:rPr lang="en-GB" dirty="0" err="1" smtClean="0"/>
              <a:t>zuidelijke</a:t>
            </a:r>
            <a:r>
              <a:rPr lang="en-GB" dirty="0" smtClean="0"/>
              <a:t> </a:t>
            </a:r>
            <a:r>
              <a:rPr lang="en-GB" dirty="0" err="1" smtClean="0"/>
              <a:t>hemisfeer</a:t>
            </a:r>
            <a:r>
              <a:rPr lang="en-GB" dirty="0" smtClean="0"/>
              <a:t> (</a:t>
            </a:r>
            <a:r>
              <a:rPr lang="en-GB" dirty="0" err="1" smtClean="0"/>
              <a:t>figuur</a:t>
            </a:r>
            <a:r>
              <a:rPr lang="en-GB" dirty="0" smtClean="0"/>
              <a:t> is </a:t>
            </a:r>
            <a:r>
              <a:rPr lang="en-GB" dirty="0" err="1" smtClean="0"/>
              <a:t>dus</a:t>
            </a:r>
            <a:r>
              <a:rPr lang="en-GB" dirty="0" smtClean="0"/>
              <a:t> </a:t>
            </a:r>
            <a:r>
              <a:rPr lang="en-GB" dirty="0" err="1" smtClean="0"/>
              <a:t>fout</a:t>
            </a:r>
            <a:r>
              <a:rPr lang="en-GB"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Flip </a:t>
            </a:r>
            <a:r>
              <a:rPr lang="en-GB" dirty="0" err="1" smtClean="0"/>
              <a:t>tijdens</a:t>
            </a:r>
            <a:r>
              <a:rPr lang="en-GB" dirty="0" smtClean="0"/>
              <a:t> </a:t>
            </a:r>
            <a:r>
              <a:rPr lang="en-GB" dirty="0" err="1" smtClean="0"/>
              <a:t>februari</a:t>
            </a:r>
            <a:r>
              <a:rPr lang="en-GB" dirty="0" smtClean="0"/>
              <a:t> 2001 (maximum).</a:t>
            </a:r>
          </a:p>
          <a:p>
            <a:endParaRPr lang="en-GB" dirty="0" smtClean="0"/>
          </a:p>
          <a:p>
            <a:endParaRPr lang="en-GB" dirty="0" smtClean="0"/>
          </a:p>
          <a:p>
            <a:r>
              <a:rPr lang="en-US" dirty="0" smtClean="0"/>
              <a:t>Neither the solar rotation axis nor the effective dipole axis are perpendicular to the ecliptic plane. Accordingly, the Sun's rotation causes the </a:t>
            </a:r>
            <a:r>
              <a:rPr lang="en-US" dirty="0" err="1" smtClean="0"/>
              <a:t>heliospheric</a:t>
            </a:r>
            <a:r>
              <a:rPr lang="en-US" dirty="0" smtClean="0"/>
              <a:t> current sheet to move up and down at a fixed observer's position, with associated changes in the plasma density and the direction (towards/away) of the magnetic field (Figure 11.3). This wavy pattern of the current sheet is sometimes referred to as the ``ballerina skirt'' effect. Localized coronal magnetic configurations can also be expected to modify the position and properties of the </a:t>
            </a:r>
            <a:r>
              <a:rPr lang="en-US" dirty="0" err="1" smtClean="0"/>
              <a:t>heliospheric</a:t>
            </a:r>
            <a:r>
              <a:rPr lang="en-US" dirty="0" smtClean="0"/>
              <a:t> current sheet. </a:t>
            </a:r>
            <a:endParaRPr lang="en-GB" dirty="0" smtClean="0"/>
          </a:p>
        </p:txBody>
      </p:sp>
      <p:sp>
        <p:nvSpPr>
          <p:cNvPr id="4" name="Slide Number Placeholder 3"/>
          <p:cNvSpPr>
            <a:spLocks noGrp="1"/>
          </p:cNvSpPr>
          <p:nvPr>
            <p:ph type="sldNum" sz="quarter" idx="10"/>
          </p:nvPr>
        </p:nvSpPr>
        <p:spPr/>
        <p:txBody>
          <a:bodyPr/>
          <a:lstStyle/>
          <a:p>
            <a:pPr>
              <a:defRPr/>
            </a:pPr>
            <a:fld id="{4719DA06-8187-416F-85A2-268E4F84A32C}" type="slidenum">
              <a:rPr lang="en-GB" smtClean="0"/>
              <a:pPr>
                <a:defRPr/>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Earth:</a:t>
            </a:r>
            <a:r>
              <a:rPr lang="en-GB" baseline="0" dirty="0" smtClean="0"/>
              <a:t> from magnetic North (+)/geographic South to magnetic South(-)/geographic North</a:t>
            </a:r>
          </a:p>
          <a:p>
            <a:r>
              <a:rPr lang="en-GB" baseline="0" dirty="0" smtClean="0">
                <a:sym typeface="Wingdings" pitchFamily="2" charset="2"/>
              </a:rPr>
              <a:t> From down to top</a:t>
            </a:r>
            <a:endParaRPr lang="en-GB" dirty="0"/>
          </a:p>
        </p:txBody>
      </p:sp>
      <p:sp>
        <p:nvSpPr>
          <p:cNvPr id="4" name="Slide Number Placeholder 3"/>
          <p:cNvSpPr>
            <a:spLocks noGrp="1"/>
          </p:cNvSpPr>
          <p:nvPr>
            <p:ph type="sldNum" sz="quarter" idx="10"/>
          </p:nvPr>
        </p:nvSpPr>
        <p:spPr/>
        <p:txBody>
          <a:bodyPr/>
          <a:lstStyle/>
          <a:p>
            <a:pPr>
              <a:defRPr/>
            </a:pPr>
            <a:fld id="{4719DA06-8187-416F-85A2-268E4F84A32C}" type="slidenum">
              <a:rPr lang="en-GB" smtClean="0"/>
              <a:pPr>
                <a:defRPr/>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Het is eigenlijk de ijle zonnewind met magneetveld die de fysische brug vormt tussen de zon en de aarde. De zon heeft de aarde in zijn greep via zijn massa-magnetische tentakels.</a:t>
            </a:r>
          </a:p>
          <a:p>
            <a:pPr>
              <a:spcBef>
                <a:spcPct val="0"/>
              </a:spcBef>
            </a:pPr>
            <a:endParaRPr lang="en-GB" smtClean="0"/>
          </a:p>
          <a:p>
            <a:pPr>
              <a:spcBef>
                <a:spcPct val="0"/>
              </a:spcBef>
            </a:pPr>
            <a:r>
              <a:rPr lang="en-GB" smtClean="0">
                <a:latin typeface="Book Antiqua" pitchFamily="18" charset="0"/>
                <a:ea typeface="ＭＳ Ｐゴシック"/>
                <a:cs typeface="ＭＳ Ｐゴシック"/>
              </a:rPr>
              <a:t>Magnetische veldlijnen gaan van magnetisch noorden naar magnetisch zuiden – magneet veld wijst naar de zuidpool en wijst weg van de noordpool: voor de aarde is het geografische noorden=magnetisch zuiden. (dipool beeld: van onder naar boven)</a:t>
            </a:r>
          </a:p>
          <a:p>
            <a:pPr>
              <a:spcBef>
                <a:spcPct val="0"/>
              </a:spcBef>
            </a:pPr>
            <a:r>
              <a:rPr lang="en-GB" smtClean="0">
                <a:latin typeface="Book Antiqua" pitchFamily="18" charset="0"/>
                <a:ea typeface="ＭＳ Ｐゴシック"/>
                <a:cs typeface="ＭＳ Ｐゴシック"/>
              </a:rPr>
              <a:t>Negatieve B_z: zuidwaarts</a:t>
            </a:r>
          </a:p>
          <a:p>
            <a:pPr>
              <a:spcBef>
                <a:spcPct val="0"/>
              </a:spcBef>
            </a:pPr>
            <a:r>
              <a:rPr lang="en-GB" smtClean="0">
                <a:latin typeface="Book Antiqua" pitchFamily="18" charset="0"/>
                <a:ea typeface="ＭＳ Ｐゴシック"/>
                <a:cs typeface="ＭＳ Ｐゴシック"/>
              </a:rPr>
              <a:t>Solar wind slow speed is highly supersonic and therefore shock waves will form ahead of any obstacle to the flow, or regions where high-speed plasma collides with low-speed plasma. The primary obstacles within the heliopshere are magnetic structures within the solar wind flow itself.</a:t>
            </a:r>
          </a:p>
          <a:p>
            <a:pPr>
              <a:spcBef>
                <a:spcPct val="0"/>
              </a:spcBef>
            </a:pPr>
            <a:endParaRPr lang="en-GB"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14C72D-CA2A-4B3B-80D3-402ED54A5524}" type="slidenum">
              <a:rPr lang="en-GB">
                <a:latin typeface="Arial" pitchFamily="34" charset="0"/>
                <a:ea typeface="ＭＳ Ｐゴシック"/>
                <a:cs typeface="ＭＳ Ｐゴシック"/>
              </a:rPr>
              <a:pPr/>
              <a:t>18</a:t>
            </a:fld>
            <a:endParaRPr lang="en-GB">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err="1" smtClean="0"/>
              <a:t>Polen</a:t>
            </a:r>
            <a:endParaRPr lang="en-GB" dirty="0" smtClean="0"/>
          </a:p>
          <a:p>
            <a:pPr>
              <a:spcBef>
                <a:spcPct val="0"/>
              </a:spcBef>
            </a:pPr>
            <a:endParaRPr lang="en-GB" dirty="0" smtClean="0"/>
          </a:p>
          <a:p>
            <a:r>
              <a:rPr lang="en-GB" sz="1200" b="0" dirty="0" smtClean="0"/>
              <a:t>CME: shock front has large extension and can intercept with some magnetic field line connected with earth</a:t>
            </a:r>
          </a:p>
          <a:p>
            <a:r>
              <a:rPr lang="en-GB" sz="1200" b="0" dirty="0" smtClean="0"/>
              <a:t>→even </a:t>
            </a:r>
            <a:r>
              <a:rPr lang="en-GB" sz="1200" b="0" dirty="0" err="1" smtClean="0"/>
              <a:t>backsided</a:t>
            </a:r>
            <a:r>
              <a:rPr lang="en-GB" sz="1200" b="0" dirty="0" smtClean="0"/>
              <a:t> CME can give rise to protons arriving at earth (UNCERTAIN)</a:t>
            </a:r>
          </a:p>
          <a:p>
            <a:endParaRPr lang="en-GB" sz="1200" b="0" dirty="0" smtClean="0"/>
          </a:p>
          <a:p>
            <a:r>
              <a:rPr lang="en-GB" sz="1200" b="0" dirty="0" smtClean="0"/>
              <a:t>Flares on the </a:t>
            </a:r>
            <a:r>
              <a:rPr lang="en-GB" sz="1200" b="0" dirty="0" err="1" smtClean="0"/>
              <a:t>Westlimb</a:t>
            </a:r>
            <a:r>
              <a:rPr lang="en-GB" sz="1200" b="0" dirty="0" smtClean="0"/>
              <a:t>: source on a magnetic field line going to earth</a:t>
            </a:r>
          </a:p>
          <a:p>
            <a:pPr>
              <a:spcBef>
                <a:spcPct val="0"/>
              </a:spcBef>
            </a:pPr>
            <a:endParaRPr lang="en-GB"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A912F8-9CCE-47A3-80A5-F2E7DAE3CA1D}" type="slidenum">
              <a:rPr lang="en-GB">
                <a:latin typeface="Arial" pitchFamily="34" charset="0"/>
                <a:ea typeface="ＭＳ Ｐゴシック"/>
                <a:cs typeface="ＭＳ Ｐゴシック"/>
              </a:rPr>
              <a:pPr/>
              <a:t>20</a:t>
            </a:fld>
            <a:endParaRPr lang="en-GB">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smtClean="0"/>
            </a:lvl1pPr>
          </a:lstStyle>
          <a:p>
            <a:pPr>
              <a:defRPr/>
            </a:pPr>
            <a:fld id="{817CA846-EF24-4F10-BF0B-D07B64C0D901}" type="datetime1">
              <a:rPr lang="en-US"/>
              <a:pPr>
                <a:defRPr/>
              </a:pPr>
              <a:t>10/22/2010</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671CCC1-DB6B-4C37-8F4D-B3C04AF3F5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425CACB-E00B-46C9-A480-D70392A5B680}" type="datetime1">
              <a:rPr lang="en-US"/>
              <a:pPr>
                <a:defRPr/>
              </a:pPr>
              <a:t>10/22/2010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3767E21-6634-41F3-8BDA-C379D6501E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813E54-BFAE-4EC4-9363-9E419BD54397}" type="datetime1">
              <a:rPr lang="en-US"/>
              <a:pPr>
                <a:defRPr/>
              </a:pPr>
              <a:t>10/22/2010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19601E-EA60-42A4-BF48-B5DB50DBA7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33B66DD-1936-433D-99EC-091204EC8849}" type="datetime1">
              <a:rPr lang="en-US"/>
              <a:pPr>
                <a:defRPr/>
              </a:pPr>
              <a:t>10/22/2010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00288-D344-46B1-95FD-8F4E7966B1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34BFB8C3-698B-4797-9FBC-81E141FFF133}" type="datetime1">
              <a:rPr lang="en-US"/>
              <a:pPr>
                <a:defRPr/>
              </a:pPr>
              <a:t>10/22/2010</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06110FA4-161C-48BF-9364-3491D3F18C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2E6C2B3-FB93-4969-A1D3-819797F490E3}" type="datetime1">
              <a:rPr lang="en-US"/>
              <a:pPr>
                <a:defRPr/>
              </a:pPr>
              <a:t>10/22/2010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45978D0-D44F-44DB-AF37-9A72743C73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86A9D5B-7FBB-42A8-8E58-82CDD6AB78BF}" type="datetime1">
              <a:rPr lang="en-US"/>
              <a:pPr>
                <a:defRPr/>
              </a:pPr>
              <a:t>10/22/2010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50ABB4F-CE6C-4312-A627-87149DDE38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BBFF38A-6AD0-4654-8DCD-69083D406F6B}" type="datetime1">
              <a:rPr lang="en-US"/>
              <a:pPr>
                <a:defRPr/>
              </a:pPr>
              <a:t>10/22/2010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8ECF1C9-4D3B-41D4-B083-06C2595BB4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270F543B-DDF8-495F-8F26-407BDC6FFE7E}" type="datetime1">
              <a:rPr lang="en-US"/>
              <a:pPr>
                <a:defRPr/>
              </a:pPr>
              <a:t>10/22/2010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066816B-129B-46BA-AE27-99C5C966EC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ea typeface="ＭＳ Ｐゴシック" pitchFamily="68" charset="-128"/>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497DCD21-9753-443E-88BB-81291A56D5B3}" type="datetime1">
              <a:rPr lang="en-US"/>
              <a:pPr>
                <a:defRPr/>
              </a:pPr>
              <a:t>10/22/2010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18E831B-1834-4434-883B-4565718192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FE2AE7C8-5831-4BA5-840F-8851747CA061}" type="datetime1">
              <a:rPr lang="en-US"/>
              <a:pPr>
                <a:defRPr/>
              </a:pPr>
              <a:t>10/22/2010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13C00CE-236A-4F45-B6BC-5AEBCD9679C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smtClean="0">
                <a:solidFill>
                  <a:schemeClr val="tx2"/>
                </a:solidFill>
                <a:latin typeface="Arial" charset="0"/>
                <a:ea typeface="ＭＳ Ｐゴシック" pitchFamily="68" charset="-128"/>
                <a:cs typeface="+mn-cs"/>
              </a:defRPr>
            </a:lvl1pPr>
          </a:lstStyle>
          <a:p>
            <a:pPr>
              <a:defRPr/>
            </a:pPr>
            <a:fld id="{59432903-5626-4128-96D4-3D6EA72C1018}" type="datetime1">
              <a:rPr lang="en-US"/>
              <a:pPr>
                <a:defRPr/>
              </a:pPr>
              <a:t>10/22/2010</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ea typeface="ＭＳ Ｐゴシック" pitchFamily="68" charset="-128"/>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Arial" charset="0"/>
                <a:ea typeface="ＭＳ Ｐゴシック" pitchFamily="68" charset="-128"/>
                <a:cs typeface="+mn-cs"/>
              </a:defRPr>
            </a:lvl1pPr>
          </a:lstStyle>
          <a:p>
            <a:pPr>
              <a:defRPr/>
            </a:pPr>
            <a:fld id="{18AAA871-7E11-4500-8FBE-F10DF571117F}"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0" r:id="rId4"/>
    <p:sldLayoutId id="2147483681" r:id="rId5"/>
    <p:sldLayoutId id="2147483685" r:id="rId6"/>
    <p:sldLayoutId id="2147483686" r:id="rId7"/>
    <p:sldLayoutId id="2147483687" r:id="rId8"/>
    <p:sldLayoutId id="2147483688" r:id="rId9"/>
    <p:sldLayoutId id="2147483682" r:id="rId10"/>
    <p:sldLayoutId id="2147483689"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petra\Desktop\jaarvergadering%202010%20werkgroep%20zon\b_012_2001Apr15_trace.mpg" TargetMode="External"/><Relationship Id="rId1" Type="http://schemas.openxmlformats.org/officeDocument/2006/relationships/video" Target="file:///C:\Documents%20and%20Settings\petra\Desktop\jaarvergadering%202010%20werkgroep%20zon\spotformation.mpg"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petra\My%20Documents\voordrachten_ppt\movies\SOT_ca_061213flare_cl_lg.mpeg"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petra\Desktop\jaarvergadering%202010%20werkgroep%20zon\c3wholeperiod.mpeg" TargetMode="External"/><Relationship Id="rId1" Type="http://schemas.openxmlformats.org/officeDocument/2006/relationships/video" Target="file:///C:\Documents%20and%20Settings\petra\Desktop\jaarvergadering%202010%20werkgroep%20zon\195_prom_erup.mpg"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file:///C:\Documents%20and%20Settings\petra\My%20Documents\voordrachten_ppt\movies\c3_3halo.mpeg"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C:\Documents%20and%20Settings\petra\My%20Documents\voordrachten_ppt\movies\017_CME-AN~3.m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dirty="0" smtClean="0"/>
              <a:t>Forecaster in less than 3 hours</a:t>
            </a:r>
          </a:p>
        </p:txBody>
      </p:sp>
      <p:sp>
        <p:nvSpPr>
          <p:cNvPr id="2051" name="Subtitle 2"/>
          <p:cNvSpPr>
            <a:spLocks noGrp="1"/>
          </p:cNvSpPr>
          <p:nvPr>
            <p:ph type="subTitle" idx="1"/>
          </p:nvPr>
        </p:nvSpPr>
        <p:spPr/>
        <p:txBody>
          <a:bodyPr>
            <a:normAutofit/>
          </a:bodyPr>
          <a:lstStyle/>
          <a:p>
            <a:pPr fontAlgn="auto">
              <a:spcAft>
                <a:spcPts val="0"/>
              </a:spcAft>
              <a:buFont typeface="Wingdings 3"/>
              <a:buNone/>
              <a:defRPr/>
            </a:pPr>
            <a:r>
              <a:rPr lang="en-US" dirty="0" smtClean="0">
                <a:solidFill>
                  <a:srgbClr val="898989"/>
                </a:solidFill>
              </a:rPr>
              <a:t>Hitchhikers guide to the </a:t>
            </a:r>
            <a:r>
              <a:rPr lang="en-US" dirty="0" err="1" smtClean="0">
                <a:solidFill>
                  <a:srgbClr val="898989"/>
                </a:solidFill>
              </a:rPr>
              <a:t>heliosphere</a:t>
            </a:r>
            <a:endParaRPr lang="en-US" dirty="0" smtClean="0">
              <a:solidFill>
                <a:srgbClr val="898989"/>
              </a:solidFill>
            </a:endParaRPr>
          </a:p>
        </p:txBody>
      </p:sp>
      <p:sp>
        <p:nvSpPr>
          <p:cNvPr id="5" name="TextBox 4"/>
          <p:cNvSpPr txBox="1"/>
          <p:nvPr/>
        </p:nvSpPr>
        <p:spPr>
          <a:xfrm>
            <a:off x="3643313" y="6119813"/>
            <a:ext cx="3460750" cy="523875"/>
          </a:xfrm>
          <a:prstGeom prst="rect">
            <a:avLst/>
          </a:prstGeom>
          <a:noFill/>
        </p:spPr>
        <p:txBody>
          <a:bodyPr wrap="none">
            <a:spAutoFit/>
          </a:bodyPr>
          <a:lstStyle/>
          <a:p>
            <a:pPr algn="r">
              <a:defRPr/>
            </a:pPr>
            <a:r>
              <a:rPr lang="en-GB" sz="1400" dirty="0">
                <a:solidFill>
                  <a:schemeClr val="tx1">
                    <a:lumMod val="65000"/>
                    <a:lumOff val="35000"/>
                  </a:schemeClr>
                </a:solidFill>
                <a:latin typeface="+mj-lt"/>
                <a:ea typeface="ＭＳ Ｐゴシック" pitchFamily="68" charset="-128"/>
                <a:cs typeface="+mn-cs"/>
              </a:rPr>
              <a:t>Petra </a:t>
            </a:r>
            <a:r>
              <a:rPr lang="en-GB" sz="1400" dirty="0" err="1">
                <a:solidFill>
                  <a:schemeClr val="tx1">
                    <a:lumMod val="65000"/>
                    <a:lumOff val="35000"/>
                  </a:schemeClr>
                </a:solidFill>
                <a:latin typeface="+mj-lt"/>
                <a:ea typeface="ＭＳ Ｐゴシック" pitchFamily="68" charset="-128"/>
                <a:cs typeface="+mn-cs"/>
              </a:rPr>
              <a:t>Vanlommel</a:t>
            </a:r>
            <a:r>
              <a:rPr lang="en-GB" sz="1400" dirty="0">
                <a:solidFill>
                  <a:schemeClr val="tx1">
                    <a:lumMod val="65000"/>
                    <a:lumOff val="35000"/>
                  </a:schemeClr>
                </a:solidFill>
                <a:latin typeface="+mj-lt"/>
                <a:ea typeface="ＭＳ Ｐゴシック" pitchFamily="68" charset="-128"/>
                <a:cs typeface="+mn-cs"/>
              </a:rPr>
              <a:t> </a:t>
            </a:r>
          </a:p>
          <a:p>
            <a:pPr algn="r">
              <a:defRPr/>
            </a:pPr>
            <a:r>
              <a:rPr lang="en-GB" sz="1400" dirty="0">
                <a:solidFill>
                  <a:schemeClr val="tx1">
                    <a:lumMod val="65000"/>
                    <a:lumOff val="35000"/>
                  </a:schemeClr>
                </a:solidFill>
                <a:latin typeface="+mj-lt"/>
                <a:ea typeface="ＭＳ Ｐゴシック" pitchFamily="68" charset="-128"/>
                <a:cs typeface="+mn-cs"/>
              </a:rPr>
              <a:t>Solar-Terrestrial Centre of Excellence</a:t>
            </a:r>
          </a:p>
        </p:txBody>
      </p:sp>
      <p:pic>
        <p:nvPicPr>
          <p:cNvPr id="9222" name="Picture 5" descr="STCE logo color back white low res.jpg"/>
          <p:cNvPicPr>
            <a:picLocks noChangeAspect="1"/>
          </p:cNvPicPr>
          <p:nvPr/>
        </p:nvPicPr>
        <p:blipFill>
          <a:blip r:embed="rId2"/>
          <a:srcRect/>
          <a:stretch>
            <a:fillRect/>
          </a:stretch>
        </p:blipFill>
        <p:spPr bwMode="auto">
          <a:xfrm>
            <a:off x="7286625" y="6029325"/>
            <a:ext cx="928688" cy="657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472488" cy="990600"/>
          </a:xfrm>
        </p:spPr>
        <p:txBody>
          <a:bodyPr/>
          <a:lstStyle/>
          <a:p>
            <a:r>
              <a:rPr lang="en-GB" smtClean="0"/>
              <a:t>Predictions at the Space Weather Centre</a:t>
            </a:r>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Radiation</a:t>
            </a:r>
            <a:endParaRPr lang="en-GB" sz="4000" dirty="0"/>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err="1"/>
              <a:t>Zonnewind</a:t>
            </a:r>
            <a:endParaRPr lang="en-GB" sz="3600" dirty="0"/>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a:t>
            </a:r>
            <a:r>
              <a:rPr lang="en-GB" sz="3600" dirty="0"/>
              <a:t>Particles</a:t>
            </a:r>
          </a:p>
        </p:txBody>
      </p:sp>
      <p:sp>
        <p:nvSpPr>
          <p:cNvPr id="9" name="TextBox 8"/>
          <p:cNvSpPr txBox="1"/>
          <p:nvPr/>
        </p:nvSpPr>
        <p:spPr>
          <a:xfrm>
            <a:off x="642938" y="6357938"/>
            <a:ext cx="2447925"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What is Space Weather?</a:t>
            </a:r>
          </a:p>
        </p:txBody>
      </p:sp>
      <p:sp>
        <p:nvSpPr>
          <p:cNvPr id="7" name="Rounded Rectangle 6"/>
          <p:cNvSpPr/>
          <p:nvPr/>
        </p:nvSpPr>
        <p:spPr>
          <a:xfrm>
            <a:off x="582920"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200" dirty="0"/>
              <a:t>Probability of a flare to happen</a:t>
            </a:r>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200" dirty="0"/>
              <a:t>Behaviour of solar wind</a:t>
            </a:r>
          </a:p>
        </p:txBody>
      </p:sp>
      <p:sp>
        <p:nvSpPr>
          <p:cNvPr id="10" name="Rounded Rectangle 9"/>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200" dirty="0"/>
              <a:t>Probability of a proton storm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Flares and sunspots</a:t>
            </a:r>
          </a:p>
        </p:txBody>
      </p:sp>
      <p:sp>
        <p:nvSpPr>
          <p:cNvPr id="19459" name="Content Placeholder 2"/>
          <p:cNvSpPr>
            <a:spLocks noGrp="1"/>
          </p:cNvSpPr>
          <p:nvPr>
            <p:ph sz="quarter" idx="1"/>
          </p:nvPr>
        </p:nvSpPr>
        <p:spPr>
          <a:xfrm>
            <a:off x="457200" y="1219200"/>
            <a:ext cx="8229600" cy="4937125"/>
          </a:xfrm>
        </p:spPr>
        <p:txBody>
          <a:bodyPr/>
          <a:lstStyle/>
          <a:p>
            <a:endParaRPr lang="en-GB" smtClean="0"/>
          </a:p>
        </p:txBody>
      </p:sp>
      <p:pic>
        <p:nvPicPr>
          <p:cNvPr id="4" name="spotformation.mpg">
            <a:hlinkClick r:id="" action="ppaction://media"/>
          </p:cNvPr>
          <p:cNvPicPr>
            <a:picLocks noRot="1" noChangeAspect="1" noChangeArrowheads="1"/>
          </p:cNvPicPr>
          <p:nvPr>
            <a:videoFile r:link="rId1"/>
          </p:nvPr>
        </p:nvPicPr>
        <p:blipFill>
          <a:blip r:embed="rId5"/>
          <a:srcRect/>
          <a:stretch>
            <a:fillRect/>
          </a:stretch>
        </p:blipFill>
        <p:spPr bwMode="auto">
          <a:xfrm>
            <a:off x="5524500" y="1285875"/>
            <a:ext cx="3048000" cy="2286000"/>
          </a:xfrm>
          <a:prstGeom prst="rect">
            <a:avLst/>
          </a:prstGeom>
          <a:noFill/>
          <a:ln w="9525">
            <a:noFill/>
            <a:miter lim="800000"/>
            <a:headEnd/>
            <a:tailEnd/>
          </a:ln>
        </p:spPr>
      </p:pic>
      <p:sp>
        <p:nvSpPr>
          <p:cNvPr id="5" name="TextBox 4"/>
          <p:cNvSpPr txBox="1"/>
          <p:nvPr/>
        </p:nvSpPr>
        <p:spPr>
          <a:xfrm>
            <a:off x="642938" y="6357938"/>
            <a:ext cx="2319337"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Space Weather events</a:t>
            </a:r>
          </a:p>
        </p:txBody>
      </p:sp>
      <p:pic>
        <p:nvPicPr>
          <p:cNvPr id="6" name="b_012_2001Apr15_trace.mpg">
            <a:hlinkClick r:id="" action="ppaction://media"/>
          </p:cNvPr>
          <p:cNvPicPr>
            <a:picLocks noRot="1" noChangeAspect="1" noChangeArrowheads="1"/>
          </p:cNvPicPr>
          <p:nvPr>
            <a:videoFile r:link="rId2"/>
          </p:nvPr>
        </p:nvPicPr>
        <p:blipFill>
          <a:blip r:embed="rId6"/>
          <a:srcRect/>
          <a:stretch>
            <a:fillRect/>
          </a:stretch>
        </p:blipFill>
        <p:spPr bwMode="auto">
          <a:xfrm>
            <a:off x="595313" y="1268413"/>
            <a:ext cx="4405312" cy="3303587"/>
          </a:xfrm>
          <a:prstGeom prst="rect">
            <a:avLst/>
          </a:prstGeom>
          <a:noFill/>
          <a:ln w="9525">
            <a:noFill/>
            <a:miter lim="800000"/>
            <a:headEnd/>
            <a:tailEnd/>
          </a:ln>
        </p:spPr>
      </p:pic>
      <p:sp>
        <p:nvSpPr>
          <p:cNvPr id="7" name="Text Box 2"/>
          <p:cNvSpPr txBox="1">
            <a:spLocks noChangeArrowheads="1"/>
          </p:cNvSpPr>
          <p:nvPr/>
        </p:nvSpPr>
        <p:spPr bwMode="auto">
          <a:xfrm>
            <a:off x="525463" y="4886325"/>
            <a:ext cx="8047037" cy="1206500"/>
          </a:xfrm>
          <a:prstGeom prst="rect">
            <a:avLst/>
          </a:prstGeom>
          <a:solidFill>
            <a:schemeClr val="bg1"/>
          </a:solidFill>
          <a:ln w="28575">
            <a:solidFill>
              <a:srgbClr val="C00000"/>
            </a:solidFill>
            <a:round/>
            <a:headEnd/>
            <a:tailEnd/>
          </a:ln>
          <a:effectLst>
            <a:outerShdw blurRad="50800" dist="38100" dir="2700000" algn="tl" rotWithShape="0">
              <a:prstClr val="black">
                <a:alpha val="40000"/>
              </a:prstClr>
            </a:outerShdw>
          </a:effectLst>
        </p:spPr>
        <p:txBody>
          <a:bodyPr/>
          <a:lstStyle/>
          <a:p>
            <a:pPr algn="just" defTabSz="449263">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lumMod val="65000"/>
                    <a:lumOff val="35000"/>
                  </a:schemeClr>
                </a:solidFill>
                <a:latin typeface="+mn-lt"/>
                <a:ea typeface="ＭＳ Ｐゴシック" pitchFamily="68" charset="-128"/>
                <a:cs typeface="+mn-cs"/>
              </a:rPr>
              <a:t>A flare is a brutal solar process near sunspots in which a definite plasma volume of the solar atmosphere is heated to at least </a:t>
            </a:r>
            <a:r>
              <a:rPr lang="en-GB" dirty="0">
                <a:solidFill>
                  <a:schemeClr val="tx1">
                    <a:lumMod val="65000"/>
                    <a:lumOff val="35000"/>
                  </a:schemeClr>
                </a:solidFill>
                <a:latin typeface="Arial" charset="0"/>
                <a:ea typeface="ＭＳ Ｐゴシック" pitchFamily="68" charset="-128"/>
                <a:cs typeface="+mn-cs"/>
              </a:rPr>
              <a:t>10</a:t>
            </a:r>
            <a:r>
              <a:rPr lang="en-GB" baseline="30000" dirty="0">
                <a:solidFill>
                  <a:schemeClr val="tx1">
                    <a:lumMod val="65000"/>
                    <a:lumOff val="35000"/>
                  </a:schemeClr>
                </a:solidFill>
                <a:latin typeface="Arial" charset="0"/>
                <a:ea typeface="ＭＳ Ｐゴシック" pitchFamily="68" charset="-128"/>
                <a:cs typeface="+mn-cs"/>
              </a:rPr>
              <a:t>7</a:t>
            </a:r>
            <a:r>
              <a:rPr lang="en-GB" dirty="0">
                <a:solidFill>
                  <a:schemeClr val="tx1">
                    <a:lumMod val="65000"/>
                    <a:lumOff val="35000"/>
                  </a:schemeClr>
                </a:solidFill>
                <a:latin typeface="Arial" charset="0"/>
                <a:ea typeface="ＭＳ Ｐゴシック" pitchFamily="68" charset="-128"/>
                <a:cs typeface="+mn-cs"/>
              </a:rPr>
              <a:t> K</a:t>
            </a:r>
            <a:r>
              <a:rPr lang="en-GB" dirty="0">
                <a:solidFill>
                  <a:schemeClr val="tx1">
                    <a:lumMod val="65000"/>
                    <a:lumOff val="35000"/>
                  </a:schemeClr>
                </a:solidFill>
                <a:latin typeface="+mn-lt"/>
                <a:ea typeface="ＭＳ Ｐゴシック" pitchFamily="68" charset="-128"/>
                <a:cs typeface="+mn-cs"/>
              </a:rPr>
              <a:t>  Magnetic energy escapes in the form of radiation during a limited time period. This heating is the consequence of a fast reorganisation of the magnetic field.</a:t>
            </a:r>
          </a:p>
        </p:txBody>
      </p:sp>
      <p:sp>
        <p:nvSpPr>
          <p:cNvPr id="9" name="Rounded Rectangle 8"/>
          <p:cNvSpPr/>
          <p:nvPr/>
        </p:nvSpPr>
        <p:spPr>
          <a:xfrm>
            <a:off x="5486400" y="3729046"/>
            <a:ext cx="3108960" cy="914400"/>
          </a:xfrm>
          <a:prstGeom prst="roundRect">
            <a:avLst/>
          </a:prstGeom>
          <a:solidFill>
            <a:srgbClr val="00B05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Radiation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p:cTn id="2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Solar Flares</a:t>
            </a:r>
          </a:p>
        </p:txBody>
      </p:sp>
      <p:sp>
        <p:nvSpPr>
          <p:cNvPr id="20483" name="Content Placeholder 2"/>
          <p:cNvSpPr>
            <a:spLocks noGrp="1"/>
          </p:cNvSpPr>
          <p:nvPr>
            <p:ph sz="quarter" idx="1"/>
          </p:nvPr>
        </p:nvSpPr>
        <p:spPr>
          <a:xfrm>
            <a:off x="457200" y="1219200"/>
            <a:ext cx="8229600" cy="4937125"/>
          </a:xfrm>
        </p:spPr>
        <p:txBody>
          <a:bodyPr/>
          <a:lstStyle/>
          <a:p>
            <a:endParaRPr lang="en-GB" smtClean="0"/>
          </a:p>
        </p:txBody>
      </p:sp>
      <p:pic>
        <p:nvPicPr>
          <p:cNvPr id="4" name="SOT_ca_061213flare_cl_lg.mpeg">
            <a:hlinkClick r:id="" action="ppaction://media"/>
          </p:cNvPr>
          <p:cNvPicPr>
            <a:picLocks noRot="1" noChangeAspect="1"/>
          </p:cNvPicPr>
          <p:nvPr>
            <a:videoFile r:link="rId1"/>
          </p:nvPr>
        </p:nvPicPr>
        <p:blipFill>
          <a:blip r:embed="rId3"/>
          <a:srcRect/>
          <a:stretch>
            <a:fillRect/>
          </a:stretch>
        </p:blipFill>
        <p:spPr bwMode="auto">
          <a:xfrm>
            <a:off x="457200" y="2395538"/>
            <a:ext cx="4948238" cy="2473325"/>
          </a:xfrm>
          <a:prstGeom prst="rect">
            <a:avLst/>
          </a:prstGeom>
          <a:noFill/>
          <a:ln w="9525">
            <a:noFill/>
            <a:miter lim="800000"/>
            <a:headEnd/>
            <a:tailEnd/>
          </a:ln>
        </p:spPr>
      </p:pic>
      <p:sp>
        <p:nvSpPr>
          <p:cNvPr id="5" name="TextBox 4"/>
          <p:cNvSpPr txBox="1"/>
          <p:nvPr/>
        </p:nvSpPr>
        <p:spPr>
          <a:xfrm>
            <a:off x="642938" y="6357938"/>
            <a:ext cx="2319337"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Space Weather events</a:t>
            </a:r>
          </a:p>
        </p:txBody>
      </p:sp>
      <p:pic>
        <p:nvPicPr>
          <p:cNvPr id="20486" name="Picture 6" descr="nov4flare_eit195_c1"/>
          <p:cNvPicPr>
            <a:picLocks noChangeAspect="1" noChangeArrowheads="1"/>
          </p:cNvPicPr>
          <p:nvPr/>
        </p:nvPicPr>
        <p:blipFill>
          <a:blip r:embed="rId4"/>
          <a:srcRect/>
          <a:stretch>
            <a:fillRect/>
          </a:stretch>
        </p:blipFill>
        <p:spPr bwMode="auto">
          <a:xfrm>
            <a:off x="5586413" y="2400300"/>
            <a:ext cx="3057525" cy="2468563"/>
          </a:xfrm>
          <a:prstGeom prst="rect">
            <a:avLst/>
          </a:prstGeom>
          <a:noFill/>
          <a:ln w="9525">
            <a:noFill/>
            <a:miter lim="800000"/>
            <a:headEnd/>
            <a:tailEnd/>
          </a:ln>
        </p:spPr>
      </p:pic>
      <p:sp>
        <p:nvSpPr>
          <p:cNvPr id="7" name="Rounded Rectangle 6"/>
          <p:cNvSpPr/>
          <p:nvPr/>
        </p:nvSpPr>
        <p:spPr>
          <a:xfrm>
            <a:off x="5567496" y="685800"/>
            <a:ext cx="3108960" cy="914400"/>
          </a:xfrm>
          <a:prstGeom prst="roundRect">
            <a:avLst/>
          </a:prstGeom>
          <a:solidFill>
            <a:srgbClr val="00B05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Light Flashes</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oes-m-drawing2"/>
          <p:cNvPicPr>
            <a:picLocks noChangeAspect="1" noChangeArrowheads="1"/>
          </p:cNvPicPr>
          <p:nvPr/>
        </p:nvPicPr>
        <p:blipFill>
          <a:blip r:embed="rId3"/>
          <a:srcRect/>
          <a:stretch>
            <a:fillRect/>
          </a:stretch>
        </p:blipFill>
        <p:spPr bwMode="auto">
          <a:xfrm>
            <a:off x="165100" y="1804988"/>
            <a:ext cx="2835275" cy="2266950"/>
          </a:xfrm>
          <a:prstGeom prst="rect">
            <a:avLst/>
          </a:prstGeom>
          <a:noFill/>
          <a:ln w="9525">
            <a:noFill/>
            <a:miter lim="800000"/>
            <a:headEnd/>
            <a:tailEnd/>
          </a:ln>
        </p:spPr>
      </p:pic>
      <p:sp>
        <p:nvSpPr>
          <p:cNvPr id="21507" name="Title 1"/>
          <p:cNvSpPr>
            <a:spLocks noGrp="1"/>
          </p:cNvSpPr>
          <p:nvPr>
            <p:ph type="title"/>
          </p:nvPr>
        </p:nvSpPr>
        <p:spPr/>
        <p:txBody>
          <a:bodyPr/>
          <a:lstStyle/>
          <a:p>
            <a:r>
              <a:rPr lang="en-US" smtClean="0">
                <a:ea typeface="ＭＳ Ｐゴシック"/>
                <a:cs typeface="ＭＳ Ｐゴシック"/>
              </a:rPr>
              <a:t>Solar Flares</a:t>
            </a:r>
          </a:p>
        </p:txBody>
      </p:sp>
      <p:pic>
        <p:nvPicPr>
          <p:cNvPr id="21508" name="Content Placeholder 5" descr="20031029_xray.gif"/>
          <p:cNvPicPr>
            <a:picLocks noGrp="1" noChangeAspect="1"/>
          </p:cNvPicPr>
          <p:nvPr>
            <p:ph idx="1"/>
          </p:nvPr>
        </p:nvPicPr>
        <p:blipFill>
          <a:blip r:embed="rId4"/>
          <a:srcRect l="-18187" r="-18187"/>
          <a:stretch>
            <a:fillRect/>
          </a:stretch>
        </p:blipFill>
        <p:spPr>
          <a:xfrm>
            <a:off x="1771650" y="1785938"/>
            <a:ext cx="8229600" cy="4525962"/>
          </a:xfrm>
        </p:spPr>
      </p:pic>
      <p:sp>
        <p:nvSpPr>
          <p:cNvPr id="5" name="TextBox 4"/>
          <p:cNvSpPr txBox="1"/>
          <p:nvPr/>
        </p:nvSpPr>
        <p:spPr>
          <a:xfrm>
            <a:off x="642938" y="6357938"/>
            <a:ext cx="3424848"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Space Weather predictions - Flares</a:t>
            </a:r>
            <a:endParaRPr lang="en-GB" dirty="0">
              <a:solidFill>
                <a:schemeClr val="tx1">
                  <a:lumMod val="65000"/>
                  <a:lumOff val="35000"/>
                </a:schemeClr>
              </a:solidFill>
              <a:latin typeface="+mn-lt"/>
              <a:ea typeface="ＭＳ Ｐゴシック" pitchFamily="68" charset="-128"/>
              <a:cs typeface="+mn-cs"/>
            </a:endParaRPr>
          </a:p>
        </p:txBody>
      </p:sp>
      <p:grpSp>
        <p:nvGrpSpPr>
          <p:cNvPr id="2" name="Group 7"/>
          <p:cNvGrpSpPr>
            <a:grpSpLocks/>
          </p:cNvGrpSpPr>
          <p:nvPr/>
        </p:nvGrpSpPr>
        <p:grpSpPr bwMode="auto">
          <a:xfrm>
            <a:off x="142875" y="4071938"/>
            <a:ext cx="2713038" cy="2136775"/>
            <a:chOff x="3547" y="1549"/>
            <a:chExt cx="1709" cy="1346"/>
          </a:xfrm>
        </p:grpSpPr>
        <p:sp>
          <p:nvSpPr>
            <p:cNvPr id="21511" name="Rectangle 8"/>
            <p:cNvSpPr>
              <a:spLocks noChangeArrowheads="1"/>
            </p:cNvSpPr>
            <p:nvPr/>
          </p:nvSpPr>
          <p:spPr bwMode="auto">
            <a:xfrm>
              <a:off x="3547" y="1549"/>
              <a:ext cx="550" cy="353"/>
            </a:xfrm>
            <a:prstGeom prst="rect">
              <a:avLst/>
            </a:prstGeom>
            <a:solidFill>
              <a:srgbClr val="FFFF99"/>
            </a:solidFill>
            <a:ln w="9525">
              <a:noFill/>
              <a:round/>
              <a:headEnd/>
              <a:tailEnd/>
            </a:ln>
          </p:spPr>
          <p:txBody>
            <a:bodyPr lIns="72000" tIns="36000" rIns="72000" bIns="36000"/>
            <a:lstStyle/>
            <a:p>
              <a:pPr marL="341313" indent="-341313"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Klasse</a:t>
              </a:r>
            </a:p>
          </p:txBody>
        </p:sp>
        <p:sp>
          <p:nvSpPr>
            <p:cNvPr id="21512" name="Rectangle 9"/>
            <p:cNvSpPr>
              <a:spLocks noChangeArrowheads="1"/>
            </p:cNvSpPr>
            <p:nvPr/>
          </p:nvSpPr>
          <p:spPr bwMode="auto">
            <a:xfrm>
              <a:off x="4097" y="1549"/>
              <a:ext cx="1160" cy="353"/>
            </a:xfrm>
            <a:prstGeom prst="rect">
              <a:avLst/>
            </a:prstGeom>
            <a:solidFill>
              <a:srgbClr val="FFFF99"/>
            </a:solidFill>
            <a:ln w="9525">
              <a:noFill/>
              <a:round/>
              <a:headEnd/>
              <a:tailEnd/>
            </a:ln>
          </p:spPr>
          <p:txBody>
            <a:bodyPr lIns="72000" tIns="36000" rIns="72000" bIns="36000"/>
            <a:lstStyle/>
            <a:p>
              <a:pPr marL="341313" indent="-341313"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Maximum Flux</a:t>
              </a:r>
            </a:p>
            <a:p>
              <a:pPr marL="341313" indent="-341313"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log</a:t>
              </a:r>
              <a:r>
                <a:rPr lang="en-GB" sz="1600" baseline="-30000">
                  <a:solidFill>
                    <a:srgbClr val="000000"/>
                  </a:solidFill>
                  <a:latin typeface="Times New Roman" pitchFamily="18" charset="0"/>
                  <a:cs typeface="Times New Roman" pitchFamily="18" charset="0"/>
                </a:rPr>
                <a:t>10</a:t>
              </a:r>
              <a:r>
                <a:rPr lang="en-GB" sz="1600">
                  <a:solidFill>
                    <a:srgbClr val="000000"/>
                  </a:solidFill>
                  <a:latin typeface="Times New Roman" pitchFamily="18" charset="0"/>
                  <a:cs typeface="Times New Roman" pitchFamily="18" charset="0"/>
                </a:rPr>
                <a:t>(P) in Wm</a:t>
              </a:r>
              <a:r>
                <a:rPr lang="en-GB" sz="1600" baseline="30000">
                  <a:solidFill>
                    <a:srgbClr val="000000"/>
                  </a:solidFill>
                  <a:latin typeface="Times New Roman" pitchFamily="18" charset="0"/>
                  <a:cs typeface="Times New Roman" pitchFamily="18" charset="0"/>
                </a:rPr>
                <a:t>-2</a:t>
              </a:r>
            </a:p>
          </p:txBody>
        </p:sp>
        <p:sp>
          <p:nvSpPr>
            <p:cNvPr id="21513" name="Rectangle 10"/>
            <p:cNvSpPr>
              <a:spLocks noChangeArrowheads="1"/>
            </p:cNvSpPr>
            <p:nvPr/>
          </p:nvSpPr>
          <p:spPr bwMode="auto">
            <a:xfrm>
              <a:off x="3547" y="1902"/>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A</a:t>
              </a:r>
            </a:p>
          </p:txBody>
        </p:sp>
        <p:sp>
          <p:nvSpPr>
            <p:cNvPr id="21514" name="Rectangle 11"/>
            <p:cNvSpPr>
              <a:spLocks noChangeArrowheads="1"/>
            </p:cNvSpPr>
            <p:nvPr/>
          </p:nvSpPr>
          <p:spPr bwMode="auto">
            <a:xfrm>
              <a:off x="4097" y="1902"/>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-8</a:t>
              </a:r>
            </a:p>
          </p:txBody>
        </p:sp>
        <p:sp>
          <p:nvSpPr>
            <p:cNvPr id="21515" name="Rectangle 12"/>
            <p:cNvSpPr>
              <a:spLocks noChangeArrowheads="1"/>
            </p:cNvSpPr>
            <p:nvPr/>
          </p:nvSpPr>
          <p:spPr bwMode="auto">
            <a:xfrm>
              <a:off x="3547" y="2101"/>
              <a:ext cx="550" cy="198"/>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B</a:t>
              </a:r>
            </a:p>
          </p:txBody>
        </p:sp>
        <p:sp>
          <p:nvSpPr>
            <p:cNvPr id="21516" name="Rectangle 13"/>
            <p:cNvSpPr>
              <a:spLocks noChangeArrowheads="1"/>
            </p:cNvSpPr>
            <p:nvPr/>
          </p:nvSpPr>
          <p:spPr bwMode="auto">
            <a:xfrm>
              <a:off x="4097" y="2101"/>
              <a:ext cx="1160" cy="198"/>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-7</a:t>
              </a:r>
            </a:p>
          </p:txBody>
        </p:sp>
        <p:sp>
          <p:nvSpPr>
            <p:cNvPr id="21517" name="Rectangle 14"/>
            <p:cNvSpPr>
              <a:spLocks noChangeArrowheads="1"/>
            </p:cNvSpPr>
            <p:nvPr/>
          </p:nvSpPr>
          <p:spPr bwMode="auto">
            <a:xfrm>
              <a:off x="3547" y="2299"/>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C</a:t>
              </a:r>
            </a:p>
          </p:txBody>
        </p:sp>
        <p:sp>
          <p:nvSpPr>
            <p:cNvPr id="21518" name="Rectangle 15"/>
            <p:cNvSpPr>
              <a:spLocks noChangeArrowheads="1"/>
            </p:cNvSpPr>
            <p:nvPr/>
          </p:nvSpPr>
          <p:spPr bwMode="auto">
            <a:xfrm>
              <a:off x="4097" y="2299"/>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-6</a:t>
              </a:r>
            </a:p>
          </p:txBody>
        </p:sp>
        <p:sp>
          <p:nvSpPr>
            <p:cNvPr id="21519" name="Rectangle 16"/>
            <p:cNvSpPr>
              <a:spLocks noChangeArrowheads="1"/>
            </p:cNvSpPr>
            <p:nvPr/>
          </p:nvSpPr>
          <p:spPr bwMode="auto">
            <a:xfrm>
              <a:off x="3547" y="2498"/>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M</a:t>
              </a:r>
            </a:p>
          </p:txBody>
        </p:sp>
        <p:sp>
          <p:nvSpPr>
            <p:cNvPr id="21520" name="Rectangle 17"/>
            <p:cNvSpPr>
              <a:spLocks noChangeArrowheads="1"/>
            </p:cNvSpPr>
            <p:nvPr/>
          </p:nvSpPr>
          <p:spPr bwMode="auto">
            <a:xfrm>
              <a:off x="4097" y="2498"/>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-5</a:t>
              </a:r>
            </a:p>
          </p:txBody>
        </p:sp>
        <p:sp>
          <p:nvSpPr>
            <p:cNvPr id="21521" name="Rectangle 18"/>
            <p:cNvSpPr>
              <a:spLocks noChangeArrowheads="1"/>
            </p:cNvSpPr>
            <p:nvPr/>
          </p:nvSpPr>
          <p:spPr bwMode="auto">
            <a:xfrm>
              <a:off x="3547" y="2697"/>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X</a:t>
              </a:r>
            </a:p>
          </p:txBody>
        </p:sp>
        <p:sp>
          <p:nvSpPr>
            <p:cNvPr id="21522" name="Rectangle 19"/>
            <p:cNvSpPr>
              <a:spLocks noChangeArrowheads="1"/>
            </p:cNvSpPr>
            <p:nvPr/>
          </p:nvSpPr>
          <p:spPr bwMode="auto">
            <a:xfrm>
              <a:off x="4097" y="2697"/>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-4</a:t>
              </a:r>
            </a:p>
          </p:txBody>
        </p:sp>
        <p:sp>
          <p:nvSpPr>
            <p:cNvPr id="21523" name="Line 20"/>
            <p:cNvSpPr>
              <a:spLocks noChangeShapeType="1"/>
            </p:cNvSpPr>
            <p:nvPr/>
          </p:nvSpPr>
          <p:spPr bwMode="auto">
            <a:xfrm>
              <a:off x="4097" y="1549"/>
              <a:ext cx="1" cy="1347"/>
            </a:xfrm>
            <a:prstGeom prst="line">
              <a:avLst/>
            </a:prstGeom>
            <a:noFill/>
            <a:ln w="12600">
              <a:solidFill>
                <a:srgbClr val="000000"/>
              </a:solidFill>
              <a:miter lim="800000"/>
              <a:headEnd/>
              <a:tailEnd/>
            </a:ln>
          </p:spPr>
          <p:txBody>
            <a:bodyPr/>
            <a:lstStyle/>
            <a:p>
              <a:endParaRPr lang="en-GB"/>
            </a:p>
          </p:txBody>
        </p:sp>
        <p:sp>
          <p:nvSpPr>
            <p:cNvPr id="21524" name="Line 21"/>
            <p:cNvSpPr>
              <a:spLocks noChangeShapeType="1"/>
            </p:cNvSpPr>
            <p:nvPr/>
          </p:nvSpPr>
          <p:spPr bwMode="auto">
            <a:xfrm>
              <a:off x="3547" y="1902"/>
              <a:ext cx="1710" cy="1"/>
            </a:xfrm>
            <a:prstGeom prst="line">
              <a:avLst/>
            </a:prstGeom>
            <a:noFill/>
            <a:ln w="12600">
              <a:solidFill>
                <a:srgbClr val="000000"/>
              </a:solidFill>
              <a:miter lim="800000"/>
              <a:headEnd/>
              <a:tailEnd/>
            </a:ln>
          </p:spPr>
          <p:txBody>
            <a:bodyPr/>
            <a:lstStyle/>
            <a:p>
              <a:endParaRPr lang="en-GB"/>
            </a:p>
          </p:txBody>
        </p:sp>
        <p:sp>
          <p:nvSpPr>
            <p:cNvPr id="21525" name="Line 22"/>
            <p:cNvSpPr>
              <a:spLocks noChangeShapeType="1"/>
            </p:cNvSpPr>
            <p:nvPr/>
          </p:nvSpPr>
          <p:spPr bwMode="auto">
            <a:xfrm>
              <a:off x="3547" y="2101"/>
              <a:ext cx="1710" cy="1"/>
            </a:xfrm>
            <a:prstGeom prst="line">
              <a:avLst/>
            </a:prstGeom>
            <a:noFill/>
            <a:ln w="12600">
              <a:solidFill>
                <a:srgbClr val="000000"/>
              </a:solidFill>
              <a:miter lim="800000"/>
              <a:headEnd/>
              <a:tailEnd/>
            </a:ln>
          </p:spPr>
          <p:txBody>
            <a:bodyPr/>
            <a:lstStyle/>
            <a:p>
              <a:endParaRPr lang="en-GB"/>
            </a:p>
          </p:txBody>
        </p:sp>
        <p:sp>
          <p:nvSpPr>
            <p:cNvPr id="21526" name="Line 23"/>
            <p:cNvSpPr>
              <a:spLocks noChangeShapeType="1"/>
            </p:cNvSpPr>
            <p:nvPr/>
          </p:nvSpPr>
          <p:spPr bwMode="auto">
            <a:xfrm>
              <a:off x="3547" y="2299"/>
              <a:ext cx="1710" cy="1"/>
            </a:xfrm>
            <a:prstGeom prst="line">
              <a:avLst/>
            </a:prstGeom>
            <a:noFill/>
            <a:ln w="12600">
              <a:solidFill>
                <a:srgbClr val="000000"/>
              </a:solidFill>
              <a:miter lim="800000"/>
              <a:headEnd/>
              <a:tailEnd/>
            </a:ln>
          </p:spPr>
          <p:txBody>
            <a:bodyPr/>
            <a:lstStyle/>
            <a:p>
              <a:endParaRPr lang="en-GB"/>
            </a:p>
          </p:txBody>
        </p:sp>
        <p:sp>
          <p:nvSpPr>
            <p:cNvPr id="21527" name="Line 24"/>
            <p:cNvSpPr>
              <a:spLocks noChangeShapeType="1"/>
            </p:cNvSpPr>
            <p:nvPr/>
          </p:nvSpPr>
          <p:spPr bwMode="auto">
            <a:xfrm>
              <a:off x="3547" y="2498"/>
              <a:ext cx="1710" cy="1"/>
            </a:xfrm>
            <a:prstGeom prst="line">
              <a:avLst/>
            </a:prstGeom>
            <a:noFill/>
            <a:ln w="12600">
              <a:solidFill>
                <a:srgbClr val="000000"/>
              </a:solidFill>
              <a:miter lim="800000"/>
              <a:headEnd/>
              <a:tailEnd/>
            </a:ln>
          </p:spPr>
          <p:txBody>
            <a:bodyPr/>
            <a:lstStyle/>
            <a:p>
              <a:endParaRPr lang="en-GB"/>
            </a:p>
          </p:txBody>
        </p:sp>
        <p:sp>
          <p:nvSpPr>
            <p:cNvPr id="21528" name="Line 25"/>
            <p:cNvSpPr>
              <a:spLocks noChangeShapeType="1"/>
            </p:cNvSpPr>
            <p:nvPr/>
          </p:nvSpPr>
          <p:spPr bwMode="auto">
            <a:xfrm>
              <a:off x="3547" y="2697"/>
              <a:ext cx="1710" cy="1"/>
            </a:xfrm>
            <a:prstGeom prst="line">
              <a:avLst/>
            </a:prstGeom>
            <a:noFill/>
            <a:ln w="12600">
              <a:solidFill>
                <a:srgbClr val="000000"/>
              </a:solidFill>
              <a:miter lim="800000"/>
              <a:headEnd/>
              <a:tailEnd/>
            </a:ln>
          </p:spPr>
          <p:txBody>
            <a:bodyPr/>
            <a:lstStyle/>
            <a:p>
              <a:endParaRPr lang="en-GB"/>
            </a:p>
          </p:txBody>
        </p:sp>
        <p:sp>
          <p:nvSpPr>
            <p:cNvPr id="21529" name="Line 26"/>
            <p:cNvSpPr>
              <a:spLocks noChangeShapeType="1"/>
            </p:cNvSpPr>
            <p:nvPr/>
          </p:nvSpPr>
          <p:spPr bwMode="auto">
            <a:xfrm>
              <a:off x="3547" y="1549"/>
              <a:ext cx="1" cy="1347"/>
            </a:xfrm>
            <a:prstGeom prst="line">
              <a:avLst/>
            </a:prstGeom>
            <a:noFill/>
            <a:ln w="12600">
              <a:solidFill>
                <a:srgbClr val="000000"/>
              </a:solidFill>
              <a:miter lim="800000"/>
              <a:headEnd/>
              <a:tailEnd/>
            </a:ln>
          </p:spPr>
          <p:txBody>
            <a:bodyPr/>
            <a:lstStyle/>
            <a:p>
              <a:endParaRPr lang="en-GB"/>
            </a:p>
          </p:txBody>
        </p:sp>
        <p:sp>
          <p:nvSpPr>
            <p:cNvPr id="21530" name="Line 27"/>
            <p:cNvSpPr>
              <a:spLocks noChangeShapeType="1"/>
            </p:cNvSpPr>
            <p:nvPr/>
          </p:nvSpPr>
          <p:spPr bwMode="auto">
            <a:xfrm>
              <a:off x="5257" y="1549"/>
              <a:ext cx="1" cy="1347"/>
            </a:xfrm>
            <a:prstGeom prst="line">
              <a:avLst/>
            </a:prstGeom>
            <a:noFill/>
            <a:ln w="12600">
              <a:solidFill>
                <a:srgbClr val="000000"/>
              </a:solidFill>
              <a:miter lim="800000"/>
              <a:headEnd/>
              <a:tailEnd/>
            </a:ln>
          </p:spPr>
          <p:txBody>
            <a:bodyPr/>
            <a:lstStyle/>
            <a:p>
              <a:endParaRPr lang="en-GB"/>
            </a:p>
          </p:txBody>
        </p:sp>
        <p:sp>
          <p:nvSpPr>
            <p:cNvPr id="21531" name="Line 28"/>
            <p:cNvSpPr>
              <a:spLocks noChangeShapeType="1"/>
            </p:cNvSpPr>
            <p:nvPr/>
          </p:nvSpPr>
          <p:spPr bwMode="auto">
            <a:xfrm>
              <a:off x="3547" y="1549"/>
              <a:ext cx="1710" cy="1"/>
            </a:xfrm>
            <a:prstGeom prst="line">
              <a:avLst/>
            </a:prstGeom>
            <a:noFill/>
            <a:ln w="12600">
              <a:solidFill>
                <a:srgbClr val="000000"/>
              </a:solidFill>
              <a:miter lim="800000"/>
              <a:headEnd/>
              <a:tailEnd/>
            </a:ln>
          </p:spPr>
          <p:txBody>
            <a:bodyPr/>
            <a:lstStyle/>
            <a:p>
              <a:endParaRPr lang="en-GB"/>
            </a:p>
          </p:txBody>
        </p:sp>
        <p:sp>
          <p:nvSpPr>
            <p:cNvPr id="21532" name="Line 29"/>
            <p:cNvSpPr>
              <a:spLocks noChangeShapeType="1"/>
            </p:cNvSpPr>
            <p:nvPr/>
          </p:nvSpPr>
          <p:spPr bwMode="auto">
            <a:xfrm>
              <a:off x="3547" y="2896"/>
              <a:ext cx="1710" cy="1"/>
            </a:xfrm>
            <a:prstGeom prst="line">
              <a:avLst/>
            </a:prstGeom>
            <a:noFill/>
            <a:ln w="12600">
              <a:solidFill>
                <a:srgbClr val="000000"/>
              </a:solidFill>
              <a:miter lim="800000"/>
              <a:headEnd/>
              <a:tailEnd/>
            </a:ln>
          </p:spPr>
          <p:txBody>
            <a:bodyPr/>
            <a:lstStyle/>
            <a:p>
              <a:endParaRPr lang="en-GB"/>
            </a:p>
          </p:txBody>
        </p:sp>
      </p:grpSp>
      <p:sp>
        <p:nvSpPr>
          <p:cNvPr id="29" name="Rounded Rectangle 28"/>
          <p:cNvSpPr/>
          <p:nvPr/>
        </p:nvSpPr>
        <p:spPr>
          <a:xfrm>
            <a:off x="5567496" y="685800"/>
            <a:ext cx="3108960" cy="914400"/>
          </a:xfrm>
          <a:prstGeom prst="roundRect">
            <a:avLst/>
          </a:prstGeom>
          <a:solidFill>
            <a:srgbClr val="00B05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Light Flashes</a:t>
            </a:r>
            <a:endParaRPr lang="en-GB" sz="3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Wind</a:t>
            </a:r>
            <a:endParaRPr lang="en-GB" dirty="0"/>
          </a:p>
        </p:txBody>
      </p:sp>
      <p:sp>
        <p:nvSpPr>
          <p:cNvPr id="3" name="Content Placeholder 2"/>
          <p:cNvSpPr>
            <a:spLocks noGrp="1"/>
          </p:cNvSpPr>
          <p:nvPr>
            <p:ph sz="quarter" idx="1"/>
          </p:nvPr>
        </p:nvSpPr>
        <p:spPr>
          <a:xfrm>
            <a:off x="457200" y="1299552"/>
            <a:ext cx="8229600" cy="4937760"/>
          </a:xfrm>
        </p:spPr>
        <p:txBody>
          <a:bodyPr/>
          <a:lstStyle/>
          <a:p>
            <a:endParaRPr lang="en-GB" dirty="0"/>
          </a:p>
        </p:txBody>
      </p:sp>
      <p:pic>
        <p:nvPicPr>
          <p:cNvPr id="4" name="Picture 5" descr="The heliosphere"/>
          <p:cNvPicPr>
            <a:picLocks noChangeAspect="1" noChangeArrowheads="1"/>
          </p:cNvPicPr>
          <p:nvPr/>
        </p:nvPicPr>
        <p:blipFill>
          <a:blip r:embed="rId3"/>
          <a:srcRect/>
          <a:stretch>
            <a:fillRect/>
          </a:stretch>
        </p:blipFill>
        <p:spPr bwMode="auto">
          <a:xfrm>
            <a:off x="251520" y="1268760"/>
            <a:ext cx="3198812" cy="2398712"/>
          </a:xfrm>
          <a:prstGeom prst="rect">
            <a:avLst/>
          </a:prstGeom>
          <a:noFill/>
          <a:ln w="9525">
            <a:noFill/>
            <a:miter lim="800000"/>
            <a:headEnd/>
            <a:tailEnd/>
          </a:ln>
        </p:spPr>
      </p:pic>
      <p:pic>
        <p:nvPicPr>
          <p:cNvPr id="5" name="Picture 8" descr="McComas3Panel-full_H"/>
          <p:cNvPicPr>
            <a:picLocks noChangeAspect="1" noChangeArrowheads="1"/>
          </p:cNvPicPr>
          <p:nvPr/>
        </p:nvPicPr>
        <p:blipFill>
          <a:blip r:embed="rId4"/>
          <a:srcRect/>
          <a:stretch>
            <a:fillRect/>
          </a:stretch>
        </p:blipFill>
        <p:spPr bwMode="auto">
          <a:xfrm>
            <a:off x="2483768" y="2957537"/>
            <a:ext cx="6356350" cy="3279775"/>
          </a:xfrm>
          <a:prstGeom prst="rect">
            <a:avLst/>
          </a:prstGeom>
          <a:noFill/>
          <a:ln w="9525">
            <a:noFill/>
            <a:miter lim="800000"/>
            <a:headEnd/>
            <a:tailEnd/>
          </a:ln>
        </p:spPr>
      </p:pic>
      <p:sp>
        <p:nvSpPr>
          <p:cNvPr id="6" name="TextBox 5"/>
          <p:cNvSpPr txBox="1"/>
          <p:nvPr/>
        </p:nvSpPr>
        <p:spPr>
          <a:xfrm>
            <a:off x="642938" y="6357938"/>
            <a:ext cx="3996928"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Space Weather predictions – Solar wind</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Wind - Radial</a:t>
            </a:r>
            <a:endParaRPr lang="en-GB" dirty="0"/>
          </a:p>
        </p:txBody>
      </p:sp>
      <p:grpSp>
        <p:nvGrpSpPr>
          <p:cNvPr id="3" name="Group 4"/>
          <p:cNvGrpSpPr>
            <a:grpSpLocks/>
          </p:cNvGrpSpPr>
          <p:nvPr/>
        </p:nvGrpSpPr>
        <p:grpSpPr bwMode="auto">
          <a:xfrm>
            <a:off x="209600" y="1772816"/>
            <a:ext cx="5370512" cy="3849687"/>
            <a:chOff x="2400" y="1096"/>
            <a:chExt cx="3383" cy="2425"/>
          </a:xfrm>
        </p:grpSpPr>
        <p:pic>
          <p:nvPicPr>
            <p:cNvPr id="17" name="Picture 1"/>
            <p:cNvPicPr>
              <a:picLocks noChangeAspect="1" noChangeArrowheads="1"/>
            </p:cNvPicPr>
            <p:nvPr/>
          </p:nvPicPr>
          <p:blipFill>
            <a:blip r:embed="rId3"/>
            <a:srcRect/>
            <a:stretch>
              <a:fillRect/>
            </a:stretch>
          </p:blipFill>
          <p:spPr bwMode="auto">
            <a:xfrm>
              <a:off x="2400" y="1096"/>
              <a:ext cx="3360" cy="2425"/>
            </a:xfrm>
            <a:prstGeom prst="rect">
              <a:avLst/>
            </a:prstGeom>
            <a:noFill/>
            <a:ln w="9525">
              <a:noFill/>
              <a:round/>
              <a:headEnd/>
              <a:tailEnd/>
            </a:ln>
          </p:spPr>
        </p:pic>
        <p:sp>
          <p:nvSpPr>
            <p:cNvPr id="18" name="Rectangle 6"/>
            <p:cNvSpPr>
              <a:spLocks noChangeArrowheads="1"/>
            </p:cNvSpPr>
            <p:nvPr/>
          </p:nvSpPr>
          <p:spPr bwMode="auto">
            <a:xfrm>
              <a:off x="3120" y="1285"/>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smtClean="0">
                  <a:solidFill>
                    <a:srgbClr val="000000"/>
                  </a:solidFill>
                  <a:latin typeface="Arial" charset="0"/>
                </a:rPr>
                <a:t>Fast </a:t>
              </a:r>
              <a:r>
                <a:rPr lang="en-GB" sz="1000" dirty="0">
                  <a:solidFill>
                    <a:srgbClr val="000000"/>
                  </a:solidFill>
                  <a:latin typeface="Arial" charset="0"/>
                </a:rPr>
                <a:t>wind</a:t>
              </a:r>
            </a:p>
          </p:txBody>
        </p:sp>
        <p:sp>
          <p:nvSpPr>
            <p:cNvPr id="19" name="Rectangle 7"/>
            <p:cNvSpPr>
              <a:spLocks noChangeArrowheads="1"/>
            </p:cNvSpPr>
            <p:nvPr/>
          </p:nvSpPr>
          <p:spPr bwMode="auto">
            <a:xfrm>
              <a:off x="3225" y="3332"/>
              <a:ext cx="759"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smtClean="0">
                  <a:solidFill>
                    <a:srgbClr val="000000"/>
                  </a:solidFill>
                  <a:latin typeface="Arial" charset="0"/>
                </a:rPr>
                <a:t>Fast  </a:t>
              </a:r>
              <a:r>
                <a:rPr lang="en-GB" sz="1000" dirty="0">
                  <a:solidFill>
                    <a:srgbClr val="000000"/>
                  </a:solidFill>
                  <a:latin typeface="Arial" charset="0"/>
                </a:rPr>
                <a:t>wind</a:t>
              </a:r>
            </a:p>
          </p:txBody>
        </p:sp>
        <p:sp>
          <p:nvSpPr>
            <p:cNvPr id="20" name="Rectangle 8"/>
            <p:cNvSpPr>
              <a:spLocks noChangeArrowheads="1"/>
            </p:cNvSpPr>
            <p:nvPr/>
          </p:nvSpPr>
          <p:spPr bwMode="auto">
            <a:xfrm>
              <a:off x="4983" y="1791"/>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smtClean="0">
                  <a:solidFill>
                    <a:srgbClr val="000000"/>
                  </a:solidFill>
                  <a:latin typeface="Arial" charset="0"/>
                </a:rPr>
                <a:t>Fast wind</a:t>
              </a:r>
              <a:endParaRPr lang="en-GB" sz="1000" dirty="0">
                <a:solidFill>
                  <a:srgbClr val="000000"/>
                </a:solidFill>
                <a:latin typeface="Arial" charset="0"/>
              </a:endParaRPr>
            </a:p>
          </p:txBody>
        </p:sp>
        <p:sp>
          <p:nvSpPr>
            <p:cNvPr id="21" name="Rectangle 9"/>
            <p:cNvSpPr>
              <a:spLocks noChangeArrowheads="1"/>
            </p:cNvSpPr>
            <p:nvPr/>
          </p:nvSpPr>
          <p:spPr bwMode="auto">
            <a:xfrm>
              <a:off x="5144" y="3046"/>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smtClean="0">
                  <a:solidFill>
                    <a:srgbClr val="000000"/>
                  </a:solidFill>
                  <a:latin typeface="Arial" charset="0"/>
                </a:rPr>
                <a:t>Slow </a:t>
              </a:r>
              <a:r>
                <a:rPr lang="en-GB" sz="1000" dirty="0">
                  <a:solidFill>
                    <a:srgbClr val="000000"/>
                  </a:solidFill>
                  <a:latin typeface="Arial" charset="0"/>
                </a:rPr>
                <a:t>wind</a:t>
              </a:r>
            </a:p>
          </p:txBody>
        </p:sp>
        <p:sp>
          <p:nvSpPr>
            <p:cNvPr id="22" name="Rectangle 10"/>
            <p:cNvSpPr>
              <a:spLocks noChangeArrowheads="1"/>
            </p:cNvSpPr>
            <p:nvPr/>
          </p:nvSpPr>
          <p:spPr bwMode="auto">
            <a:xfrm>
              <a:off x="2499" y="3033"/>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smtClean="0">
                  <a:solidFill>
                    <a:srgbClr val="000000"/>
                  </a:solidFill>
                  <a:latin typeface="Arial" charset="0"/>
                </a:rPr>
                <a:t>Slow </a:t>
              </a:r>
              <a:r>
                <a:rPr lang="en-GB" sz="1000" dirty="0">
                  <a:solidFill>
                    <a:srgbClr val="000000"/>
                  </a:solidFill>
                  <a:latin typeface="Arial" charset="0"/>
                </a:rPr>
                <a:t>wind</a:t>
              </a:r>
            </a:p>
          </p:txBody>
        </p:sp>
        <p:sp>
          <p:nvSpPr>
            <p:cNvPr id="23" name="Rectangle 11"/>
            <p:cNvSpPr>
              <a:spLocks noChangeArrowheads="1"/>
            </p:cNvSpPr>
            <p:nvPr/>
          </p:nvSpPr>
          <p:spPr bwMode="auto">
            <a:xfrm>
              <a:off x="4822" y="1170"/>
              <a:ext cx="897" cy="276"/>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latin typeface="Arial" charset="0"/>
                </a:rPr>
                <a:t>Open </a:t>
              </a:r>
              <a:r>
                <a:rPr lang="en-GB" sz="1000" dirty="0" smtClean="0">
                  <a:solidFill>
                    <a:srgbClr val="000000"/>
                  </a:solidFill>
                  <a:latin typeface="Arial" charset="0"/>
                </a:rPr>
                <a:t>magnetic field lines</a:t>
              </a:r>
              <a:endParaRPr lang="en-GB" sz="1000" dirty="0">
                <a:solidFill>
                  <a:srgbClr val="000000"/>
                </a:solidFill>
                <a:latin typeface="Arial" charset="0"/>
              </a:endParaRPr>
            </a:p>
          </p:txBody>
        </p:sp>
        <p:sp>
          <p:nvSpPr>
            <p:cNvPr id="24" name="Rectangle 12"/>
            <p:cNvSpPr>
              <a:spLocks noChangeArrowheads="1"/>
            </p:cNvSpPr>
            <p:nvPr/>
          </p:nvSpPr>
          <p:spPr bwMode="auto">
            <a:xfrm>
              <a:off x="5254" y="2271"/>
              <a:ext cx="529" cy="276"/>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smtClean="0">
                  <a:solidFill>
                    <a:srgbClr val="000000"/>
                  </a:solidFill>
                  <a:latin typeface="Arial" charset="0"/>
                </a:rPr>
                <a:t>Closed field lines</a:t>
              </a:r>
              <a:endParaRPr lang="en-GB" sz="1000" dirty="0">
                <a:solidFill>
                  <a:srgbClr val="000000"/>
                </a:solidFill>
                <a:latin typeface="Arial" charset="0"/>
              </a:endParaRPr>
            </a:p>
          </p:txBody>
        </p:sp>
        <p:sp>
          <p:nvSpPr>
            <p:cNvPr id="25" name="Rectangle 13"/>
            <p:cNvSpPr>
              <a:spLocks noChangeArrowheads="1"/>
            </p:cNvSpPr>
            <p:nvPr/>
          </p:nvSpPr>
          <p:spPr bwMode="auto">
            <a:xfrm>
              <a:off x="2499" y="2803"/>
              <a:ext cx="759" cy="230"/>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err="1" smtClean="0">
                  <a:solidFill>
                    <a:srgbClr val="000000"/>
                  </a:solidFill>
                  <a:latin typeface="Arial" charset="0"/>
                </a:rPr>
                <a:t>Heliosheric</a:t>
              </a:r>
              <a:r>
                <a:rPr lang="en-GB" sz="1000" dirty="0" smtClean="0">
                  <a:solidFill>
                    <a:srgbClr val="000000"/>
                  </a:solidFill>
                  <a:latin typeface="Arial" charset="0"/>
                </a:rPr>
                <a:t> current sheet</a:t>
              </a:r>
              <a:endParaRPr lang="en-GB" sz="1000" dirty="0">
                <a:solidFill>
                  <a:srgbClr val="000000"/>
                </a:solidFill>
                <a:latin typeface="Arial" charset="0"/>
              </a:endParaRPr>
            </a:p>
          </p:txBody>
        </p:sp>
      </p:grpSp>
      <p:sp>
        <p:nvSpPr>
          <p:cNvPr id="26" name="TextBox 25"/>
          <p:cNvSpPr txBox="1"/>
          <p:nvPr/>
        </p:nvSpPr>
        <p:spPr>
          <a:xfrm>
            <a:off x="642938" y="6357938"/>
            <a:ext cx="1721946"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Solar wind - IMF</a:t>
            </a:r>
            <a:endParaRPr lang="en-GB" dirty="0">
              <a:solidFill>
                <a:schemeClr val="tx1">
                  <a:lumMod val="65000"/>
                  <a:lumOff val="35000"/>
                </a:schemeClr>
              </a:solidFill>
              <a:latin typeface="+mn-lt"/>
              <a:ea typeface="ＭＳ Ｐゴシック" pitchFamily="68" charset="-128"/>
              <a:cs typeface="+mn-cs"/>
            </a:endParaRPr>
          </a:p>
        </p:txBody>
      </p:sp>
      <p:pic>
        <p:nvPicPr>
          <p:cNvPr id="5" name="Content Placeholder 4" descr="300px-Heliospheric-current-sheet_edit.jpg"/>
          <p:cNvPicPr>
            <a:picLocks noGrp="1" noChangeAspect="1"/>
          </p:cNvPicPr>
          <p:nvPr>
            <p:ph sz="quarter" idx="1"/>
          </p:nvPr>
        </p:nvPicPr>
        <p:blipFill>
          <a:blip r:embed="rId4"/>
          <a:stretch>
            <a:fillRect/>
          </a:stretch>
        </p:blipFill>
        <p:spPr>
          <a:xfrm>
            <a:off x="5567496" y="4149080"/>
            <a:ext cx="3108960" cy="2176272"/>
          </a:xfrm>
        </p:spPr>
      </p:pic>
      <p:pic>
        <p:nvPicPr>
          <p:cNvPr id="30" name="Picture 14" descr="imf_big"/>
          <p:cNvPicPr>
            <a:picLocks noChangeAspect="1" noChangeArrowheads="1"/>
          </p:cNvPicPr>
          <p:nvPr/>
        </p:nvPicPr>
        <p:blipFill>
          <a:blip r:embed="rId5"/>
          <a:srcRect/>
          <a:stretch>
            <a:fillRect/>
          </a:stretch>
        </p:blipFill>
        <p:spPr bwMode="auto">
          <a:xfrm>
            <a:off x="5652120" y="1412776"/>
            <a:ext cx="2909912" cy="2718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Encounter with the Magnetosphere</a:t>
            </a:r>
            <a:endParaRPr lang="en-GB" dirty="0"/>
          </a:p>
        </p:txBody>
      </p:sp>
      <p:sp>
        <p:nvSpPr>
          <p:cNvPr id="3" name="Content Placeholder 2"/>
          <p:cNvSpPr>
            <a:spLocks noGrp="1"/>
          </p:cNvSpPr>
          <p:nvPr>
            <p:ph sz="quarter" idx="1"/>
          </p:nvPr>
        </p:nvSpPr>
        <p:spPr/>
        <p:txBody>
          <a:bodyPr/>
          <a:lstStyle/>
          <a:p>
            <a:endParaRPr lang="en-GB"/>
          </a:p>
        </p:txBody>
      </p:sp>
      <p:pic>
        <p:nvPicPr>
          <p:cNvPr id="4" name="Picture 3" descr="mag8"/>
          <p:cNvPicPr>
            <a:picLocks noChangeAspect="1" noChangeArrowheads="1"/>
          </p:cNvPicPr>
          <p:nvPr/>
        </p:nvPicPr>
        <p:blipFill>
          <a:blip r:embed="rId3"/>
          <a:srcRect/>
          <a:stretch>
            <a:fillRect/>
          </a:stretch>
        </p:blipFill>
        <p:spPr bwMode="auto">
          <a:xfrm>
            <a:off x="76200" y="1371600"/>
            <a:ext cx="7543800" cy="4751388"/>
          </a:xfrm>
          <a:prstGeom prst="rect">
            <a:avLst/>
          </a:prstGeom>
          <a:noFill/>
          <a:ln w="9525">
            <a:noFill/>
            <a:miter lim="800000"/>
            <a:headEnd/>
            <a:tailEnd/>
          </a:ln>
        </p:spPr>
      </p:pic>
      <p:pic>
        <p:nvPicPr>
          <p:cNvPr id="5" name="Picture 4" descr="before"/>
          <p:cNvPicPr>
            <a:picLocks noChangeAspect="1" noChangeArrowheads="1"/>
          </p:cNvPicPr>
          <p:nvPr/>
        </p:nvPicPr>
        <p:blipFill>
          <a:blip r:embed="rId4"/>
          <a:srcRect/>
          <a:stretch>
            <a:fillRect/>
          </a:stretch>
        </p:blipFill>
        <p:spPr>
          <a:xfrm>
            <a:off x="7391400" y="1295400"/>
            <a:ext cx="1563688" cy="1905000"/>
          </a:xfrm>
          <a:prstGeom prst="rect">
            <a:avLst/>
          </a:prstGeom>
          <a:noFill/>
        </p:spPr>
      </p:pic>
      <p:pic>
        <p:nvPicPr>
          <p:cNvPr id="6" name="Picture 5" descr="after"/>
          <p:cNvPicPr>
            <a:picLocks noChangeAspect="1" noChangeArrowheads="1"/>
          </p:cNvPicPr>
          <p:nvPr/>
        </p:nvPicPr>
        <p:blipFill>
          <a:blip r:embed="rId5"/>
          <a:srcRect/>
          <a:stretch>
            <a:fillRect/>
          </a:stretch>
        </p:blipFill>
        <p:spPr>
          <a:xfrm>
            <a:off x="7391400" y="3352800"/>
            <a:ext cx="1541463" cy="1905000"/>
          </a:xfrm>
          <a:prstGeom prst="rect">
            <a:avLst/>
          </a:prstGeom>
          <a:noFill/>
        </p:spPr>
      </p:pic>
      <p:sp>
        <p:nvSpPr>
          <p:cNvPr id="8" name="TextBox 7"/>
          <p:cNvSpPr txBox="1"/>
          <p:nvPr/>
        </p:nvSpPr>
        <p:spPr>
          <a:xfrm>
            <a:off x="642938" y="6357938"/>
            <a:ext cx="3257430"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Solar wind – conditions on Earth</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Wind</a:t>
            </a:r>
            <a:endParaRPr lang="en-GB" dirty="0"/>
          </a:p>
        </p:txBody>
      </p:sp>
      <p:sp>
        <p:nvSpPr>
          <p:cNvPr id="3" name="Content Placeholder 2"/>
          <p:cNvSpPr>
            <a:spLocks noGrp="1"/>
          </p:cNvSpPr>
          <p:nvPr>
            <p:ph sz="quarter" idx="1"/>
          </p:nvPr>
        </p:nvSpPr>
        <p:spPr/>
        <p:txBody>
          <a:bodyPr/>
          <a:lstStyle/>
          <a:p>
            <a:pPr>
              <a:buNone/>
            </a:pPr>
            <a:r>
              <a:rPr lang="en-GB" dirty="0" smtClean="0"/>
              <a:t>On top of the usual solar wind, two kind of geo-effective phenomena can happen:</a:t>
            </a:r>
          </a:p>
          <a:p>
            <a:r>
              <a:rPr lang="en-GB" dirty="0" smtClean="0"/>
              <a:t>Not-eruptive structures: coronal holes </a:t>
            </a:r>
          </a:p>
          <a:p>
            <a:r>
              <a:rPr lang="en-GB" dirty="0" smtClean="0"/>
              <a:t>Eruptive structures: CME’s</a:t>
            </a:r>
          </a:p>
          <a:p>
            <a:pPr lvl="1"/>
            <a:endParaRPr lang="en-GB" dirty="0"/>
          </a:p>
        </p:txBody>
      </p:sp>
      <p:sp>
        <p:nvSpPr>
          <p:cNvPr id="5" name="Rounded Rectangle 4"/>
          <p:cNvSpPr/>
          <p:nvPr/>
        </p:nvSpPr>
        <p:spPr>
          <a:xfrm>
            <a:off x="6516216" y="2711192"/>
            <a:ext cx="2286000" cy="1005840"/>
          </a:xfrm>
          <a:prstGeom prst="roundRect">
            <a:avLst/>
          </a:prstGeom>
          <a:solidFill>
            <a:srgbClr val="0070C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Mass</a:t>
            </a:r>
          </a:p>
        </p:txBody>
      </p:sp>
      <p:sp>
        <p:nvSpPr>
          <p:cNvPr id="6" name="Rounded Rectangle 5"/>
          <p:cNvSpPr/>
          <p:nvPr/>
        </p:nvSpPr>
        <p:spPr>
          <a:xfrm>
            <a:off x="6516216" y="5085184"/>
            <a:ext cx="2286000" cy="1005840"/>
          </a:xfrm>
          <a:prstGeom prst="roundRect">
            <a:avLst/>
          </a:prstGeom>
          <a:solidFill>
            <a:schemeClr val="tx1">
              <a:lumMod val="75000"/>
              <a:lumOff val="25000"/>
            </a:schemeClr>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IMF</a:t>
            </a:r>
          </a:p>
        </p:txBody>
      </p:sp>
      <p:cxnSp>
        <p:nvCxnSpPr>
          <p:cNvPr id="7" name="Straight Arrow Connector 6"/>
          <p:cNvCxnSpPr/>
          <p:nvPr/>
        </p:nvCxnSpPr>
        <p:spPr>
          <a:xfrm rot="5400000">
            <a:off x="7186613" y="4462264"/>
            <a:ext cx="914400" cy="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3" descr="20100918_102108_512_0193.jpg"/>
          <p:cNvPicPr>
            <a:picLocks noChangeAspect="1"/>
          </p:cNvPicPr>
          <p:nvPr/>
        </p:nvPicPr>
        <p:blipFill>
          <a:blip r:embed="rId2"/>
          <a:stretch>
            <a:fillRect/>
          </a:stretch>
        </p:blipFill>
        <p:spPr bwMode="auto">
          <a:xfrm>
            <a:off x="764659" y="3438083"/>
            <a:ext cx="2449147" cy="2449147"/>
          </a:xfrm>
          <a:prstGeom prst="rect">
            <a:avLst/>
          </a:prstGeom>
          <a:noFill/>
          <a:ln w="9525">
            <a:noFill/>
            <a:miter lim="800000"/>
            <a:headEnd/>
            <a:tailEnd/>
          </a:ln>
        </p:spPr>
      </p:pic>
      <p:pic>
        <p:nvPicPr>
          <p:cNvPr id="9" name="Picture 2" descr="20000912_123005_c2rdiff"/>
          <p:cNvPicPr>
            <a:picLocks noChangeAspect="1" noChangeArrowheads="1"/>
          </p:cNvPicPr>
          <p:nvPr/>
        </p:nvPicPr>
        <p:blipFill>
          <a:blip r:embed="rId3"/>
          <a:srcRect/>
          <a:stretch>
            <a:fillRect/>
          </a:stretch>
        </p:blipFill>
        <p:spPr bwMode="auto">
          <a:xfrm>
            <a:off x="3213807" y="3438084"/>
            <a:ext cx="2449146" cy="2449146"/>
          </a:xfrm>
          <a:prstGeom prst="rect">
            <a:avLst/>
          </a:prstGeom>
          <a:noFill/>
          <a:ln w="9525">
            <a:noFill/>
            <a:miter lim="800000"/>
            <a:headEnd/>
            <a:tailEnd/>
          </a:ln>
        </p:spPr>
      </p:pic>
      <p:sp>
        <p:nvSpPr>
          <p:cNvPr id="11" name="TextBox 10"/>
          <p:cNvSpPr txBox="1"/>
          <p:nvPr/>
        </p:nvSpPr>
        <p:spPr>
          <a:xfrm>
            <a:off x="642938" y="6357938"/>
            <a:ext cx="3257430"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Solar wind – conditions on Earth</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t>Plasma eruptions in EUV and visible light</a:t>
            </a:r>
            <a:endParaRPr lang="en-GB" dirty="0"/>
          </a:p>
        </p:txBody>
      </p:sp>
      <p:pic>
        <p:nvPicPr>
          <p:cNvPr id="8" name="195_prom_erup.mpg">
            <a:hlinkClick r:id="" action="ppaction://media"/>
          </p:cNvPr>
          <p:cNvPicPr>
            <a:picLocks noRot="1" noChangeAspect="1" noChangeArrowheads="1"/>
          </p:cNvPicPr>
          <p:nvPr>
            <a:videoFile r:link="rId1"/>
          </p:nvPr>
        </p:nvPicPr>
        <p:blipFill>
          <a:blip r:embed="rId5"/>
          <a:srcRect/>
          <a:stretch>
            <a:fillRect/>
          </a:stretch>
        </p:blipFill>
        <p:spPr bwMode="auto">
          <a:xfrm>
            <a:off x="857250" y="3006824"/>
            <a:ext cx="2438400" cy="2438400"/>
          </a:xfrm>
          <a:prstGeom prst="rect">
            <a:avLst/>
          </a:prstGeom>
          <a:noFill/>
          <a:ln w="9525">
            <a:noFill/>
            <a:miter lim="800000"/>
            <a:headEnd/>
            <a:tailEnd/>
          </a:ln>
        </p:spPr>
      </p:pic>
      <p:pic>
        <p:nvPicPr>
          <p:cNvPr id="11" name="c3wholeperiod.mpeg">
            <a:hlinkClick r:id="" action="ppaction://media"/>
          </p:cNvPr>
          <p:cNvPicPr>
            <a:picLocks noRot="1" noChangeAspect="1"/>
          </p:cNvPicPr>
          <p:nvPr>
            <a:videoFile r:link="rId2"/>
          </p:nvPr>
        </p:nvPicPr>
        <p:blipFill>
          <a:blip r:embed="rId6"/>
          <a:srcRect/>
          <a:stretch>
            <a:fillRect/>
          </a:stretch>
        </p:blipFill>
        <p:spPr bwMode="auto">
          <a:xfrm>
            <a:off x="3352800" y="3006824"/>
            <a:ext cx="2438400" cy="2438400"/>
          </a:xfrm>
          <a:prstGeom prst="rect">
            <a:avLst/>
          </a:prstGeom>
          <a:noFill/>
          <a:ln w="9525">
            <a:noFill/>
            <a:miter lim="800000"/>
            <a:headEnd/>
            <a:tailEnd/>
          </a:ln>
        </p:spPr>
      </p:pic>
      <p:sp>
        <p:nvSpPr>
          <p:cNvPr id="12" name="Content Placeholder 2"/>
          <p:cNvSpPr>
            <a:spLocks noGrp="1"/>
          </p:cNvSpPr>
          <p:nvPr>
            <p:ph sz="quarter" idx="1"/>
          </p:nvPr>
        </p:nvSpPr>
        <p:spPr>
          <a:xfrm>
            <a:off x="457200" y="1299552"/>
            <a:ext cx="8229600" cy="4937760"/>
          </a:xfrm>
        </p:spPr>
        <p:txBody>
          <a:bodyPr/>
          <a:lstStyle/>
          <a:p>
            <a:r>
              <a:rPr lang="en-GB" dirty="0" smtClean="0"/>
              <a:t>A new, discrete, bright white light feature in the </a:t>
            </a:r>
            <a:r>
              <a:rPr lang="en-GB" dirty="0" err="1" smtClean="0"/>
              <a:t>coronograph</a:t>
            </a:r>
            <a:r>
              <a:rPr lang="en-GB" dirty="0" smtClean="0"/>
              <a:t> field-of-view with a predominantly, radial outward velocity.</a:t>
            </a:r>
            <a:endParaRPr lang="en-GB" dirty="0"/>
          </a:p>
        </p:txBody>
      </p:sp>
      <p:sp>
        <p:nvSpPr>
          <p:cNvPr id="14" name="TextBox 13"/>
          <p:cNvSpPr txBox="1"/>
          <p:nvPr/>
        </p:nvSpPr>
        <p:spPr>
          <a:xfrm>
            <a:off x="642938" y="6357938"/>
            <a:ext cx="187423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Solar wind –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Prev" delay="0">
                      <p:tgtEl>
                        <p:sldTgt/>
                      </p:tgtEl>
                    </p:cond>
                  </p:endCondLst>
                </p:cTn>
                <p:tgtEl>
                  <p:spTgt spid="8"/>
                </p:tgtEl>
              </p:cMediaNode>
            </p:video>
            <p:video>
              <p:cMediaNode>
                <p:cTn id="11" repeatCount="indefinite" fill="hold" display="0">
                  <p:stCondLst>
                    <p:cond delay="indefinite"/>
                  </p:stCondLst>
                  <p:endCondLst>
                    <p:cond evt="onPrev" delay="0">
                      <p:tgtEl>
                        <p:sldTgt/>
                      </p:tgtEl>
                    </p:cond>
                  </p:end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CME occurrence</a:t>
            </a:r>
            <a:endParaRPr lang="en-GB" dirty="0"/>
          </a:p>
        </p:txBody>
      </p:sp>
      <p:pic>
        <p:nvPicPr>
          <p:cNvPr id="4" name="Content Placeholder 3" descr="CME_and_SSN_rate.png"/>
          <p:cNvPicPr>
            <a:picLocks noGrp="1" noChangeAspect="1"/>
          </p:cNvPicPr>
          <p:nvPr>
            <p:ph sz="quarter" idx="1"/>
          </p:nvPr>
        </p:nvPicPr>
        <p:blipFill>
          <a:blip r:embed="rId2"/>
          <a:stretch>
            <a:fillRect/>
          </a:stretch>
        </p:blipFill>
        <p:spPr>
          <a:xfrm>
            <a:off x="457200" y="2535618"/>
            <a:ext cx="8229600" cy="2304288"/>
          </a:xfrm>
        </p:spPr>
      </p:pic>
      <p:sp>
        <p:nvSpPr>
          <p:cNvPr id="5" name="TextBox 4"/>
          <p:cNvSpPr txBox="1"/>
          <p:nvPr/>
        </p:nvSpPr>
        <p:spPr>
          <a:xfrm>
            <a:off x="642938" y="6357938"/>
            <a:ext cx="187423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Solar wind –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Overview</a:t>
            </a:r>
          </a:p>
        </p:txBody>
      </p:sp>
      <p:sp>
        <p:nvSpPr>
          <p:cNvPr id="5" name="TextBox 4"/>
          <p:cNvSpPr txBox="1"/>
          <p:nvPr/>
        </p:nvSpPr>
        <p:spPr>
          <a:xfrm>
            <a:off x="642938" y="6357938"/>
            <a:ext cx="3063596"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Forecaster in less than 3 hours</a:t>
            </a:r>
            <a:endParaRPr lang="en-GB" dirty="0">
              <a:solidFill>
                <a:schemeClr val="tx1">
                  <a:lumMod val="65000"/>
                  <a:lumOff val="35000"/>
                </a:schemeClr>
              </a:solidFill>
              <a:latin typeface="+mn-lt"/>
              <a:ea typeface="ＭＳ Ｐゴシック" pitchFamily="68" charset="-128"/>
              <a:cs typeface="+mn-cs"/>
            </a:endParaRPr>
          </a:p>
        </p:txBody>
      </p:sp>
      <p:sp>
        <p:nvSpPr>
          <p:cNvPr id="6" name="Title 1"/>
          <p:cNvSpPr txBox="1">
            <a:spLocks/>
          </p:cNvSpPr>
          <p:nvPr/>
        </p:nvSpPr>
        <p:spPr>
          <a:xfrm>
            <a:off x="457200" y="1428750"/>
            <a:ext cx="8229600" cy="4357688"/>
          </a:xfrm>
          <a:prstGeom prst="rect">
            <a:avLst/>
          </a:prstGeom>
        </p:spPr>
        <p:txBody>
          <a:bodyPr anchor="b">
            <a:normAutofit/>
          </a:bodyPr>
          <a:lstStyle/>
          <a:p>
            <a:pPr defTabSz="914400" fontAlgn="auto">
              <a:spcAft>
                <a:spcPts val="0"/>
              </a:spcAft>
              <a:defRPr/>
            </a:pPr>
            <a:r>
              <a:rPr lang="en-US" sz="2400" dirty="0" smtClean="0">
                <a:solidFill>
                  <a:schemeClr val="tx2"/>
                </a:solidFill>
                <a:latin typeface="+mj-lt"/>
                <a:ea typeface="+mj-ea"/>
                <a:cs typeface="+mj-cs"/>
              </a:rPr>
              <a:t>Part 1 – Space Weather</a:t>
            </a:r>
          </a:p>
          <a:p>
            <a:pPr defTabSz="914400" fontAlgn="auto">
              <a:spcAft>
                <a:spcPts val="0"/>
              </a:spcAft>
              <a:defRPr/>
            </a:pPr>
            <a:r>
              <a:rPr lang="en-US" sz="2400" dirty="0" smtClean="0">
                <a:solidFill>
                  <a:schemeClr val="tx2"/>
                </a:solidFill>
                <a:latin typeface="+mj-lt"/>
                <a:ea typeface="+mj-ea"/>
                <a:cs typeface="+mj-cs"/>
              </a:rPr>
              <a:t>Part 2 – Recognize Space Weather</a:t>
            </a:r>
          </a:p>
          <a:p>
            <a:pPr defTabSz="914400" fontAlgn="auto">
              <a:spcAft>
                <a:spcPts val="0"/>
              </a:spcAft>
              <a:defRPr/>
            </a:pPr>
            <a:r>
              <a:rPr lang="en-US" sz="2400" dirty="0" smtClean="0">
                <a:solidFill>
                  <a:schemeClr val="tx2"/>
                </a:solidFill>
                <a:latin typeface="+mj-lt"/>
                <a:ea typeface="+mj-ea"/>
                <a:cs typeface="+mj-cs"/>
              </a:rPr>
              <a:t>Part 3 – Space Weather appetizers</a:t>
            </a:r>
          </a:p>
          <a:p>
            <a:pPr defTabSz="914400" fontAlgn="auto">
              <a:spcAft>
                <a:spcPts val="0"/>
              </a:spcAft>
              <a:defRPr/>
            </a:pPr>
            <a:r>
              <a:rPr lang="en-US" sz="2400" dirty="0" smtClean="0">
                <a:solidFill>
                  <a:schemeClr val="tx2"/>
                </a:solidFill>
                <a:latin typeface="+mj-lt"/>
                <a:ea typeface="+mj-ea"/>
                <a:cs typeface="+mj-cs"/>
              </a:rPr>
              <a:t>Part 4 – Top of the bill: your Forecast</a:t>
            </a:r>
          </a:p>
          <a:p>
            <a:pPr defTabSz="914400" fontAlgn="auto">
              <a:spcAft>
                <a:spcPts val="0"/>
              </a:spcAft>
              <a:defRPr/>
            </a:pPr>
            <a:endParaRPr lang="en-US" sz="2400" dirty="0" smtClean="0">
              <a:solidFill>
                <a:schemeClr val="tx2"/>
              </a:solidFill>
              <a:latin typeface="+mj-lt"/>
              <a:ea typeface="+mj-ea"/>
              <a:cs typeface="+mj-cs"/>
            </a:endParaRPr>
          </a:p>
          <a:p>
            <a:pPr defTabSz="914400" fontAlgn="auto">
              <a:spcAft>
                <a:spcPts val="0"/>
              </a:spcAft>
              <a:defRPr/>
            </a:pPr>
            <a:endParaRPr lang="en-US" sz="2400" dirty="0">
              <a:solidFill>
                <a:schemeClr val="tx2"/>
              </a:solidFill>
              <a:latin typeface="+mj-lt"/>
              <a:ea typeface="ＭＳ Ｐゴシック" pitchFamily="68" charset="-128"/>
              <a:cs typeface="+mn-cs"/>
            </a:endParaRPr>
          </a:p>
          <a:p>
            <a:pPr defTabSz="914400" fontAlgn="auto">
              <a:spcAft>
                <a:spcPts val="0"/>
              </a:spcAft>
              <a:defRPr/>
            </a:pPr>
            <a:r>
              <a:rPr lang="en-US" sz="2400" dirty="0">
                <a:solidFill>
                  <a:schemeClr val="tx2"/>
                </a:solidFill>
                <a:latin typeface="+mj-lt"/>
                <a:ea typeface="ＭＳ Ｐゴシック" pitchFamily="68" charset="-128"/>
                <a:cs typeface="+mn-cs"/>
              </a:rPr>
              <a:t> 	</a:t>
            </a:r>
            <a:endParaRPr lang="en-US" sz="2400" dirty="0">
              <a:solidFill>
                <a:schemeClr val="tx2"/>
              </a:solidFill>
              <a:latin typeface="+mj-lt"/>
              <a:ea typeface="+mj-ea"/>
              <a:cs typeface="+mj-cs"/>
            </a:endParaRPr>
          </a:p>
        </p:txBody>
      </p:sp>
      <p:sp>
        <p:nvSpPr>
          <p:cNvPr id="7" name="Title 1"/>
          <p:cNvSpPr txBox="1">
            <a:spLocks/>
          </p:cNvSpPr>
          <p:nvPr/>
        </p:nvSpPr>
        <p:spPr>
          <a:xfrm>
            <a:off x="500063" y="3929063"/>
            <a:ext cx="6858000" cy="1857375"/>
          </a:xfrm>
          <a:prstGeom prst="rect">
            <a:avLst/>
          </a:prstGeom>
        </p:spPr>
        <p:txBody>
          <a:bodyPr anchor="b">
            <a:normAutofit/>
          </a:bodyPr>
          <a:lstStyle/>
          <a:p>
            <a:pPr defTabSz="914400" fontAlgn="auto">
              <a:spcAft>
                <a:spcPts val="0"/>
              </a:spcAft>
              <a:defRPr/>
            </a:pPr>
            <a:endParaRPr lang="en-US" sz="2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smtClean="0"/>
              <a:t>Proton event: In situ observations</a:t>
            </a:r>
          </a:p>
        </p:txBody>
      </p:sp>
      <p:grpSp>
        <p:nvGrpSpPr>
          <p:cNvPr id="2" name="Group 9"/>
          <p:cNvGrpSpPr>
            <a:grpSpLocks/>
          </p:cNvGrpSpPr>
          <p:nvPr/>
        </p:nvGrpSpPr>
        <p:grpSpPr bwMode="auto">
          <a:xfrm>
            <a:off x="250825" y="1832843"/>
            <a:ext cx="7224713" cy="3108325"/>
            <a:chOff x="385" y="1117"/>
            <a:chExt cx="5126" cy="2159"/>
          </a:xfrm>
        </p:grpSpPr>
        <p:pic>
          <p:nvPicPr>
            <p:cNvPr id="23561" name="Picture 10" descr="20050117_proton"/>
            <p:cNvPicPr>
              <a:picLocks noChangeAspect="1" noChangeArrowheads="1"/>
            </p:cNvPicPr>
            <p:nvPr/>
          </p:nvPicPr>
          <p:blipFill>
            <a:blip r:embed="rId4"/>
            <a:srcRect/>
            <a:stretch>
              <a:fillRect/>
            </a:stretch>
          </p:blipFill>
          <p:spPr bwMode="auto">
            <a:xfrm>
              <a:off x="385" y="1117"/>
              <a:ext cx="2879" cy="2159"/>
            </a:xfrm>
            <a:prstGeom prst="rect">
              <a:avLst/>
            </a:prstGeom>
            <a:noFill/>
            <a:ln w="9525">
              <a:noFill/>
              <a:miter lim="800000"/>
              <a:headEnd/>
              <a:tailEnd/>
            </a:ln>
          </p:spPr>
        </p:pic>
        <p:pic>
          <p:nvPicPr>
            <p:cNvPr id="23562" name="Picture 11" descr="20050120_proton"/>
            <p:cNvPicPr>
              <a:picLocks noChangeAspect="1" noChangeArrowheads="1"/>
            </p:cNvPicPr>
            <p:nvPr/>
          </p:nvPicPr>
          <p:blipFill>
            <a:blip r:embed="rId5"/>
            <a:srcRect l="11810"/>
            <a:stretch>
              <a:fillRect/>
            </a:stretch>
          </p:blipFill>
          <p:spPr bwMode="auto">
            <a:xfrm>
              <a:off x="2972" y="1117"/>
              <a:ext cx="2539" cy="2159"/>
            </a:xfrm>
            <a:prstGeom prst="rect">
              <a:avLst/>
            </a:prstGeom>
            <a:noFill/>
            <a:ln w="9525">
              <a:noFill/>
              <a:miter lim="800000"/>
              <a:headEnd/>
              <a:tailEnd/>
            </a:ln>
          </p:spPr>
        </p:pic>
      </p:grpSp>
      <p:sp>
        <p:nvSpPr>
          <p:cNvPr id="9" name="Rounded Rectangle 8"/>
          <p:cNvSpPr/>
          <p:nvPr/>
        </p:nvSpPr>
        <p:spPr>
          <a:xfrm>
            <a:off x="457200" y="5231472"/>
            <a:ext cx="2286000" cy="1005840"/>
          </a:xfrm>
          <a:prstGeom prst="roundRect">
            <a:avLst/>
          </a:prstGeom>
          <a:solidFill>
            <a:srgbClr val="C0000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Particles</a:t>
            </a:r>
          </a:p>
        </p:txBody>
      </p:sp>
      <p:pic>
        <p:nvPicPr>
          <p:cNvPr id="11" name="c3_3halo.mpeg">
            <a:hlinkClick r:id="" action="ppaction://media"/>
          </p:cNvPr>
          <p:cNvPicPr>
            <a:picLocks noGrp="1" noRot="1" noChangeAspect="1"/>
          </p:cNvPicPr>
          <p:nvPr>
            <p:ph idx="1"/>
            <a:videoFile r:link="rId1"/>
          </p:nvPr>
        </p:nvPicPr>
        <p:blipFill>
          <a:blip r:embed="rId6"/>
          <a:srcRect/>
          <a:stretch>
            <a:fillRect/>
          </a:stretch>
        </p:blipFill>
        <p:spPr>
          <a:xfrm>
            <a:off x="6595938" y="3860800"/>
            <a:ext cx="2368550" cy="2370138"/>
          </a:xfrm>
        </p:spPr>
      </p:pic>
      <p:sp>
        <p:nvSpPr>
          <p:cNvPr id="10" name="TextBox 9"/>
          <p:cNvSpPr txBox="1"/>
          <p:nvPr/>
        </p:nvSpPr>
        <p:spPr>
          <a:xfrm>
            <a:off x="642938" y="6357938"/>
            <a:ext cx="2295525"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Space Weather events</a:t>
            </a:r>
          </a:p>
        </p:txBody>
      </p:sp>
      <p:sp>
        <p:nvSpPr>
          <p:cNvPr id="12" name="Rounded Rectangle 11"/>
          <p:cNvSpPr/>
          <p:nvPr/>
        </p:nvSpPr>
        <p:spPr>
          <a:xfrm>
            <a:off x="3942184" y="5231472"/>
            <a:ext cx="2286000" cy="1005840"/>
          </a:xfrm>
          <a:prstGeom prst="roundRect">
            <a:avLst/>
          </a:prstGeom>
          <a:solidFill>
            <a:schemeClr val="tx1">
              <a:lumMod val="75000"/>
              <a:lumOff val="25000"/>
            </a:schemeClr>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IMF</a:t>
            </a:r>
          </a:p>
        </p:txBody>
      </p:sp>
      <p:sp>
        <p:nvSpPr>
          <p:cNvPr id="13" name="TextBox 12"/>
          <p:cNvSpPr txBox="1"/>
          <p:nvPr/>
        </p:nvSpPr>
        <p:spPr>
          <a:xfrm>
            <a:off x="642938" y="1196752"/>
            <a:ext cx="1497461" cy="646331"/>
          </a:xfrm>
          <a:prstGeom prst="rect">
            <a:avLst/>
          </a:prstGeom>
          <a:noFill/>
        </p:spPr>
        <p:txBody>
          <a:bodyPr wrap="none" rtlCol="0">
            <a:spAutoFit/>
          </a:bodyPr>
          <a:lstStyle/>
          <a:p>
            <a:r>
              <a:rPr lang="en-GB" dirty="0" smtClean="0">
                <a:latin typeface="+mn-lt"/>
              </a:rPr>
              <a:t>CME driven</a:t>
            </a:r>
          </a:p>
          <a:p>
            <a:r>
              <a:rPr lang="en-GB" dirty="0" smtClean="0">
                <a:latin typeface="+mn-lt"/>
              </a:rPr>
              <a:t>Gradual event</a:t>
            </a:r>
            <a:endParaRPr lang="en-GB" dirty="0">
              <a:latin typeface="+mn-lt"/>
            </a:endParaRPr>
          </a:p>
        </p:txBody>
      </p:sp>
      <p:cxnSp>
        <p:nvCxnSpPr>
          <p:cNvPr id="14" name="Straight Arrow Connector 13"/>
          <p:cNvCxnSpPr/>
          <p:nvPr/>
        </p:nvCxnSpPr>
        <p:spPr>
          <a:xfrm>
            <a:off x="2843808" y="5731668"/>
            <a:ext cx="1036712" cy="1588"/>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36096" y="1196752"/>
            <a:ext cx="1670778" cy="646331"/>
          </a:xfrm>
          <a:prstGeom prst="rect">
            <a:avLst/>
          </a:prstGeom>
          <a:noFill/>
        </p:spPr>
        <p:txBody>
          <a:bodyPr wrap="none" rtlCol="0">
            <a:spAutoFit/>
          </a:bodyPr>
          <a:lstStyle/>
          <a:p>
            <a:r>
              <a:rPr lang="en-GB" dirty="0" smtClean="0">
                <a:latin typeface="+mn-lt"/>
              </a:rPr>
              <a:t>Flare driven</a:t>
            </a:r>
          </a:p>
          <a:p>
            <a:r>
              <a:rPr lang="en-GB" dirty="0" smtClean="0">
                <a:latin typeface="+mn-lt"/>
              </a:rPr>
              <a:t>Impulsive event</a:t>
            </a:r>
            <a:endParaRPr lang="en-GB" dirty="0">
              <a:latin typeface="+mn-lt"/>
            </a:endParaRPr>
          </a:p>
        </p:txBody>
      </p:sp>
      <p:sp>
        <p:nvSpPr>
          <p:cNvPr id="19" name="TextBox 18"/>
          <p:cNvSpPr txBox="1"/>
          <p:nvPr/>
        </p:nvSpPr>
        <p:spPr>
          <a:xfrm>
            <a:off x="3943584" y="4859868"/>
            <a:ext cx="2284600" cy="369332"/>
          </a:xfrm>
          <a:prstGeom prst="rect">
            <a:avLst/>
          </a:prstGeom>
          <a:noFill/>
        </p:spPr>
        <p:txBody>
          <a:bodyPr wrap="none" rtlCol="0">
            <a:spAutoFit/>
          </a:bodyPr>
          <a:lstStyle/>
          <a:p>
            <a:r>
              <a:rPr lang="en-GB" dirty="0" smtClean="0">
                <a:latin typeface="+mn-lt"/>
              </a:rPr>
              <a:t>Magnetic connectivity</a:t>
            </a:r>
            <a:endParaRPr lang="en-GB" dirty="0">
              <a:latin typeface="+mn-lt"/>
            </a:endParaRPr>
          </a:p>
        </p:txBody>
      </p:sp>
      <p:grpSp>
        <p:nvGrpSpPr>
          <p:cNvPr id="23" name="Group 22"/>
          <p:cNvGrpSpPr/>
          <p:nvPr/>
        </p:nvGrpSpPr>
        <p:grpSpPr>
          <a:xfrm>
            <a:off x="6595938" y="247074"/>
            <a:ext cx="3416808" cy="3192018"/>
            <a:chOff x="2483768" y="1533126"/>
            <a:chExt cx="3416808" cy="3192018"/>
          </a:xfrm>
        </p:grpSpPr>
        <p:pic>
          <p:nvPicPr>
            <p:cNvPr id="24" name="Picture 14" descr="imf_big"/>
            <p:cNvPicPr>
              <a:picLocks noChangeAspect="1" noChangeArrowheads="1"/>
            </p:cNvPicPr>
            <p:nvPr/>
          </p:nvPicPr>
          <p:blipFill>
            <a:blip r:embed="rId7"/>
            <a:srcRect/>
            <a:stretch>
              <a:fillRect/>
            </a:stretch>
          </p:blipFill>
          <p:spPr bwMode="auto">
            <a:xfrm>
              <a:off x="2483768" y="1533126"/>
              <a:ext cx="3416808" cy="3192018"/>
            </a:xfrm>
            <a:prstGeom prst="rect">
              <a:avLst/>
            </a:prstGeom>
            <a:noFill/>
            <a:ln w="9525">
              <a:noFill/>
              <a:miter lim="800000"/>
              <a:headEnd/>
              <a:tailEnd/>
            </a:ln>
          </p:spPr>
        </p:pic>
        <p:sp>
          <p:nvSpPr>
            <p:cNvPr id="25" name="Line 16"/>
            <p:cNvSpPr>
              <a:spLocks noChangeShapeType="1"/>
            </p:cNvSpPr>
            <p:nvPr/>
          </p:nvSpPr>
          <p:spPr bwMode="auto">
            <a:xfrm flipV="1">
              <a:off x="3779267" y="2923604"/>
              <a:ext cx="720725" cy="433388"/>
            </a:xfrm>
            <a:prstGeom prst="line">
              <a:avLst/>
            </a:prstGeom>
            <a:noFill/>
            <a:ln w="28575">
              <a:solidFill>
                <a:srgbClr val="FF3300"/>
              </a:solidFill>
              <a:round/>
              <a:headEnd/>
              <a:tailEnd/>
            </a:ln>
          </p:spPr>
          <p:txBody>
            <a:bodyPr/>
            <a:lstStyle/>
            <a:p>
              <a:endParaRPr lang="en-GB"/>
            </a:p>
          </p:txBody>
        </p:sp>
        <p:sp>
          <p:nvSpPr>
            <p:cNvPr id="26" name="Line 18"/>
            <p:cNvSpPr>
              <a:spLocks noChangeShapeType="1"/>
            </p:cNvSpPr>
            <p:nvPr/>
          </p:nvSpPr>
          <p:spPr bwMode="auto">
            <a:xfrm flipH="1" flipV="1">
              <a:off x="4068118" y="2780928"/>
              <a:ext cx="935930" cy="1944216"/>
            </a:xfrm>
            <a:prstGeom prst="line">
              <a:avLst/>
            </a:prstGeom>
            <a:noFill/>
            <a:ln w="9525">
              <a:solidFill>
                <a:schemeClr val="bg1"/>
              </a:solidFill>
              <a:round/>
              <a:headEnd/>
              <a:tailEnd/>
            </a:ln>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7" fill="hold"/>
                                        <p:tgtEl>
                                          <p:spTgt spid="11"/>
                                        </p:tgtEl>
                                      </p:cBhvr>
                                    </p:cmd>
                                  </p:childTnLst>
                                </p:cTn>
                              </p:par>
                            </p:childTnLst>
                          </p:cTn>
                        </p:par>
                        <p:par>
                          <p:cTn id="7" fill="hold">
                            <p:stCondLst>
                              <p:cond delay="4967"/>
                            </p:stCondLst>
                            <p:childTnLst>
                              <p:par>
                                <p:cTn id="8" presetID="55" presetClass="entr" presetSubtype="0" fill="hold" nodeType="afterEffect">
                                  <p:stCondLst>
                                    <p:cond delay="5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11"/>
                </p:tgtEl>
              </p:cMediaNode>
            </p:video>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686800" cy="990600"/>
          </a:xfrm>
        </p:spPr>
        <p:txBody>
          <a:bodyPr/>
          <a:lstStyle/>
          <a:p>
            <a:r>
              <a:rPr lang="en-GB" sz="2800" smtClean="0"/>
              <a:t>Flare-Proton storm-plasma cloud hit Earth</a:t>
            </a:r>
          </a:p>
        </p:txBody>
      </p:sp>
      <p:sp>
        <p:nvSpPr>
          <p:cNvPr id="5" name="TextBox 4"/>
          <p:cNvSpPr txBox="1"/>
          <p:nvPr/>
        </p:nvSpPr>
        <p:spPr>
          <a:xfrm>
            <a:off x="642938" y="6357938"/>
            <a:ext cx="2290762"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Space Weather movies</a:t>
            </a:r>
          </a:p>
        </p:txBody>
      </p:sp>
      <p:sp>
        <p:nvSpPr>
          <p:cNvPr id="8" name="Content Placeholder 2"/>
          <p:cNvSpPr txBox="1">
            <a:spLocks/>
          </p:cNvSpPr>
          <p:nvPr/>
        </p:nvSpPr>
        <p:spPr>
          <a:xfrm>
            <a:off x="457200" y="1285875"/>
            <a:ext cx="8229600" cy="2143125"/>
          </a:xfrm>
          <a:prstGeom prst="rect">
            <a:avLst/>
          </a:prstGeom>
        </p:spPr>
        <p:txBody>
          <a:bodyPr>
            <a:normAutofit fontScale="85000" lnSpcReduction="20000"/>
          </a:bodyPr>
          <a:lstStyle/>
          <a:p>
            <a:pPr marL="274320" indent="-274320" defTabSz="914400" fontAlgn="auto">
              <a:spcBef>
                <a:spcPts val="600"/>
              </a:spcBef>
              <a:spcAft>
                <a:spcPts val="0"/>
              </a:spcAft>
              <a:buClr>
                <a:schemeClr val="accent1"/>
              </a:buClr>
              <a:buSzPct val="76000"/>
              <a:buFont typeface="Wingdings 3"/>
              <a:buChar char=""/>
              <a:defRPr/>
            </a:pPr>
            <a:r>
              <a:rPr lang="en-GB" sz="2600" dirty="0">
                <a:latin typeface="+mn-lt"/>
                <a:ea typeface="+mn-ea"/>
                <a:cs typeface="+mn-cs"/>
              </a:rPr>
              <a:t>Light Flash: arrives in 8 minutes </a:t>
            </a:r>
          </a:p>
          <a:p>
            <a:pPr marL="274320" indent="-274320" defTabSz="914400" fontAlgn="auto">
              <a:spcBef>
                <a:spcPts val="600"/>
              </a:spcBef>
              <a:spcAft>
                <a:spcPts val="0"/>
              </a:spcAft>
              <a:buClr>
                <a:schemeClr val="accent1"/>
              </a:buClr>
              <a:buSzPct val="76000"/>
              <a:buFont typeface="Wingdings 3"/>
              <a:buChar char=""/>
              <a:defRPr/>
            </a:pPr>
            <a:r>
              <a:rPr lang="en-GB" sz="2600" dirty="0">
                <a:latin typeface="+mn-lt"/>
                <a:ea typeface="+mn-ea"/>
                <a:cs typeface="+mn-cs"/>
              </a:rPr>
              <a:t>Particles with relativistic speeds: arrive in 30 minutes</a:t>
            </a:r>
          </a:p>
          <a:p>
            <a:pPr marL="274320" indent="-274320" defTabSz="914400" fontAlgn="auto">
              <a:spcBef>
                <a:spcPts val="600"/>
              </a:spcBef>
              <a:spcAft>
                <a:spcPts val="0"/>
              </a:spcAft>
              <a:buClr>
                <a:schemeClr val="accent1"/>
              </a:buClr>
              <a:buSzPct val="76000"/>
              <a:buFont typeface="Wingdings 3"/>
              <a:buChar char=""/>
              <a:defRPr/>
            </a:pPr>
            <a:r>
              <a:rPr lang="en-GB" sz="2600" dirty="0">
                <a:latin typeface="+mn-lt"/>
                <a:ea typeface="+mn-ea"/>
                <a:cs typeface="+mn-cs"/>
              </a:rPr>
              <a:t>Plasma cloud: </a:t>
            </a:r>
            <a:r>
              <a:rPr lang="en-GB" sz="2600" dirty="0">
                <a:latin typeface="+mn-lt"/>
                <a:ea typeface="ＭＳ Ｐゴシック" pitchFamily="68" charset="-128"/>
                <a:cs typeface="+mn-cs"/>
              </a:rPr>
              <a:t>arrive in1 to 4 days</a:t>
            </a:r>
            <a:endParaRPr lang="en-GB" sz="2600" dirty="0">
              <a:latin typeface="+mn-lt"/>
              <a:ea typeface="+mn-ea"/>
              <a:cs typeface="+mn-cs"/>
            </a:endParaRPr>
          </a:p>
          <a:p>
            <a:pPr marL="274320" indent="-274320" defTabSz="914400" fontAlgn="auto">
              <a:spcBef>
                <a:spcPts val="600"/>
              </a:spcBef>
              <a:spcAft>
                <a:spcPts val="0"/>
              </a:spcAft>
              <a:buClr>
                <a:schemeClr val="accent1"/>
              </a:buClr>
              <a:buSzPct val="76000"/>
              <a:buFont typeface="Wingdings 3"/>
              <a:buChar char=""/>
              <a:defRPr/>
            </a:pPr>
            <a:r>
              <a:rPr lang="en-GB" sz="2600" dirty="0">
                <a:latin typeface="+mn-lt"/>
                <a:ea typeface="+mn-ea"/>
                <a:cs typeface="+mn-cs"/>
              </a:rPr>
              <a:t>Magnetosphere: magnetic shield around Earth</a:t>
            </a:r>
          </a:p>
          <a:p>
            <a:pPr marL="274320" indent="-274320" defTabSz="914400" fontAlgn="auto">
              <a:spcBef>
                <a:spcPts val="600"/>
              </a:spcBef>
              <a:spcAft>
                <a:spcPts val="0"/>
              </a:spcAft>
              <a:buClr>
                <a:schemeClr val="accent1"/>
              </a:buClr>
              <a:buSzPct val="76000"/>
              <a:buFont typeface="Wingdings 3"/>
              <a:buChar char=""/>
              <a:defRPr/>
            </a:pPr>
            <a:r>
              <a:rPr lang="en-GB" sz="2600" dirty="0">
                <a:latin typeface="+mn-lt"/>
                <a:ea typeface="+mn-ea"/>
                <a:cs typeface="+mn-cs"/>
              </a:rPr>
              <a:t>Plasma cloud bumps on Magnetosphere. </a:t>
            </a:r>
          </a:p>
          <a:p>
            <a:pPr marL="274320" indent="-274320" defTabSz="914400" fontAlgn="auto">
              <a:spcBef>
                <a:spcPts val="600"/>
              </a:spcBef>
              <a:spcAft>
                <a:spcPts val="0"/>
              </a:spcAft>
              <a:buClr>
                <a:schemeClr val="accent1"/>
              </a:buClr>
              <a:buSzPct val="76000"/>
              <a:buFont typeface="Wingdings 3"/>
              <a:buChar char=""/>
              <a:defRPr/>
            </a:pPr>
            <a:r>
              <a:rPr lang="en-GB" sz="2600" dirty="0">
                <a:latin typeface="+mn-lt"/>
                <a:ea typeface="+mn-ea"/>
                <a:cs typeface="+mn-cs"/>
              </a:rPr>
              <a:t>Aurora near the poles</a:t>
            </a:r>
          </a:p>
          <a:p>
            <a:pPr marL="274320" indent="-274320" defTabSz="914400" fontAlgn="auto">
              <a:spcBef>
                <a:spcPts val="600"/>
              </a:spcBef>
              <a:spcAft>
                <a:spcPts val="0"/>
              </a:spcAft>
              <a:buClr>
                <a:schemeClr val="accent1"/>
              </a:buClr>
              <a:buSzPct val="76000"/>
              <a:buFont typeface="Wingdings 3"/>
              <a:buChar char=""/>
              <a:defRPr/>
            </a:pPr>
            <a:endParaRPr lang="en-GB" sz="2600" dirty="0">
              <a:latin typeface="+mn-lt"/>
              <a:ea typeface="+mn-ea"/>
              <a:cs typeface="+mn-cs"/>
            </a:endParaRPr>
          </a:p>
          <a:p>
            <a:pPr marL="274320" indent="-274320" defTabSz="914400" fontAlgn="auto">
              <a:spcBef>
                <a:spcPts val="600"/>
              </a:spcBef>
              <a:spcAft>
                <a:spcPts val="0"/>
              </a:spcAft>
              <a:buClr>
                <a:schemeClr val="accent1"/>
              </a:buClr>
              <a:buSzPct val="76000"/>
              <a:buFont typeface="Wingdings 3"/>
              <a:buChar char=""/>
              <a:defRPr/>
            </a:pPr>
            <a:endParaRPr lang="en-GB" sz="2600" dirty="0">
              <a:latin typeface="+mn-lt"/>
              <a:ea typeface="+mn-ea"/>
              <a:cs typeface="+mn-cs"/>
            </a:endParaRPr>
          </a:p>
        </p:txBody>
      </p:sp>
      <p:pic>
        <p:nvPicPr>
          <p:cNvPr id="9" name="017_CME-AN~3.mpg">
            <a:hlinkClick r:id="" action="ppaction://media"/>
          </p:cNvPr>
          <p:cNvPicPr>
            <a:picLocks noGrp="1" noRot="1" noChangeAspect="1"/>
          </p:cNvPicPr>
          <p:nvPr>
            <p:ph sz="quarter" idx="1"/>
            <a:videoFile r:link="rId1"/>
          </p:nvPr>
        </p:nvPicPr>
        <p:blipFill>
          <a:blip r:embed="rId3"/>
          <a:srcRect/>
          <a:stretch>
            <a:fillRect/>
          </a:stretch>
        </p:blipFill>
        <p:spPr>
          <a:xfrm>
            <a:off x="2933700" y="3687763"/>
            <a:ext cx="3048000" cy="2286000"/>
          </a:xfrm>
        </p:spPr>
      </p:pic>
    </p:spTree>
  </p:cSld>
  <p:clrMapOvr>
    <a:masterClrMapping/>
  </p:clrMapOvr>
  <p:transition advClick="0" advTm="36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367" fill="hold"/>
                                        <p:tgtEl>
                                          <p:spTgt spid="9"/>
                                        </p:tgtEl>
                                      </p:cBhvr>
                                    </p:cmd>
                                  </p:childTnLst>
                                </p:cTn>
                              </p:par>
                              <p:par>
                                <p:cTn id="7" presetID="42" presetClass="entr" presetSubtype="0" fill="hold" nodeType="withEffect">
                                  <p:stCondLst>
                                    <p:cond delay="850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fade">
                                      <p:cBhvr>
                                        <p:cTn id="9" dur="1000"/>
                                        <p:tgtEl>
                                          <p:spTgt spid="8">
                                            <p:txEl>
                                              <p:pRg st="0" end="0"/>
                                            </p:txEl>
                                          </p:spTgt>
                                        </p:tgtEl>
                                      </p:cBhvr>
                                    </p:animEffect>
                                    <p:anim calcmode="lin" valueType="num">
                                      <p:cBhvr>
                                        <p:cTn id="1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100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2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750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0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1000"/>
                                        <p:tgtEl>
                                          <p:spTgt spid="8">
                                            <p:txEl>
                                              <p:pRg st="4" end="4"/>
                                            </p:txEl>
                                          </p:spTgt>
                                        </p:tgtEl>
                                      </p:cBhvr>
                                    </p:animEffect>
                                    <p:anim calcmode="lin" valueType="num">
                                      <p:cBhvr>
                                        <p:cTn id="3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3000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1000"/>
                                        <p:tgtEl>
                                          <p:spTgt spid="8">
                                            <p:txEl>
                                              <p:pRg st="5" end="5"/>
                                            </p:txEl>
                                          </p:spTgt>
                                        </p:tgtEl>
                                      </p:cBhvr>
                                    </p:animEffect>
                                    <p:anim calcmode="lin" valueType="num">
                                      <p:cBhvr>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Space Weather</a:t>
            </a:r>
          </a:p>
        </p:txBody>
      </p:sp>
      <p:sp>
        <p:nvSpPr>
          <p:cNvPr id="3" name="Content Placeholder 2"/>
          <p:cNvSpPr>
            <a:spLocks noGrp="1"/>
          </p:cNvSpPr>
          <p:nvPr>
            <p:ph sz="quarter" idx="1"/>
          </p:nvPr>
        </p:nvSpPr>
        <p:spPr>
          <a:xfrm>
            <a:off x="2700338" y="3071813"/>
            <a:ext cx="4289425" cy="709612"/>
          </a:xfrm>
        </p:spPr>
        <p:txBody>
          <a:bodyPr/>
          <a:lstStyle/>
          <a:p>
            <a:pPr algn="ctr">
              <a:buFont typeface="Wingdings 3" pitchFamily="18" charset="2"/>
              <a:buNone/>
            </a:pPr>
            <a:r>
              <a:rPr lang="en-GB" sz="4400" smtClean="0">
                <a:latin typeface="Gill Sans MT (Body)"/>
              </a:rPr>
              <a:t>End Part 1</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7" name="Picture 3" descr="ises_world_final02_02"/>
          <p:cNvPicPr>
            <a:picLocks noChangeAspect="1" noChangeArrowheads="1"/>
          </p:cNvPicPr>
          <p:nvPr/>
        </p:nvPicPr>
        <p:blipFill>
          <a:blip r:embed="rId3"/>
          <a:srcRect/>
          <a:stretch>
            <a:fillRect/>
          </a:stretch>
        </p:blipFill>
        <p:spPr bwMode="auto">
          <a:xfrm>
            <a:off x="3657600" y="862880"/>
            <a:ext cx="5105400" cy="4078288"/>
          </a:xfrm>
          <a:prstGeom prst="rect">
            <a:avLst/>
          </a:prstGeom>
          <a:noFill/>
        </p:spPr>
      </p:pic>
      <p:pic>
        <p:nvPicPr>
          <p:cNvPr id="231428" name="Picture 4" descr="sec"/>
          <p:cNvPicPr>
            <a:picLocks noChangeAspect="1" noChangeArrowheads="1"/>
          </p:cNvPicPr>
          <p:nvPr/>
        </p:nvPicPr>
        <p:blipFill>
          <a:blip r:embed="rId4" cstate="print"/>
          <a:srcRect/>
          <a:stretch>
            <a:fillRect/>
          </a:stretch>
        </p:blipFill>
        <p:spPr bwMode="auto">
          <a:xfrm>
            <a:off x="5004048" y="4653136"/>
            <a:ext cx="1463040" cy="1555454"/>
          </a:xfrm>
          <a:prstGeom prst="rect">
            <a:avLst/>
          </a:prstGeom>
          <a:noFill/>
          <a:ln w="76200">
            <a:solidFill>
              <a:srgbClr val="3366FF"/>
            </a:solidFill>
            <a:miter lim="800000"/>
            <a:headEnd/>
            <a:tailEnd/>
          </a:ln>
        </p:spPr>
      </p:pic>
      <p:pic>
        <p:nvPicPr>
          <p:cNvPr id="231429" name="Picture 5" descr="ips"/>
          <p:cNvPicPr>
            <a:picLocks noChangeAspect="1" noChangeArrowheads="1"/>
          </p:cNvPicPr>
          <p:nvPr/>
        </p:nvPicPr>
        <p:blipFill>
          <a:blip r:embed="rId5" cstate="print"/>
          <a:srcRect/>
          <a:stretch>
            <a:fillRect/>
          </a:stretch>
        </p:blipFill>
        <p:spPr bwMode="auto">
          <a:xfrm>
            <a:off x="3180968" y="4678020"/>
            <a:ext cx="1463040" cy="1559292"/>
          </a:xfrm>
          <a:prstGeom prst="rect">
            <a:avLst/>
          </a:prstGeom>
          <a:noFill/>
          <a:ln w="76200">
            <a:solidFill>
              <a:srgbClr val="008080"/>
            </a:solidFill>
            <a:miter lim="800000"/>
            <a:headEnd/>
            <a:tailEnd/>
          </a:ln>
        </p:spPr>
      </p:pic>
      <p:pic>
        <p:nvPicPr>
          <p:cNvPr id="10" name="Picture 9" descr="sidc.jpg"/>
          <p:cNvPicPr>
            <a:picLocks noChangeAspect="1"/>
          </p:cNvPicPr>
          <p:nvPr/>
        </p:nvPicPr>
        <p:blipFill>
          <a:blip r:embed="rId6"/>
          <a:stretch>
            <a:fillRect/>
          </a:stretch>
        </p:blipFill>
        <p:spPr>
          <a:xfrm>
            <a:off x="683568" y="4623972"/>
            <a:ext cx="2194560" cy="1613340"/>
          </a:xfrm>
          <a:prstGeom prst="rect">
            <a:avLst/>
          </a:prstGeom>
          <a:ln w="76200">
            <a:solidFill>
              <a:srgbClr val="FFCC99"/>
            </a:solidFill>
          </a:ln>
        </p:spPr>
      </p:pic>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tx2"/>
                </a:solidFill>
                <a:effectLst/>
                <a:uLnTx/>
                <a:uFillTx/>
                <a:latin typeface="+mj-lt"/>
                <a:ea typeface="+mj-ea"/>
                <a:cs typeface="+mj-cs"/>
              </a:rPr>
              <a:t>We are not alone</a:t>
            </a:r>
          </a:p>
        </p:txBody>
      </p:sp>
      <p:sp>
        <p:nvSpPr>
          <p:cNvPr id="13" name="TextBox 12"/>
          <p:cNvSpPr txBox="1"/>
          <p:nvPr/>
        </p:nvSpPr>
        <p:spPr>
          <a:xfrm>
            <a:off x="642938" y="6357938"/>
            <a:ext cx="4635436"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International Space Environment Service - ISES</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Space Weather</a:t>
            </a:r>
          </a:p>
        </p:txBody>
      </p:sp>
      <p:sp>
        <p:nvSpPr>
          <p:cNvPr id="15363" name="Content Placeholder 2"/>
          <p:cNvSpPr>
            <a:spLocks noGrp="1"/>
          </p:cNvSpPr>
          <p:nvPr>
            <p:ph sz="quarter" idx="1"/>
          </p:nvPr>
        </p:nvSpPr>
        <p:spPr>
          <a:xfrm>
            <a:off x="457200" y="1219200"/>
            <a:ext cx="8229600" cy="4937125"/>
          </a:xfrm>
        </p:spPr>
        <p:txBody>
          <a:bodyPr/>
          <a:lstStyle/>
          <a:p>
            <a:endParaRPr lang="en-GB" dirty="0" smtClean="0"/>
          </a:p>
        </p:txBody>
      </p:sp>
      <p:pic>
        <p:nvPicPr>
          <p:cNvPr id="15364" name="Content Placeholder 10" descr="ontwerp ESWW color zonder tekst met wereld.gif"/>
          <p:cNvPicPr>
            <a:picLocks noChangeAspect="1"/>
          </p:cNvPicPr>
          <p:nvPr/>
        </p:nvPicPr>
        <p:blipFill>
          <a:blip r:embed="rId2"/>
          <a:srcRect l="-45135" r="-45135"/>
          <a:stretch>
            <a:fillRect/>
          </a:stretch>
        </p:blipFill>
        <p:spPr bwMode="auto">
          <a:xfrm>
            <a:off x="-1765300" y="1484313"/>
            <a:ext cx="8229600" cy="4525962"/>
          </a:xfrm>
          <a:prstGeom prst="rect">
            <a:avLst/>
          </a:prstGeom>
          <a:noFill/>
          <a:ln w="9525">
            <a:noFill/>
            <a:miter lim="800000"/>
            <a:headEnd/>
            <a:tailEnd/>
          </a:ln>
        </p:spPr>
      </p:pic>
      <p:grpSp>
        <p:nvGrpSpPr>
          <p:cNvPr id="2" name="Group 11"/>
          <p:cNvGrpSpPr>
            <a:grpSpLocks/>
          </p:cNvGrpSpPr>
          <p:nvPr/>
        </p:nvGrpSpPr>
        <p:grpSpPr bwMode="auto">
          <a:xfrm>
            <a:off x="4781550" y="2008188"/>
            <a:ext cx="3894138" cy="3724275"/>
            <a:chOff x="336" y="1162"/>
            <a:chExt cx="2453" cy="2346"/>
          </a:xfrm>
        </p:grpSpPr>
        <p:sp>
          <p:nvSpPr>
            <p:cNvPr id="6" name="Rectangle 4"/>
            <p:cNvSpPr>
              <a:spLocks noChangeArrowheads="1"/>
            </p:cNvSpPr>
            <p:nvPr/>
          </p:nvSpPr>
          <p:spPr bwMode="auto">
            <a:xfrm>
              <a:off x="340" y="1162"/>
              <a:ext cx="2444" cy="723"/>
            </a:xfrm>
            <a:prstGeom prst="rect">
              <a:avLst/>
            </a:prstGeom>
            <a:solidFill>
              <a:srgbClr val="C04E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762000">
                <a:defRPr/>
              </a:pPr>
              <a:r>
                <a:rPr lang="en-US" sz="2000" dirty="0">
                  <a:solidFill>
                    <a:srgbClr val="FFFFFF"/>
                  </a:solidFill>
                  <a:latin typeface="+mn-lt"/>
                  <a:ea typeface="ＭＳ Ｐゴシック" pitchFamily="68" charset="-128"/>
                  <a:cs typeface="+mn-cs"/>
                </a:rPr>
                <a:t>Sun – Space - Earth</a:t>
              </a:r>
            </a:p>
          </p:txBody>
        </p:sp>
        <p:sp>
          <p:nvSpPr>
            <p:cNvPr id="7" name="Rectangle 4"/>
            <p:cNvSpPr>
              <a:spLocks noChangeArrowheads="1"/>
            </p:cNvSpPr>
            <p:nvPr/>
          </p:nvSpPr>
          <p:spPr bwMode="auto">
            <a:xfrm>
              <a:off x="336" y="1888"/>
              <a:ext cx="2453" cy="1620"/>
            </a:xfrm>
            <a:prstGeom prst="rect">
              <a:avLst/>
            </a:prstGeom>
            <a:solidFill>
              <a:srgbClr val="A227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just" defTabSz="762000">
                <a:spcBef>
                  <a:spcPts val="1100"/>
                </a:spcBef>
                <a:defRPr/>
              </a:pPr>
              <a:r>
                <a:rPr lang="en-US" sz="1600" dirty="0">
                  <a:solidFill>
                    <a:srgbClr val="FFFFFF"/>
                  </a:solidFill>
                  <a:latin typeface="+mn-lt"/>
                  <a:ea typeface="ＭＳ Ｐゴシック" pitchFamily="68" charset="-128"/>
                  <a:cs typeface="+mn-cs"/>
                  <a:sym typeface="Verdana" pitchFamily="36" charset="0"/>
                </a:rPr>
                <a:t>Space weather describes the conditions in space that affect Earth and its technological systems. Space weather storms originate from the Sun and occur in space near Earth or in the Earth's atmosphere. These storms generally occur due to eruptions on the Sun known as solar flares, proton storms and the solar wind.</a:t>
              </a:r>
            </a:p>
          </p:txBody>
        </p:sp>
      </p:grpSp>
      <p:sp>
        <p:nvSpPr>
          <p:cNvPr id="8" name="TextBox 7"/>
          <p:cNvSpPr txBox="1"/>
          <p:nvPr/>
        </p:nvSpPr>
        <p:spPr>
          <a:xfrm>
            <a:off x="642938" y="6357938"/>
            <a:ext cx="2512354"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What is  Space Weather?</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The Sun loses Energy </a:t>
            </a:r>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Radiation</a:t>
            </a:r>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Mass</a:t>
            </a:r>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a:t>
            </a:r>
            <a:r>
              <a:rPr lang="en-GB" sz="4000" dirty="0"/>
              <a:t>Particles</a:t>
            </a:r>
          </a:p>
        </p:txBody>
      </p:sp>
      <p:sp>
        <p:nvSpPr>
          <p:cNvPr id="7" name="TextBox 6"/>
          <p:cNvSpPr txBox="1"/>
          <p:nvPr/>
        </p:nvSpPr>
        <p:spPr>
          <a:xfrm>
            <a:off x="642938" y="6357938"/>
            <a:ext cx="2447925"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What is Space Weather?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2" presetClass="entr" presetSubtype="4"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6500"/>
                            </p:stCondLst>
                            <p:childTnLst>
                              <p:par>
                                <p:cTn id="14" presetID="9" presetClass="entr" presetSubtype="0" fill="hold" nodeType="after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2488" cy="990600"/>
          </a:xfrm>
        </p:spPr>
        <p:txBody>
          <a:bodyPr>
            <a:normAutofit fontScale="90000"/>
          </a:bodyPr>
          <a:lstStyle/>
          <a:p>
            <a:pPr fontAlgn="auto">
              <a:spcAft>
                <a:spcPts val="0"/>
              </a:spcAft>
              <a:defRPr/>
            </a:pPr>
            <a:r>
              <a:rPr lang="en-GB" dirty="0" smtClean="0"/>
              <a:t>The Sun loses Energy – physical rephrasing</a:t>
            </a:r>
            <a:endParaRPr lang="en-GB" dirty="0"/>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Radiation</a:t>
            </a:r>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Mass</a:t>
            </a:r>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a:t>
            </a:r>
            <a:r>
              <a:rPr lang="en-GB" sz="4000" dirty="0"/>
              <a:t>Particles</a:t>
            </a:r>
            <a:endParaRPr lang="en-GB" sz="4400" dirty="0"/>
          </a:p>
        </p:txBody>
      </p:sp>
      <p:sp>
        <p:nvSpPr>
          <p:cNvPr id="7" name="Rounded Rectangle 6"/>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Total Solar Irradiance</a:t>
            </a:r>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Solar Wind</a:t>
            </a:r>
          </a:p>
        </p:txBody>
      </p:sp>
      <p:sp>
        <p:nvSpPr>
          <p:cNvPr id="10" name="Rounded Rectangle 9"/>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a:t>
            </a:r>
            <a:r>
              <a:rPr lang="en-GB" sz="4000" dirty="0"/>
              <a:t>Fast Particles</a:t>
            </a:r>
          </a:p>
        </p:txBody>
      </p:sp>
      <p:sp>
        <p:nvSpPr>
          <p:cNvPr id="11" name="TextBox 10"/>
          <p:cNvSpPr txBox="1"/>
          <p:nvPr/>
        </p:nvSpPr>
        <p:spPr>
          <a:xfrm>
            <a:off x="642938" y="6357938"/>
            <a:ext cx="2447925"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What is Space Weather?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Radiation</a:t>
            </a:r>
          </a:p>
        </p:txBody>
      </p:sp>
      <p:pic>
        <p:nvPicPr>
          <p:cNvPr id="14339" name="Content Placeholder 3" descr="Fig_tsi.png"/>
          <p:cNvPicPr>
            <a:picLocks noGrp="1" noChangeAspect="1"/>
          </p:cNvPicPr>
          <p:nvPr>
            <p:ph sz="quarter" idx="1"/>
          </p:nvPr>
        </p:nvPicPr>
        <p:blipFill>
          <a:blip r:embed="rId2"/>
          <a:srcRect/>
          <a:stretch>
            <a:fillRect/>
          </a:stretch>
        </p:blipFill>
        <p:spPr>
          <a:xfrm>
            <a:off x="1370013" y="1189038"/>
            <a:ext cx="6403975" cy="4525962"/>
          </a:xfrm>
        </p:spPr>
      </p:pic>
      <p:grpSp>
        <p:nvGrpSpPr>
          <p:cNvPr id="3" name="Group 19"/>
          <p:cNvGrpSpPr>
            <a:grpSpLocks/>
          </p:cNvGrpSpPr>
          <p:nvPr/>
        </p:nvGrpSpPr>
        <p:grpSpPr bwMode="auto">
          <a:xfrm>
            <a:off x="3025775" y="2416175"/>
            <a:ext cx="3773488" cy="615950"/>
            <a:chOff x="3026535" y="2416726"/>
            <a:chExt cx="3773510" cy="615573"/>
          </a:xfrm>
        </p:grpSpPr>
        <p:sp>
          <p:nvSpPr>
            <p:cNvPr id="13" name="Freeform 12"/>
            <p:cNvSpPr/>
            <p:nvPr/>
          </p:nvSpPr>
          <p:spPr>
            <a:xfrm>
              <a:off x="3026535" y="2714993"/>
              <a:ext cx="3773510" cy="317306"/>
            </a:xfrm>
            <a:custGeom>
              <a:avLst/>
              <a:gdLst>
                <a:gd name="connsiteX0" fmla="*/ 0 w 3773510"/>
                <a:gd name="connsiteY0" fmla="*/ 85859 h 317679"/>
                <a:gd name="connsiteX1" fmla="*/ 309093 w 3773510"/>
                <a:gd name="connsiteY1" fmla="*/ 8586 h 317679"/>
                <a:gd name="connsiteX2" fmla="*/ 785611 w 3773510"/>
                <a:gd name="connsiteY2" fmla="*/ 137375 h 317679"/>
                <a:gd name="connsiteX3" fmla="*/ 1661375 w 3773510"/>
                <a:gd name="connsiteY3" fmla="*/ 227527 h 317679"/>
                <a:gd name="connsiteX4" fmla="*/ 2485623 w 3773510"/>
                <a:gd name="connsiteY4" fmla="*/ 291921 h 317679"/>
                <a:gd name="connsiteX5" fmla="*/ 3773510 w 3773510"/>
                <a:gd name="connsiteY5" fmla="*/ 317679 h 317679"/>
                <a:gd name="connsiteX6" fmla="*/ 3773510 w 3773510"/>
                <a:gd name="connsiteY6" fmla="*/ 317679 h 31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510" h="317679">
                  <a:moveTo>
                    <a:pt x="0" y="85859"/>
                  </a:moveTo>
                  <a:cubicBezTo>
                    <a:pt x="89079" y="42929"/>
                    <a:pt x="178158" y="0"/>
                    <a:pt x="309093" y="8586"/>
                  </a:cubicBezTo>
                  <a:cubicBezTo>
                    <a:pt x="440028" y="17172"/>
                    <a:pt x="560231" y="100885"/>
                    <a:pt x="785611" y="137375"/>
                  </a:cubicBezTo>
                  <a:cubicBezTo>
                    <a:pt x="1010991" y="173865"/>
                    <a:pt x="1378040" y="201769"/>
                    <a:pt x="1661375" y="227527"/>
                  </a:cubicBezTo>
                  <a:cubicBezTo>
                    <a:pt x="1944710" y="253285"/>
                    <a:pt x="2133601" y="276896"/>
                    <a:pt x="2485623" y="291921"/>
                  </a:cubicBezTo>
                  <a:cubicBezTo>
                    <a:pt x="2837646" y="306946"/>
                    <a:pt x="3773510" y="317679"/>
                    <a:pt x="3773510" y="317679"/>
                  </a:cubicBezTo>
                  <a:lnTo>
                    <a:pt x="3773510" y="317679"/>
                  </a:ln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4346" name="TextBox 15"/>
            <p:cNvSpPr txBox="1">
              <a:spLocks noChangeArrowheads="1"/>
            </p:cNvSpPr>
            <p:nvPr/>
          </p:nvSpPr>
          <p:spPr bwMode="auto">
            <a:xfrm>
              <a:off x="3601161" y="2416726"/>
              <a:ext cx="2685351" cy="369332"/>
            </a:xfrm>
            <a:prstGeom prst="rect">
              <a:avLst/>
            </a:prstGeom>
            <a:noFill/>
            <a:ln w="9525">
              <a:noFill/>
              <a:miter lim="800000"/>
              <a:headEnd/>
              <a:tailEnd/>
            </a:ln>
          </p:spPr>
          <p:txBody>
            <a:bodyPr wrap="none">
              <a:spAutoFit/>
            </a:bodyPr>
            <a:lstStyle/>
            <a:p>
              <a:r>
                <a:rPr lang="en-GB"/>
                <a:t>Climate: long time range</a:t>
              </a:r>
            </a:p>
          </p:txBody>
        </p:sp>
      </p:grpSp>
      <p:grpSp>
        <p:nvGrpSpPr>
          <p:cNvPr id="5" name="Group 18"/>
          <p:cNvGrpSpPr>
            <a:grpSpLocks/>
          </p:cNvGrpSpPr>
          <p:nvPr/>
        </p:nvGrpSpPr>
        <p:grpSpPr bwMode="auto">
          <a:xfrm>
            <a:off x="2857500" y="3000375"/>
            <a:ext cx="2898775" cy="1227138"/>
            <a:chOff x="2857488" y="3000372"/>
            <a:chExt cx="2899192" cy="1226588"/>
          </a:xfrm>
        </p:grpSpPr>
        <p:cxnSp>
          <p:nvCxnSpPr>
            <p:cNvPr id="15" name="Straight Arrow Connector 14"/>
            <p:cNvCxnSpPr/>
            <p:nvPr/>
          </p:nvCxnSpPr>
          <p:spPr>
            <a:xfrm rot="5400000" flipH="1" flipV="1">
              <a:off x="3738917" y="3403416"/>
              <a:ext cx="807676" cy="15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4" name="TextBox 16"/>
            <p:cNvSpPr txBox="1">
              <a:spLocks noChangeArrowheads="1"/>
            </p:cNvSpPr>
            <p:nvPr/>
          </p:nvSpPr>
          <p:spPr bwMode="auto">
            <a:xfrm>
              <a:off x="2857488" y="3857628"/>
              <a:ext cx="2899192" cy="369332"/>
            </a:xfrm>
            <a:prstGeom prst="rect">
              <a:avLst/>
            </a:prstGeom>
            <a:noFill/>
            <a:ln w="9525">
              <a:noFill/>
              <a:miter lim="800000"/>
              <a:headEnd/>
              <a:tailEnd/>
            </a:ln>
          </p:spPr>
          <p:txBody>
            <a:bodyPr wrap="none">
              <a:spAutoFit/>
            </a:bodyPr>
            <a:lstStyle/>
            <a:p>
              <a:r>
                <a:rPr lang="en-GB"/>
                <a:t>Weather: at some moment</a:t>
              </a:r>
            </a:p>
          </p:txBody>
        </p:sp>
      </p:grpSp>
      <p:sp>
        <p:nvSpPr>
          <p:cNvPr id="18" name="TextBox 17"/>
          <p:cNvSpPr txBox="1"/>
          <p:nvPr/>
        </p:nvSpPr>
        <p:spPr>
          <a:xfrm>
            <a:off x="642938" y="6357938"/>
            <a:ext cx="1911350"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Climate - Weather</a:t>
            </a:r>
          </a:p>
        </p:txBody>
      </p:sp>
    </p:spTree>
  </p:cSld>
  <p:clrMapOvr>
    <a:masterClrMapping/>
  </p:clrMapOvr>
  <p:transition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3000"/>
                            </p:stCondLst>
                            <p:childTnLst>
                              <p:par>
                                <p:cTn id="11" presetID="37"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472488" cy="990600"/>
          </a:xfrm>
        </p:spPr>
        <p:txBody>
          <a:bodyPr/>
          <a:lstStyle/>
          <a:p>
            <a:r>
              <a:rPr lang="en-GB" smtClean="0"/>
              <a:t>Space Weather events</a:t>
            </a:r>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Total Solar Irradiance</a:t>
            </a:r>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Solar Wind</a:t>
            </a:r>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a:t>
            </a:r>
            <a:r>
              <a:rPr lang="en-GB" sz="4000" dirty="0"/>
              <a:t>Fast Particles</a:t>
            </a:r>
          </a:p>
        </p:txBody>
      </p:sp>
      <p:sp>
        <p:nvSpPr>
          <p:cNvPr id="9" name="TextBox 8"/>
          <p:cNvSpPr txBox="1"/>
          <p:nvPr/>
        </p:nvSpPr>
        <p:spPr>
          <a:xfrm>
            <a:off x="642938" y="6357938"/>
            <a:ext cx="2447925"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What is Space Weather?</a:t>
            </a:r>
          </a:p>
        </p:txBody>
      </p:sp>
      <p:sp>
        <p:nvSpPr>
          <p:cNvPr id="7" name="Rounded Rectangle 6"/>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Flares</a:t>
            </a:r>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Holes</a:t>
            </a:r>
          </a:p>
          <a:p>
            <a:pPr algn="ctr">
              <a:defRPr/>
            </a:pPr>
            <a:r>
              <a:rPr lang="en-GB" sz="3600" dirty="0"/>
              <a:t>CME</a:t>
            </a:r>
          </a:p>
        </p:txBody>
      </p:sp>
      <p:sp>
        <p:nvSpPr>
          <p:cNvPr id="10" name="Rounded Rectangle 9"/>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a:t>
            </a:r>
            <a:r>
              <a:rPr lang="en-GB" sz="3600" dirty="0"/>
              <a:t>Proton Storm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472488" cy="990600"/>
          </a:xfrm>
        </p:spPr>
        <p:txBody>
          <a:bodyPr/>
          <a:lstStyle/>
          <a:p>
            <a:r>
              <a:rPr lang="en-GB" smtClean="0"/>
              <a:t>Time scales</a:t>
            </a:r>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Total Solar Irradiance</a:t>
            </a:r>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t>Solar Wind</a:t>
            </a:r>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 Fast </a:t>
            </a:r>
            <a:r>
              <a:rPr lang="en-GB" sz="4000" dirty="0"/>
              <a:t>Particles</a:t>
            </a:r>
            <a:endParaRPr lang="en-GB" sz="4400" dirty="0"/>
          </a:p>
        </p:txBody>
      </p:sp>
      <p:sp>
        <p:nvSpPr>
          <p:cNvPr id="9" name="TextBox 8"/>
          <p:cNvSpPr txBox="1"/>
          <p:nvPr/>
        </p:nvSpPr>
        <p:spPr>
          <a:xfrm>
            <a:off x="642938" y="6357938"/>
            <a:ext cx="2447925" cy="369887"/>
          </a:xfrm>
          <a:prstGeom prst="rect">
            <a:avLst/>
          </a:prstGeom>
          <a:noFill/>
        </p:spPr>
        <p:txBody>
          <a:bodyPr wrap="none">
            <a:spAutoFit/>
          </a:bodyPr>
          <a:lstStyle/>
          <a:p>
            <a:pPr>
              <a:defRPr/>
            </a:pPr>
            <a:r>
              <a:rPr lang="en-GB" dirty="0">
                <a:solidFill>
                  <a:schemeClr val="tx1">
                    <a:lumMod val="65000"/>
                    <a:lumOff val="35000"/>
                  </a:schemeClr>
                </a:solidFill>
                <a:latin typeface="+mn-lt"/>
                <a:ea typeface="ＭＳ Ｐゴシック" pitchFamily="68" charset="-128"/>
                <a:cs typeface="+mn-cs"/>
              </a:rPr>
              <a:t>What is Space Weather?</a:t>
            </a:r>
          </a:p>
        </p:txBody>
      </p:sp>
      <p:sp>
        <p:nvSpPr>
          <p:cNvPr id="7" name="Rounded Rectangle 6"/>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8 minutes</a:t>
            </a:r>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days</a:t>
            </a:r>
          </a:p>
        </p:txBody>
      </p:sp>
      <p:sp>
        <p:nvSpPr>
          <p:cNvPr id="10" name="Rounded Rectangle 9"/>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t> hour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14807</TotalTime>
  <Words>1130</Words>
  <Application>Microsoft Office PowerPoint</Application>
  <PresentationFormat>On-screen Show (4:3)</PresentationFormat>
  <Paragraphs>178</Paragraphs>
  <Slides>22</Slides>
  <Notes>8</Notes>
  <HiddenSlides>0</HiddenSlides>
  <MMClips>7</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Forecaster in less than 3 hours</vt:lpstr>
      <vt:lpstr>Overview</vt:lpstr>
      <vt:lpstr>Slide 3</vt:lpstr>
      <vt:lpstr>Space Weather</vt:lpstr>
      <vt:lpstr>The Sun loses Energy </vt:lpstr>
      <vt:lpstr>The Sun loses Energy – physical rephrasing</vt:lpstr>
      <vt:lpstr>Radiation</vt:lpstr>
      <vt:lpstr>Space Weather events</vt:lpstr>
      <vt:lpstr>Time scales</vt:lpstr>
      <vt:lpstr>Predictions at the Space Weather Centre</vt:lpstr>
      <vt:lpstr>Flares and sunspots</vt:lpstr>
      <vt:lpstr>Solar Flares</vt:lpstr>
      <vt:lpstr>Solar Flares</vt:lpstr>
      <vt:lpstr>Solar Wind</vt:lpstr>
      <vt:lpstr>Solar Wind - Radial</vt:lpstr>
      <vt:lpstr>Encounter with the Magnetosphere</vt:lpstr>
      <vt:lpstr>Solar Wind</vt:lpstr>
      <vt:lpstr>Plasma eruptions in EUV and visible light</vt:lpstr>
      <vt:lpstr>CME occurrence</vt:lpstr>
      <vt:lpstr>Proton event: In situ observations</vt:lpstr>
      <vt:lpstr>Flare-Proton storm-plasma cloud hit Earth</vt:lpstr>
      <vt:lpstr>Space Weather</vt:lpstr>
    </vt:vector>
  </TitlesOfParts>
  <Company>STCE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Dynamic Sun</dc:title>
  <dc:creator>Petra Vanlommel</dc:creator>
  <cp:lastModifiedBy>petra</cp:lastModifiedBy>
  <cp:revision>255</cp:revision>
  <dcterms:created xsi:type="dcterms:W3CDTF">2010-09-16T10:25:44Z</dcterms:created>
  <dcterms:modified xsi:type="dcterms:W3CDTF">2010-10-24T10:44:53Z</dcterms:modified>
</cp:coreProperties>
</file>