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324" r:id="rId3"/>
    <p:sldId id="322" r:id="rId4"/>
    <p:sldId id="323" r:id="rId5"/>
    <p:sldId id="325" r:id="rId6"/>
    <p:sldId id="351" r:id="rId7"/>
    <p:sldId id="342" r:id="rId8"/>
    <p:sldId id="355" r:id="rId9"/>
    <p:sldId id="344" r:id="rId10"/>
    <p:sldId id="352" r:id="rId11"/>
    <p:sldId id="343" r:id="rId12"/>
    <p:sldId id="349" r:id="rId13"/>
    <p:sldId id="345" r:id="rId14"/>
    <p:sldId id="346" r:id="rId15"/>
    <p:sldId id="354" r:id="rId16"/>
    <p:sldId id="331" r:id="rId17"/>
    <p:sldId id="348" r:id="rId18"/>
    <p:sldId id="347" r:id="rId19"/>
    <p:sldId id="337" r:id="rId20"/>
    <p:sldId id="339" r:id="rId21"/>
    <p:sldId id="340" r:id="rId22"/>
    <p:sldId id="341" r:id="rId23"/>
    <p:sldId id="353" r:id="rId24"/>
    <p:sldId id="350"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CC"/>
    <a:srgbClr val="336699"/>
    <a:srgbClr val="006600"/>
    <a:srgbClr val="F0EA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6811" autoAdjust="0"/>
  </p:normalViewPr>
  <p:slideViewPr>
    <p:cSldViewPr snapToObjects="1">
      <p:cViewPr varScale="1">
        <p:scale>
          <a:sx n="58" d="100"/>
          <a:sy n="58" d="100"/>
        </p:scale>
        <p:origin x="-9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68"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pitchFamily="68" charset="-128"/>
                <a:cs typeface="+mn-cs"/>
              </a:defRPr>
            </a:lvl1pPr>
          </a:lstStyle>
          <a:p>
            <a:pPr>
              <a:defRPr/>
            </a:pPr>
            <a:fld id="{79238069-61AD-463A-BABE-1DD22BBB56D4}" type="datetimeFigureOut">
              <a:rPr lang="en-US"/>
              <a:pPr>
                <a:defRPr/>
              </a:pPr>
              <a:t>10/22/2010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68"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pitchFamily="68" charset="-128"/>
                <a:cs typeface="+mn-cs"/>
              </a:defRPr>
            </a:lvl1pPr>
          </a:lstStyle>
          <a:p>
            <a:pPr>
              <a:defRPr/>
            </a:pPr>
            <a:fld id="{12863C00-2942-4F27-8B6D-43CD8FED52A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Dagkant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77902-D580-4904-9180-C4709DBCB8D6}" type="slidenum">
              <a:rPr lang="en-GB">
                <a:latin typeface="Arial" pitchFamily="34" charset="0"/>
                <a:ea typeface="ＭＳ Ｐゴシック"/>
                <a:cs typeface="ＭＳ Ｐゴシック"/>
              </a:rPr>
              <a:pPr/>
              <a:t>4</a:t>
            </a:fld>
            <a:endParaRPr lang="en-GB">
              <a:latin typeface="Arial" pitchFamily="34"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Geocentric</a:t>
            </a:r>
            <a:r>
              <a:rPr lang="en-GB" baseline="0" dirty="0" smtClean="0"/>
              <a:t> Solar </a:t>
            </a:r>
            <a:r>
              <a:rPr lang="en-GB" baseline="0" dirty="0" err="1" smtClean="0"/>
              <a:t>Magnetospheric</a:t>
            </a:r>
            <a:endParaRPr lang="en-GB" baseline="0" dirty="0" smtClean="0"/>
          </a:p>
          <a:p>
            <a:r>
              <a:rPr lang="en-GB" baseline="0" dirty="0" smtClean="0"/>
              <a:t>Geocentric Solar Ecliptic</a:t>
            </a:r>
          </a:p>
          <a:p>
            <a:endParaRPr lang="en-GB" baseline="0" dirty="0" smtClean="0"/>
          </a:p>
          <a:p>
            <a:r>
              <a:rPr lang="en-GB" dirty="0" err="1" smtClean="0"/>
              <a:t>Magnetische</a:t>
            </a:r>
            <a:r>
              <a:rPr lang="en-GB" dirty="0" smtClean="0"/>
              <a:t> </a:t>
            </a:r>
            <a:r>
              <a:rPr lang="en-GB" dirty="0" err="1" smtClean="0"/>
              <a:t>veldlijnen</a:t>
            </a:r>
            <a:r>
              <a:rPr lang="en-GB" dirty="0" smtClean="0"/>
              <a:t> </a:t>
            </a:r>
            <a:r>
              <a:rPr lang="en-GB" dirty="0" err="1" smtClean="0"/>
              <a:t>gaan</a:t>
            </a:r>
            <a:r>
              <a:rPr lang="en-GB" dirty="0" smtClean="0"/>
              <a:t> van </a:t>
            </a:r>
            <a:r>
              <a:rPr lang="en-GB" dirty="0" err="1" smtClean="0"/>
              <a:t>magnetisch</a:t>
            </a:r>
            <a:r>
              <a:rPr lang="en-GB" dirty="0" smtClean="0"/>
              <a:t> </a:t>
            </a:r>
            <a:r>
              <a:rPr lang="en-GB" dirty="0" err="1" smtClean="0"/>
              <a:t>noorden</a:t>
            </a:r>
            <a:r>
              <a:rPr lang="en-GB" dirty="0" smtClean="0"/>
              <a:t>(+) </a:t>
            </a:r>
            <a:r>
              <a:rPr lang="en-GB" dirty="0" err="1" smtClean="0"/>
              <a:t>naar</a:t>
            </a:r>
            <a:r>
              <a:rPr lang="en-GB" dirty="0" smtClean="0"/>
              <a:t> </a:t>
            </a:r>
            <a:r>
              <a:rPr lang="en-GB" dirty="0" err="1" smtClean="0"/>
              <a:t>magnetisch</a:t>
            </a:r>
            <a:r>
              <a:rPr lang="en-GB" dirty="0" smtClean="0"/>
              <a:t> </a:t>
            </a:r>
            <a:r>
              <a:rPr lang="en-GB" dirty="0" err="1" smtClean="0"/>
              <a:t>zuiden</a:t>
            </a:r>
            <a:r>
              <a:rPr lang="en-GB" dirty="0" smtClean="0"/>
              <a:t>(-). </a:t>
            </a:r>
            <a:r>
              <a:rPr lang="en-GB" dirty="0" err="1" smtClean="0"/>
              <a:t>Tijdens</a:t>
            </a:r>
            <a:r>
              <a:rPr lang="en-GB" dirty="0" smtClean="0"/>
              <a:t> maximum is </a:t>
            </a:r>
            <a:r>
              <a:rPr lang="en-GB" dirty="0" err="1" smtClean="0"/>
              <a:t>er</a:t>
            </a:r>
            <a:r>
              <a:rPr lang="en-GB" dirty="0" smtClean="0"/>
              <a:t> </a:t>
            </a:r>
            <a:r>
              <a:rPr lang="en-GB" dirty="0" err="1" smtClean="0"/>
              <a:t>een</a:t>
            </a:r>
            <a:r>
              <a:rPr lang="en-GB" dirty="0" smtClean="0"/>
              <a:t> flip van </a:t>
            </a:r>
            <a:r>
              <a:rPr lang="en-GB" dirty="0" err="1" smtClean="0"/>
              <a:t>magnetisch</a:t>
            </a:r>
            <a:r>
              <a:rPr lang="en-GB" dirty="0" smtClean="0"/>
              <a:t> </a:t>
            </a:r>
            <a:r>
              <a:rPr lang="en-GB" dirty="0" err="1" smtClean="0"/>
              <a:t>veld</a:t>
            </a:r>
            <a:r>
              <a:rPr lang="en-GB" dirty="0" smtClean="0"/>
              <a:t>. Nu: </a:t>
            </a:r>
            <a:r>
              <a:rPr lang="en-GB" dirty="0" err="1" smtClean="0"/>
              <a:t>magnetisch</a:t>
            </a:r>
            <a:r>
              <a:rPr lang="en-GB" dirty="0" smtClean="0"/>
              <a:t> </a:t>
            </a:r>
            <a:r>
              <a:rPr lang="en-GB" dirty="0" err="1" smtClean="0"/>
              <a:t>zuiden</a:t>
            </a:r>
            <a:r>
              <a:rPr lang="en-GB" dirty="0" smtClean="0"/>
              <a:t> in </a:t>
            </a:r>
            <a:r>
              <a:rPr lang="en-GB" dirty="0" err="1" smtClean="0"/>
              <a:t>noordelijke</a:t>
            </a:r>
            <a:r>
              <a:rPr lang="en-GB" dirty="0" smtClean="0"/>
              <a:t> </a:t>
            </a:r>
            <a:r>
              <a:rPr lang="en-GB" dirty="0" err="1" smtClean="0"/>
              <a:t>hemisfeer</a:t>
            </a:r>
            <a:r>
              <a:rPr lang="en-GB" dirty="0" smtClean="0"/>
              <a:t>, </a:t>
            </a:r>
            <a:r>
              <a:rPr lang="en-GB" dirty="0" err="1" smtClean="0"/>
              <a:t>magnetisch</a:t>
            </a:r>
            <a:r>
              <a:rPr lang="en-GB" dirty="0" smtClean="0"/>
              <a:t> </a:t>
            </a:r>
            <a:r>
              <a:rPr lang="en-GB" dirty="0" err="1" smtClean="0"/>
              <a:t>noorden</a:t>
            </a:r>
            <a:r>
              <a:rPr lang="en-GB" dirty="0" smtClean="0"/>
              <a:t> in </a:t>
            </a:r>
            <a:r>
              <a:rPr lang="en-GB" dirty="0" err="1" smtClean="0"/>
              <a:t>zuidelijke</a:t>
            </a:r>
            <a:r>
              <a:rPr lang="en-GB" dirty="0" smtClean="0"/>
              <a:t> </a:t>
            </a:r>
            <a:r>
              <a:rPr lang="en-GB" dirty="0" err="1" smtClean="0"/>
              <a:t>hemisfeer</a:t>
            </a:r>
            <a:r>
              <a:rPr lang="en-GB" dirty="0" smtClean="0"/>
              <a:t> (</a:t>
            </a:r>
            <a:r>
              <a:rPr lang="en-GB" dirty="0" err="1" smtClean="0"/>
              <a:t>figuur</a:t>
            </a:r>
            <a:r>
              <a:rPr lang="en-GB" dirty="0" smtClean="0"/>
              <a:t> is </a:t>
            </a:r>
            <a:r>
              <a:rPr lang="en-GB" dirty="0" err="1" smtClean="0"/>
              <a:t>dus</a:t>
            </a:r>
            <a:r>
              <a:rPr lang="en-GB" dirty="0" smtClean="0"/>
              <a:t> </a:t>
            </a:r>
            <a:r>
              <a:rPr lang="en-GB" dirty="0" err="1" smtClean="0"/>
              <a:t>fout</a:t>
            </a:r>
            <a:r>
              <a:rPr lang="en-GB" dirty="0" smtClean="0"/>
              <a:t>).</a:t>
            </a:r>
          </a:p>
          <a:p>
            <a:r>
              <a:rPr lang="en-GB" dirty="0" smtClean="0"/>
              <a:t>Flip </a:t>
            </a:r>
            <a:r>
              <a:rPr lang="en-GB" dirty="0" err="1" smtClean="0"/>
              <a:t>tijdens</a:t>
            </a:r>
            <a:r>
              <a:rPr lang="en-GB" dirty="0" smtClean="0"/>
              <a:t> </a:t>
            </a:r>
            <a:r>
              <a:rPr lang="en-GB" dirty="0" err="1" smtClean="0"/>
              <a:t>februari</a:t>
            </a:r>
            <a:r>
              <a:rPr lang="en-GB" dirty="0" smtClean="0"/>
              <a:t> 2001 (maximum).</a:t>
            </a:r>
          </a:p>
          <a:p>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BBBE761-357F-44B5-83D3-1F0FCDAD0886}" type="slidenum">
              <a:rPr lang="en-US"/>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GB" smtClean="0">
                <a:latin typeface="Book Antiqua" pitchFamily="18" charset="0"/>
                <a:ea typeface="ＭＳ Ｐゴシック"/>
                <a:cs typeface="ＭＳ Ｐゴシック"/>
              </a:rPr>
              <a:t>MDI: in (black,-, south) or out (white,+, north) , line of sight</a:t>
            </a:r>
          </a:p>
          <a:p>
            <a:pPr eaLnBrk="1" hangingPunct="1"/>
            <a:r>
              <a:rPr lang="en-GB" smtClean="0">
                <a:latin typeface="Book Antiqua" pitchFamily="18" charset="0"/>
                <a:ea typeface="ＭＳ Ｐゴシック"/>
                <a:cs typeface="ＭＳ Ｐゴシック"/>
              </a:rPr>
              <a:t>Flares situated between the central meridian and the western limb are therefore more likely to have a prompt impact on the radiation environment near the earth. (parker spiral)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determine the geomagnetic conditions, check the solar</a:t>
            </a:r>
            <a:r>
              <a:rPr lang="en-GB" baseline="0" dirty="0" smtClean="0"/>
              <a:t> wind data. This data can be forecasted based on CME and Coronal hole occurrence. It takes the plasma around 3-5 days to arrive at Earth.</a:t>
            </a:r>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lnSpc>
                <a:spcPct val="90000"/>
              </a:lnSpc>
            </a:pPr>
            <a:r>
              <a:rPr lang="en-US" dirty="0" smtClean="0">
                <a:solidFill>
                  <a:schemeClr val="accent2"/>
                </a:solidFill>
                <a:latin typeface="Palatino Linotype" pitchFamily="18" charset="0"/>
                <a:ea typeface="ＭＳ Ｐゴシック"/>
                <a:cs typeface="ＭＳ Ｐゴシック"/>
              </a:rPr>
              <a:t>EIT wave: isotropic diffuse wave front in the low corona was found to propagate outward from the flaring active region with a velocity of 250 km/s. They become anisotropic when the magnetic field on the Sun becomes more complicated and they tend to not pass strong magnetic features or neutral lines. It is unlikely that pressure pulses from flares generate EIT waves. Near solar minimum, they are more easy to detect.</a:t>
            </a:r>
          </a:p>
          <a:p>
            <a:pPr eaLnBrk="1" hangingPunct="1">
              <a:lnSpc>
                <a:spcPct val="90000"/>
              </a:lnSpc>
            </a:pPr>
            <a:r>
              <a:rPr lang="en-US" dirty="0" smtClean="0">
                <a:solidFill>
                  <a:schemeClr val="accent2"/>
                </a:solidFill>
                <a:latin typeface="Palatino Linotype" pitchFamily="18" charset="0"/>
                <a:ea typeface="ＭＳ Ｐゴシック"/>
                <a:cs typeface="ＭＳ Ｐゴシック"/>
              </a:rPr>
              <a:t>In modern coronal physics, solar image processing (</a:t>
            </a:r>
            <a:r>
              <a:rPr lang="en-US" dirty="0" smtClean="0">
                <a:solidFill>
                  <a:srgbClr val="000099"/>
                </a:solidFill>
                <a:latin typeface="Palatino Linotype" pitchFamily="18" charset="0"/>
                <a:ea typeface="ＭＳ Ｐゴシック"/>
                <a:cs typeface="ＭＳ Ｐゴシック"/>
              </a:rPr>
              <a:t>SIP</a:t>
            </a:r>
            <a:r>
              <a:rPr lang="en-US" dirty="0" smtClean="0">
                <a:solidFill>
                  <a:schemeClr val="accent2"/>
                </a:solidFill>
                <a:latin typeface="Palatino Linotype" pitchFamily="18" charset="0"/>
                <a:ea typeface="ＭＳ Ｐゴシック"/>
                <a:cs typeface="ＭＳ Ｐゴシック"/>
              </a:rPr>
              <a:t>) appears more and more as a </a:t>
            </a:r>
            <a:r>
              <a:rPr lang="en-US" b="1" dirty="0" smtClean="0">
                <a:solidFill>
                  <a:schemeClr val="accent2"/>
                </a:solidFill>
                <a:latin typeface="Palatino Linotype" pitchFamily="18" charset="0"/>
                <a:ea typeface="ＭＳ Ｐゴシック"/>
                <a:cs typeface="ＭＳ Ｐゴシック"/>
              </a:rPr>
              <a:t>needed</a:t>
            </a:r>
            <a:r>
              <a:rPr lang="en-US" dirty="0" smtClean="0">
                <a:solidFill>
                  <a:schemeClr val="accent2"/>
                </a:solidFill>
                <a:latin typeface="Palatino Linotype" pitchFamily="18" charset="0"/>
                <a:ea typeface="ＭＳ Ｐゴシック"/>
                <a:cs typeface="ＭＳ Ｐゴシック"/>
              </a:rPr>
              <a:t> and </a:t>
            </a:r>
            <a:r>
              <a:rPr lang="en-US" b="1" dirty="0" smtClean="0">
                <a:solidFill>
                  <a:schemeClr val="accent2"/>
                </a:solidFill>
                <a:latin typeface="Palatino Linotype" pitchFamily="18" charset="0"/>
                <a:ea typeface="ＭＳ Ｐゴシック"/>
                <a:cs typeface="ＭＳ Ｐゴシック"/>
              </a:rPr>
              <a:t>timely</a:t>
            </a:r>
            <a:r>
              <a:rPr lang="en-US" dirty="0" smtClean="0">
                <a:solidFill>
                  <a:schemeClr val="accent2"/>
                </a:solidFill>
                <a:latin typeface="Palatino Linotype" pitchFamily="18" charset="0"/>
                <a:ea typeface="ＭＳ Ｐゴシック"/>
                <a:cs typeface="ＭＳ Ｐゴシック"/>
              </a:rPr>
              <a:t> tool. </a:t>
            </a:r>
          </a:p>
          <a:p>
            <a:pPr eaLnBrk="1" hangingPunct="1">
              <a:lnSpc>
                <a:spcPct val="90000"/>
              </a:lnSpc>
            </a:pPr>
            <a:r>
              <a:rPr lang="en-US" dirty="0" smtClean="0">
                <a:solidFill>
                  <a:schemeClr val="accent2"/>
                </a:solidFill>
                <a:latin typeface="Palatino Linotype" pitchFamily="18" charset="0"/>
                <a:ea typeface="ＭＳ Ｐゴシック"/>
                <a:cs typeface="ＭＳ Ｐゴシック"/>
              </a:rPr>
              <a:t>SIP is necessary because of:</a:t>
            </a:r>
          </a:p>
          <a:p>
            <a:pPr lvl="1" eaLnBrk="1" hangingPunct="1">
              <a:lnSpc>
                <a:spcPct val="90000"/>
              </a:lnSpc>
            </a:pPr>
            <a:r>
              <a:rPr lang="en-US" dirty="0" smtClean="0">
                <a:solidFill>
                  <a:schemeClr val="accent2"/>
                </a:solidFill>
                <a:latin typeface="Palatino Linotype" pitchFamily="18" charset="0"/>
                <a:ea typeface="ＭＳ Ｐゴシック"/>
              </a:rPr>
              <a:t>the </a:t>
            </a:r>
            <a:r>
              <a:rPr lang="en-US" dirty="0" smtClean="0">
                <a:solidFill>
                  <a:srgbClr val="000099"/>
                </a:solidFill>
                <a:latin typeface="Palatino Linotype" pitchFamily="18" charset="0"/>
                <a:ea typeface="ＭＳ Ｐゴシック"/>
              </a:rPr>
              <a:t>large</a:t>
            </a:r>
            <a:r>
              <a:rPr lang="en-US" dirty="0" smtClean="0">
                <a:solidFill>
                  <a:schemeClr val="accent2"/>
                </a:solidFill>
                <a:latin typeface="Palatino Linotype" pitchFamily="18" charset="0"/>
                <a:ea typeface="ＭＳ Ｐゴシック"/>
              </a:rPr>
              <a:t> sizes of the current and future missions/observatories </a:t>
            </a:r>
            <a:r>
              <a:rPr lang="en-US" dirty="0" smtClean="0">
                <a:solidFill>
                  <a:srgbClr val="000099"/>
                </a:solidFill>
                <a:latin typeface="Palatino Linotype" pitchFamily="18" charset="0"/>
                <a:ea typeface="ＭＳ Ｐゴシック"/>
              </a:rPr>
              <a:t>archives</a:t>
            </a:r>
            <a:r>
              <a:rPr lang="en-US" dirty="0" smtClean="0">
                <a:solidFill>
                  <a:schemeClr val="accent2"/>
                </a:solidFill>
                <a:latin typeface="Palatino Linotype" pitchFamily="18" charset="0"/>
                <a:ea typeface="ＭＳ Ｐゴシック"/>
              </a:rPr>
              <a:t>, </a:t>
            </a:r>
          </a:p>
          <a:p>
            <a:pPr lvl="1" eaLnBrk="1" hangingPunct="1">
              <a:lnSpc>
                <a:spcPct val="90000"/>
              </a:lnSpc>
            </a:pPr>
            <a:r>
              <a:rPr lang="en-US" dirty="0" smtClean="0">
                <a:solidFill>
                  <a:schemeClr val="accent2"/>
                </a:solidFill>
                <a:latin typeface="Palatino Linotype" pitchFamily="18" charset="0"/>
                <a:ea typeface="ＭＳ Ｐゴシック"/>
              </a:rPr>
              <a:t>the wish to process solar data automatically in order to evidence </a:t>
            </a:r>
            <a:r>
              <a:rPr lang="en-US" dirty="0" smtClean="0">
                <a:solidFill>
                  <a:srgbClr val="000099"/>
                </a:solidFill>
                <a:latin typeface="Palatino Linotype" pitchFamily="18" charset="0"/>
                <a:ea typeface="ＭＳ Ｐゴシック"/>
              </a:rPr>
              <a:t>hidden trends</a:t>
            </a:r>
            <a:r>
              <a:rPr lang="en-US" dirty="0" smtClean="0">
                <a:solidFill>
                  <a:schemeClr val="accent2"/>
                </a:solidFill>
                <a:latin typeface="Palatino Linotype" pitchFamily="18" charset="0"/>
                <a:ea typeface="ＭＳ Ｐゴシック"/>
              </a:rPr>
              <a:t> (e.g. solar cycle or instrumental effects), </a:t>
            </a:r>
          </a:p>
          <a:p>
            <a:pPr lvl="1" eaLnBrk="1" hangingPunct="1">
              <a:lnSpc>
                <a:spcPct val="90000"/>
              </a:lnSpc>
            </a:pPr>
            <a:r>
              <a:rPr lang="en-US" dirty="0" smtClean="0">
                <a:solidFill>
                  <a:schemeClr val="accent2"/>
                </a:solidFill>
                <a:latin typeface="Palatino Linotype" pitchFamily="18" charset="0"/>
                <a:ea typeface="ＭＳ Ｐゴシック"/>
              </a:rPr>
              <a:t>the need for </a:t>
            </a:r>
            <a:r>
              <a:rPr lang="en-US" dirty="0" smtClean="0">
                <a:solidFill>
                  <a:srgbClr val="000099"/>
                </a:solidFill>
                <a:latin typeface="Palatino Linotype" pitchFamily="18" charset="0"/>
                <a:ea typeface="ＭＳ Ｐゴシック"/>
              </a:rPr>
              <a:t>systematic detection of rare or faint events</a:t>
            </a:r>
            <a:r>
              <a:rPr lang="en-US" dirty="0" smtClean="0">
                <a:solidFill>
                  <a:schemeClr val="accent2"/>
                </a:solidFill>
                <a:latin typeface="Palatino Linotype" pitchFamily="18" charset="0"/>
                <a:ea typeface="ＭＳ Ｐゴシック"/>
              </a:rPr>
              <a:t> such as EIT waves.</a:t>
            </a:r>
            <a:r>
              <a:rPr lang="en-US" dirty="0" smtClean="0">
                <a:latin typeface="Palatino Linotype" pitchFamily="18" charset="0"/>
                <a:ea typeface="ＭＳ Ｐゴシック"/>
              </a:rPr>
              <a:t> </a:t>
            </a:r>
          </a:p>
          <a:p>
            <a:pPr eaLnBrk="1" hangingPunct="1">
              <a:lnSpc>
                <a:spcPct val="90000"/>
              </a:lnSpc>
            </a:pPr>
            <a:endParaRPr lang="en-US" sz="800" dirty="0" smtClean="0">
              <a:solidFill>
                <a:schemeClr val="accent2"/>
              </a:solidFill>
              <a:latin typeface="Palatino Linotype" pitchFamily="18" charset="0"/>
              <a:ea typeface="ＭＳ Ｐゴシック"/>
              <a:cs typeface="ＭＳ Ｐゴシック"/>
            </a:endParaRPr>
          </a:p>
          <a:p>
            <a:pPr eaLnBrk="1" hangingPunct="1">
              <a:lnSpc>
                <a:spcPct val="90000"/>
              </a:lnSpc>
            </a:pPr>
            <a:r>
              <a:rPr lang="en-US" sz="800" dirty="0" smtClean="0">
                <a:solidFill>
                  <a:schemeClr val="accent2"/>
                </a:solidFill>
                <a:latin typeface="Palatino Linotype" pitchFamily="18" charset="0"/>
                <a:ea typeface="ＭＳ Ｐゴシック"/>
                <a:cs typeface="ＭＳ Ｐゴシック"/>
              </a:rPr>
              <a:t>This quest is even more acute in the context of Space Weather </a:t>
            </a:r>
            <a:r>
              <a:rPr lang="en-US" sz="800" dirty="0" smtClean="0">
                <a:solidFill>
                  <a:srgbClr val="000099"/>
                </a:solidFill>
                <a:latin typeface="Palatino Linotype" pitchFamily="18" charset="0"/>
                <a:ea typeface="ＭＳ Ｐゴシック"/>
                <a:cs typeface="ＭＳ Ｐゴシック"/>
              </a:rPr>
              <a:t>forecasting</a:t>
            </a:r>
            <a:r>
              <a:rPr lang="en-US" sz="800" dirty="0" smtClean="0">
                <a:solidFill>
                  <a:schemeClr val="accent2"/>
                </a:solidFill>
                <a:latin typeface="Palatino Linotype" pitchFamily="18" charset="0"/>
                <a:ea typeface="ＭＳ Ｐゴシック"/>
                <a:cs typeface="ＭＳ Ｐゴシック"/>
              </a:rPr>
              <a:t> where </a:t>
            </a:r>
            <a:r>
              <a:rPr lang="en-US" sz="800" dirty="0" smtClean="0">
                <a:solidFill>
                  <a:srgbClr val="000099"/>
                </a:solidFill>
                <a:latin typeface="Palatino Linotype" pitchFamily="18" charset="0"/>
                <a:ea typeface="ＭＳ Ｐゴシック"/>
                <a:cs typeface="ＭＳ Ｐゴシック"/>
              </a:rPr>
              <a:t>quasi-real time</a:t>
            </a:r>
            <a:r>
              <a:rPr lang="en-US" sz="800" dirty="0" smtClean="0">
                <a:solidFill>
                  <a:schemeClr val="accent2"/>
                </a:solidFill>
                <a:latin typeface="Palatino Linotype" pitchFamily="18" charset="0"/>
                <a:ea typeface="ＭＳ Ｐゴシック"/>
                <a:cs typeface="ＭＳ Ｐゴシック"/>
              </a:rPr>
              <a:t> is required. As additional benefits, the algorithmic techniques provide </a:t>
            </a:r>
            <a:r>
              <a:rPr lang="en-US" sz="800" dirty="0" smtClean="0">
                <a:solidFill>
                  <a:srgbClr val="000099"/>
                </a:solidFill>
                <a:latin typeface="Palatino Linotype" pitchFamily="18" charset="0"/>
                <a:ea typeface="ＭＳ Ｐゴシック"/>
                <a:cs typeface="ＭＳ Ｐゴシック"/>
              </a:rPr>
              <a:t>reproducibility</a:t>
            </a:r>
            <a:r>
              <a:rPr lang="en-US" sz="800" dirty="0" smtClean="0">
                <a:solidFill>
                  <a:schemeClr val="accent2"/>
                </a:solidFill>
                <a:latin typeface="Palatino Linotype" pitchFamily="18" charset="0"/>
                <a:ea typeface="ＭＳ Ｐゴシック"/>
                <a:cs typeface="ＭＳ Ｐゴシック"/>
              </a:rPr>
              <a:t> and some level of objectivity. They also alleviate the effort of expert forecasters. They are sometimes able to reveal information that would remain otherwise buried in the noise or in the dynamics. Finally, they improve data representation and </a:t>
            </a:r>
            <a:r>
              <a:rPr lang="en-US" sz="800" dirty="0" smtClean="0">
                <a:solidFill>
                  <a:srgbClr val="000099"/>
                </a:solidFill>
                <a:latin typeface="Palatino Linotype" pitchFamily="18" charset="0"/>
                <a:ea typeface="ＭＳ Ｐゴシック"/>
                <a:cs typeface="ＭＳ Ｐゴシック"/>
              </a:rPr>
              <a:t>visualization</a:t>
            </a:r>
            <a:r>
              <a:rPr lang="en-US" sz="800" dirty="0" smtClean="0">
                <a:solidFill>
                  <a:schemeClr val="accent2"/>
                </a:solidFill>
                <a:latin typeface="Palatino Linotype" pitchFamily="18" charset="0"/>
                <a:ea typeface="ＭＳ Ｐゴシック"/>
                <a:cs typeface="ＭＳ Ｐゴシック"/>
              </a:rPr>
              <a:t>.</a:t>
            </a:r>
          </a:p>
          <a:p>
            <a:pPr eaLnBrk="1" hangingPunct="1">
              <a:lnSpc>
                <a:spcPct val="90000"/>
              </a:lnSpc>
            </a:pPr>
            <a:r>
              <a:rPr lang="en-US" sz="800" dirty="0" smtClean="0">
                <a:solidFill>
                  <a:schemeClr val="accent2"/>
                </a:solidFill>
                <a:latin typeface="Palatino Linotype" pitchFamily="18" charset="0"/>
                <a:ea typeface="ＭＳ Ｐゴシック"/>
                <a:cs typeface="ＭＳ Ｐゴシック"/>
              </a:rPr>
              <a:t>The necessity comes furthermore at a propitious time when the available CPU power and the underlying mathematics have developed considerably.</a:t>
            </a:r>
          </a:p>
          <a:p>
            <a:pPr eaLnBrk="1" hangingPunct="1">
              <a:lnSpc>
                <a:spcPct val="90000"/>
              </a:lnSpc>
            </a:pPr>
            <a:endParaRPr lang="en-US" dirty="0" smtClean="0">
              <a:solidFill>
                <a:schemeClr val="bg1"/>
              </a:solidFill>
              <a:latin typeface="Book Antiqua" pitchFamily="18" charset="0"/>
              <a:ea typeface="ＭＳ Ｐゴシック"/>
              <a:cs typeface="ＭＳ Ｐゴシック"/>
            </a:endParaRPr>
          </a:p>
          <a:p>
            <a:pPr eaLnBrk="1" hangingPunct="1">
              <a:lnSpc>
                <a:spcPct val="90000"/>
              </a:lnSpc>
            </a:pPr>
            <a:r>
              <a:rPr lang="en-US" dirty="0" smtClean="0">
                <a:solidFill>
                  <a:schemeClr val="bg1"/>
                </a:solidFill>
                <a:latin typeface="Book Antiqua" pitchFamily="18" charset="0"/>
                <a:ea typeface="ＭＳ Ｐゴシック"/>
                <a:cs typeface="ＭＳ Ｐゴシック"/>
              </a:rPr>
              <a:t>Space weather applications need real-time alerts</a:t>
            </a:r>
          </a:p>
          <a:p>
            <a:pPr eaLnBrk="1" hangingPunct="1">
              <a:lnSpc>
                <a:spcPct val="90000"/>
              </a:lnSpc>
            </a:pPr>
            <a:r>
              <a:rPr lang="en-US" dirty="0" smtClean="0">
                <a:solidFill>
                  <a:schemeClr val="bg1"/>
                </a:solidFill>
                <a:latin typeface="Book Antiqua" pitchFamily="18" charset="0"/>
                <a:ea typeface="ＭＳ Ｐゴシック"/>
                <a:cs typeface="ＭＳ Ｐゴシック"/>
              </a:rPr>
              <a:t>Science applications want objective catalogues</a:t>
            </a:r>
          </a:p>
          <a:p>
            <a:pPr eaLnBrk="1" hangingPunct="1">
              <a:lnSpc>
                <a:spcPct val="90000"/>
              </a:lnSpc>
            </a:pPr>
            <a:r>
              <a:rPr lang="en-US" dirty="0" smtClean="0">
                <a:solidFill>
                  <a:schemeClr val="bg1"/>
                </a:solidFill>
                <a:latin typeface="Book Antiqua" pitchFamily="18" charset="0"/>
                <a:ea typeface="ＭＳ Ｐゴシック"/>
                <a:cs typeface="ＭＳ Ｐゴシック"/>
              </a:rPr>
              <a:t>Human detection is expensive &amp; slow.</a:t>
            </a:r>
          </a:p>
          <a:p>
            <a:pPr eaLnBrk="1" hangingPunct="1">
              <a:lnSpc>
                <a:spcPct val="90000"/>
              </a:lnSpc>
            </a:pPr>
            <a:endParaRPr lang="en-US" sz="900" dirty="0" smtClean="0">
              <a:latin typeface="Book Antiqua" pitchFamily="18" charset="0"/>
              <a:ea typeface="ＭＳ Ｐゴシック"/>
              <a:cs typeface="ＭＳ Ｐゴシック"/>
            </a:endParaRPr>
          </a:p>
          <a:p>
            <a:pPr eaLnBrk="1" hangingPunct="1">
              <a:lnSpc>
                <a:spcPct val="80000"/>
              </a:lnSpc>
            </a:pPr>
            <a:r>
              <a:rPr lang="en-US" sz="900" dirty="0" smtClean="0">
                <a:latin typeface="Book Antiqua" pitchFamily="18" charset="0"/>
                <a:ea typeface="ＭＳ Ｐゴシック"/>
                <a:cs typeface="ＭＳ Ｐゴシック"/>
              </a:rPr>
              <a:t>Coronal mass ejections are associated to a whole list of interesting phenomena:</a:t>
            </a:r>
          </a:p>
          <a:p>
            <a:pPr eaLnBrk="1" hangingPunct="1">
              <a:lnSpc>
                <a:spcPct val="80000"/>
              </a:lnSpc>
            </a:pPr>
            <a:endParaRPr lang="en-US" sz="900" dirty="0" smtClean="0">
              <a:latin typeface="Book Antiqua" pitchFamily="18" charset="0"/>
              <a:ea typeface="ＭＳ Ｐゴシック"/>
              <a:cs typeface="ＭＳ Ｐゴシック"/>
            </a:endParaRPr>
          </a:p>
          <a:p>
            <a:pPr eaLnBrk="1" hangingPunct="1">
              <a:lnSpc>
                <a:spcPct val="80000"/>
              </a:lnSpc>
            </a:pPr>
            <a:r>
              <a:rPr lang="en-US" sz="900" dirty="0" smtClean="0">
                <a:latin typeface="Book Antiqua" pitchFamily="18" charset="0"/>
                <a:ea typeface="ＭＳ Ｐゴシック"/>
                <a:cs typeface="ＭＳ Ｐゴシック"/>
              </a:rPr>
              <a:t>Flares, </a:t>
            </a:r>
            <a:r>
              <a:rPr lang="en-US" sz="900" dirty="0" err="1" smtClean="0">
                <a:latin typeface="Book Antiqua" pitchFamily="18" charset="0"/>
                <a:ea typeface="ＭＳ Ｐゴシック"/>
                <a:cs typeface="ＭＳ Ｐゴシック"/>
              </a:rPr>
              <a:t>dimmings</a:t>
            </a:r>
            <a:r>
              <a:rPr lang="en-US" sz="900" dirty="0" smtClean="0">
                <a:latin typeface="Book Antiqua" pitchFamily="18" charset="0"/>
                <a:ea typeface="ＭＳ Ｐゴシック"/>
                <a:cs typeface="ＭＳ Ｐゴシック"/>
              </a:rPr>
              <a:t>, </a:t>
            </a:r>
            <a:r>
              <a:rPr lang="en-US" sz="900" dirty="0" err="1" smtClean="0">
                <a:latin typeface="Book Antiqua" pitchFamily="18" charset="0"/>
                <a:ea typeface="ＭＳ Ｐゴシック"/>
                <a:cs typeface="ＭＳ Ｐゴシック"/>
              </a:rPr>
              <a:t>eit</a:t>
            </a:r>
            <a:r>
              <a:rPr lang="en-US" sz="900" dirty="0" smtClean="0">
                <a:latin typeface="Book Antiqua" pitchFamily="18" charset="0"/>
                <a:ea typeface="ＭＳ Ｐゴシック"/>
                <a:cs typeface="ＭＳ Ｐゴシック"/>
              </a:rPr>
              <a:t> waves, prominence eruptions, etc. Their mutual relation (casual?) is not fully understood and their observation/analysis is </a:t>
            </a:r>
            <a:r>
              <a:rPr lang="en-US" sz="900" dirty="0" err="1" smtClean="0">
                <a:latin typeface="Book Antiqua" pitchFamily="18" charset="0"/>
                <a:ea typeface="ＭＳ Ｐゴシック"/>
                <a:cs typeface="ＭＳ Ｐゴシック"/>
              </a:rPr>
              <a:t>ussually</a:t>
            </a:r>
            <a:r>
              <a:rPr lang="en-US" sz="900" dirty="0" smtClean="0">
                <a:latin typeface="Book Antiqua" pitchFamily="18" charset="0"/>
                <a:ea typeface="ＭＳ Ｐゴシック"/>
                <a:cs typeface="ＭＳ Ｐゴシック"/>
              </a:rPr>
              <a:t> incomplete or late.</a:t>
            </a:r>
          </a:p>
          <a:p>
            <a:pPr eaLnBrk="1" hangingPunct="1">
              <a:lnSpc>
                <a:spcPct val="80000"/>
              </a:lnSpc>
            </a:pPr>
            <a:endParaRPr lang="en-US" sz="900" dirty="0" smtClean="0">
              <a:latin typeface="Book Antiqua" pitchFamily="18" charset="0"/>
              <a:ea typeface="ＭＳ Ｐゴシック"/>
              <a:cs typeface="ＭＳ Ｐゴシック"/>
            </a:endParaRPr>
          </a:p>
          <a:p>
            <a:pPr eaLnBrk="1" hangingPunct="1">
              <a:lnSpc>
                <a:spcPct val="80000"/>
              </a:lnSpc>
            </a:pPr>
            <a:r>
              <a:rPr lang="en-US" sz="900" dirty="0" smtClean="0">
                <a:latin typeface="Book Antiqua" pitchFamily="18" charset="0"/>
                <a:ea typeface="ＭＳ Ｐゴシック"/>
                <a:cs typeface="ＭＳ Ｐゴシック"/>
              </a:rPr>
              <a:t>SDO will bring a lot of new disc images. STEREO will bring a lot of new </a:t>
            </a:r>
            <a:r>
              <a:rPr lang="en-US" sz="900" dirty="0" err="1" smtClean="0">
                <a:latin typeface="Book Antiqua" pitchFamily="18" charset="0"/>
                <a:ea typeface="ＭＳ Ｐゴシック"/>
                <a:cs typeface="ＭＳ Ｐゴシック"/>
              </a:rPr>
              <a:t>coronagraphic</a:t>
            </a:r>
            <a:r>
              <a:rPr lang="en-US" sz="900" dirty="0" smtClean="0">
                <a:latin typeface="Book Antiqua" pitchFamily="18" charset="0"/>
                <a:ea typeface="ＭＳ Ｐゴシック"/>
                <a:cs typeface="ＭＳ Ｐゴシック"/>
              </a:rPr>
              <a:t> images.</a:t>
            </a:r>
          </a:p>
          <a:p>
            <a:pPr eaLnBrk="1" hangingPunct="1">
              <a:lnSpc>
                <a:spcPct val="80000"/>
              </a:lnSpc>
            </a:pPr>
            <a:r>
              <a:rPr lang="en-US" sz="900" dirty="0" smtClean="0">
                <a:latin typeface="Book Antiqua" pitchFamily="18" charset="0"/>
                <a:ea typeface="ＭＳ Ｐゴシック"/>
                <a:cs typeface="ＭＳ Ｐゴシック"/>
              </a:rPr>
              <a:t>We prepare for these missions by using mathematical techniques from the field of image processing and do automated feature recognition. Our ultimate ambition is to set up software that monitors all available data and that warns the space weather community of any significant space weather event.</a:t>
            </a:r>
          </a:p>
          <a:p>
            <a:pPr eaLnBrk="1" hangingPunct="1">
              <a:lnSpc>
                <a:spcPct val="80000"/>
              </a:lnSpc>
            </a:pPr>
            <a:endParaRPr lang="en-US" sz="900" dirty="0" smtClean="0">
              <a:latin typeface="Book Antiqua" pitchFamily="18" charset="0"/>
              <a:ea typeface="ＭＳ Ｐゴシック"/>
              <a:cs typeface="ＭＳ Ｐゴシック"/>
            </a:endParaRPr>
          </a:p>
          <a:p>
            <a:pPr eaLnBrk="1" hangingPunct="1">
              <a:lnSpc>
                <a:spcPct val="80000"/>
              </a:lnSpc>
            </a:pPr>
            <a:r>
              <a:rPr lang="en-US" sz="900" dirty="0" smtClean="0">
                <a:latin typeface="Book Antiqua" pitchFamily="18" charset="0"/>
                <a:ea typeface="ＭＳ Ｐゴシック"/>
                <a:cs typeface="ＭＳ Ｐゴシック"/>
              </a:rPr>
              <a:t>Some </a:t>
            </a:r>
            <a:r>
              <a:rPr lang="en-US" sz="900" dirty="0" err="1" smtClean="0">
                <a:latin typeface="Book Antiqua" pitchFamily="18" charset="0"/>
                <a:ea typeface="ＭＳ Ｐゴシック"/>
                <a:cs typeface="ＭＳ Ｐゴシック"/>
              </a:rPr>
              <a:t>subproblems</a:t>
            </a:r>
            <a:r>
              <a:rPr lang="en-US" sz="900" dirty="0" smtClean="0">
                <a:latin typeface="Book Antiqua" pitchFamily="18" charset="0"/>
                <a:ea typeface="ＭＳ Ｐゴシック"/>
                <a:cs typeface="ＭＳ Ｐゴシック"/>
              </a:rPr>
              <a:t> have been solved completely (</a:t>
            </a:r>
            <a:r>
              <a:rPr lang="en-US" sz="900" dirty="0" err="1" smtClean="0">
                <a:latin typeface="Book Antiqua" pitchFamily="18" charset="0"/>
                <a:ea typeface="ＭＳ Ｐゴシック"/>
                <a:cs typeface="ＭＳ Ｐゴシック"/>
              </a:rPr>
              <a:t>eg</a:t>
            </a:r>
            <a:r>
              <a:rPr lang="en-US" sz="900" dirty="0" smtClean="0">
                <a:latin typeface="Book Antiqua" pitchFamily="18" charset="0"/>
                <a:ea typeface="ＭＳ Ｐゴシック"/>
                <a:cs typeface="ＭＳ Ｐゴシック"/>
              </a:rPr>
              <a:t> flare detection) or are very close (CME detection).</a:t>
            </a:r>
          </a:p>
          <a:p>
            <a:pPr eaLnBrk="1" hangingPunct="1">
              <a:lnSpc>
                <a:spcPct val="80000"/>
              </a:lnSpc>
            </a:pPr>
            <a:r>
              <a:rPr lang="en-US" sz="900" dirty="0" smtClean="0">
                <a:latin typeface="Book Antiqua" pitchFamily="18" charset="0"/>
                <a:ea typeface="ＭＳ Ｐゴシック"/>
                <a:cs typeface="ＭＳ Ｐゴシック"/>
              </a:rPr>
              <a:t>Others are more experimental (EIT wave detection, flare precursor detection). </a:t>
            </a:r>
          </a:p>
          <a:p>
            <a:pPr eaLnBrk="1" hangingPunct="1">
              <a:lnSpc>
                <a:spcPct val="80000"/>
              </a:lnSpc>
            </a:pPr>
            <a:endParaRPr lang="en-US" sz="900" dirty="0" smtClean="0">
              <a:latin typeface="Book Antiqua" pitchFamily="18" charset="0"/>
              <a:ea typeface="ＭＳ Ｐゴシック"/>
              <a:cs typeface="ＭＳ Ｐゴシック"/>
            </a:endParaRPr>
          </a:p>
          <a:p>
            <a:pPr lvl="1" eaLnBrk="1" hangingPunct="1">
              <a:lnSpc>
                <a:spcPct val="80000"/>
              </a:lnSpc>
              <a:buFont typeface="Wingdings" pitchFamily="2" charset="2"/>
              <a:buNone/>
            </a:pPr>
            <a:r>
              <a:rPr lang="en-US" sz="600" i="1" dirty="0" smtClean="0">
                <a:latin typeface="Book Antiqua" pitchFamily="18" charset="0"/>
                <a:ea typeface="ＭＳ Ｐゴシック"/>
              </a:rPr>
              <a:t>Automatically</a:t>
            </a:r>
            <a:r>
              <a:rPr lang="en-US" sz="600" dirty="0" smtClean="0">
                <a:latin typeface="Book Antiqua" pitchFamily="18" charset="0"/>
                <a:ea typeface="ＭＳ Ｐゴシック"/>
              </a:rPr>
              <a:t> detect CMEs in </a:t>
            </a:r>
            <a:r>
              <a:rPr lang="en-US" sz="600" dirty="0" err="1" smtClean="0">
                <a:latin typeface="Book Antiqua" pitchFamily="18" charset="0"/>
                <a:ea typeface="ＭＳ Ｐゴシック"/>
              </a:rPr>
              <a:t>coronagraphic</a:t>
            </a:r>
            <a:r>
              <a:rPr lang="en-US" sz="600" dirty="0" smtClean="0">
                <a:latin typeface="Book Antiqua" pitchFamily="18" charset="0"/>
                <a:ea typeface="ＭＳ Ｐゴシック"/>
              </a:rPr>
              <a:t> images</a:t>
            </a:r>
          </a:p>
          <a:p>
            <a:pPr lvl="1" eaLnBrk="1" hangingPunct="1">
              <a:lnSpc>
                <a:spcPct val="80000"/>
              </a:lnSpc>
              <a:buFont typeface="Wingdings" pitchFamily="2" charset="2"/>
              <a:buNone/>
            </a:pPr>
            <a:r>
              <a:rPr lang="en-US" sz="600" dirty="0" smtClean="0">
                <a:latin typeface="Book Antiqua" pitchFamily="18" charset="0"/>
                <a:ea typeface="ＭＳ Ｐゴシック"/>
              </a:rPr>
              <a:t>Make </a:t>
            </a:r>
            <a:r>
              <a:rPr lang="en-US" sz="600" i="1" dirty="0" smtClean="0">
                <a:latin typeface="Book Antiqua" pitchFamily="18" charset="0"/>
                <a:ea typeface="ＭＳ Ｐゴシック"/>
              </a:rPr>
              <a:t>objective</a:t>
            </a:r>
            <a:r>
              <a:rPr lang="en-US" sz="600" dirty="0" smtClean="0">
                <a:latin typeface="Book Antiqua" pitchFamily="18" charset="0"/>
                <a:ea typeface="ＭＳ Ｐゴシック"/>
              </a:rPr>
              <a:t> interpretation possible</a:t>
            </a:r>
          </a:p>
          <a:p>
            <a:pPr lvl="1" eaLnBrk="1" hangingPunct="1">
              <a:lnSpc>
                <a:spcPct val="80000"/>
              </a:lnSpc>
              <a:buFont typeface="Wingdings" pitchFamily="2" charset="2"/>
              <a:buNone/>
            </a:pPr>
            <a:r>
              <a:rPr lang="en-US" sz="600" dirty="0" smtClean="0">
                <a:latin typeface="Book Antiqua" pitchFamily="18" charset="0"/>
                <a:ea typeface="ＭＳ Ｐゴシック"/>
              </a:rPr>
              <a:t>Detect CMEs 24h per day + send </a:t>
            </a:r>
            <a:r>
              <a:rPr lang="en-US" sz="600" i="1" dirty="0" smtClean="0">
                <a:latin typeface="Book Antiqua" pitchFamily="18" charset="0"/>
                <a:ea typeface="ＭＳ Ｐゴシック"/>
              </a:rPr>
              <a:t>halo alerts</a:t>
            </a:r>
          </a:p>
          <a:p>
            <a:pPr lvl="1" eaLnBrk="1" hangingPunct="1">
              <a:lnSpc>
                <a:spcPct val="80000"/>
              </a:lnSpc>
              <a:buFont typeface="Wingdings" pitchFamily="2" charset="2"/>
              <a:buNone/>
            </a:pPr>
            <a:r>
              <a:rPr lang="en-US" sz="600" dirty="0" smtClean="0">
                <a:latin typeface="Book Antiqua" pitchFamily="18" charset="0"/>
                <a:ea typeface="ＭＳ Ｐゴシック"/>
              </a:rPr>
              <a:t>Determine first estimates of CME </a:t>
            </a:r>
            <a:r>
              <a:rPr lang="en-US" sz="600" i="1" dirty="0" smtClean="0">
                <a:latin typeface="Book Antiqua" pitchFamily="18" charset="0"/>
                <a:ea typeface="ＭＳ Ｐゴシック"/>
              </a:rPr>
              <a:t>parameters</a:t>
            </a:r>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solidFill>
                  <a:srgbClr val="FF7C80"/>
                </a:solidFill>
                <a:latin typeface="Verdana" pitchFamily="34" charset="0"/>
              </a:rPr>
              <a:t>A CME-driven shock has larger angular extent than the CME itself!</a:t>
            </a:r>
          </a:p>
          <a:p>
            <a:pPr eaLnBrk="1" hangingPunct="1">
              <a:lnSpc>
                <a:spcPct val="80000"/>
              </a:lnSpc>
              <a:buFontTx/>
              <a:buNone/>
            </a:pPr>
            <a:r>
              <a:rPr lang="en-US" sz="1200" dirty="0" smtClean="0">
                <a:solidFill>
                  <a:srgbClr val="00FF00"/>
                </a:solidFill>
                <a:latin typeface="Verdana" pitchFamily="34" charset="0"/>
              </a:rPr>
              <a:t>To be </a:t>
            </a:r>
            <a:r>
              <a:rPr lang="en-US" sz="1200" dirty="0" err="1" smtClean="0">
                <a:solidFill>
                  <a:srgbClr val="00FF00"/>
                </a:solidFill>
                <a:latin typeface="Verdana" pitchFamily="34" charset="0"/>
              </a:rPr>
              <a:t>geoeffective</a:t>
            </a:r>
            <a:r>
              <a:rPr lang="en-US" sz="1200" dirty="0" smtClean="0">
                <a:solidFill>
                  <a:srgbClr val="00FF00"/>
                </a:solidFill>
                <a:latin typeface="Verdana" pitchFamily="34" charset="0"/>
              </a:rPr>
              <a:t>, the CME-associated disturbance should:</a:t>
            </a:r>
            <a:r>
              <a:rPr lang="en-US" sz="1200" dirty="0" smtClean="0"/>
              <a:t> 	</a:t>
            </a:r>
          </a:p>
          <a:p>
            <a:pPr eaLnBrk="1" hangingPunct="1">
              <a:lnSpc>
                <a:spcPct val="80000"/>
              </a:lnSpc>
              <a:buFontTx/>
              <a:buNone/>
            </a:pPr>
            <a:r>
              <a:rPr lang="en-US" sz="1200" dirty="0" smtClean="0"/>
              <a:t>1) arrive to the Earth;</a:t>
            </a:r>
          </a:p>
          <a:p>
            <a:pPr eaLnBrk="1" hangingPunct="1">
              <a:spcBef>
                <a:spcPct val="0"/>
              </a:spcBef>
              <a:buFontTx/>
              <a:buNone/>
            </a:pPr>
            <a:r>
              <a:rPr lang="en-US" sz="1200" dirty="0" smtClean="0"/>
              <a:t>2) have a suitable magnetic field configuration: IMF </a:t>
            </a:r>
            <a:r>
              <a:rPr lang="en-US" sz="1200" b="1" i="1" dirty="0" err="1" smtClean="0">
                <a:solidFill>
                  <a:srgbClr val="FF0000"/>
                </a:solidFill>
              </a:rPr>
              <a:t>Bz</a:t>
            </a:r>
            <a:r>
              <a:rPr lang="en-US" sz="1200" dirty="0" smtClean="0"/>
              <a:t>  component should be negative (</a:t>
            </a:r>
            <a:r>
              <a:rPr lang="en-US" sz="1200" b="1" dirty="0" smtClean="0">
                <a:solidFill>
                  <a:srgbClr val="FF0000"/>
                </a:solidFill>
              </a:rPr>
              <a:t>southward</a:t>
            </a:r>
            <a:r>
              <a:rPr lang="en-US" sz="1200" dirty="0" smtClean="0"/>
              <a:t>), </a:t>
            </a:r>
            <a:r>
              <a:rPr lang="en-US" sz="1200" b="1" dirty="0" smtClean="0">
                <a:solidFill>
                  <a:srgbClr val="FF0000"/>
                </a:solidFill>
              </a:rPr>
              <a:t>strong</a:t>
            </a:r>
            <a:r>
              <a:rPr lang="en-US" sz="1200" dirty="0" smtClean="0"/>
              <a:t> enough and </a:t>
            </a:r>
            <a:r>
              <a:rPr lang="en-US" sz="1200" b="1" dirty="0" smtClean="0">
                <a:solidFill>
                  <a:srgbClr val="FF0000"/>
                </a:solidFill>
              </a:rPr>
              <a:t>long-lasting</a:t>
            </a:r>
            <a:r>
              <a:rPr lang="en-US" sz="1200" dirty="0" smtClean="0"/>
              <a:t>.</a:t>
            </a:r>
          </a:p>
          <a:p>
            <a:pPr eaLnBrk="1" hangingPunct="1">
              <a:spcBef>
                <a:spcPct val="0"/>
              </a:spcBef>
              <a:buFontTx/>
              <a:buNone/>
            </a:pPr>
            <a:endParaRPr lang="en-US" sz="1200" dirty="0" smtClean="0"/>
          </a:p>
          <a:p>
            <a:pPr eaLnBrk="1" hangingPunct="1"/>
            <a:r>
              <a:rPr lang="en-GB" dirty="0" smtClean="0">
                <a:latin typeface="Book Antiqua" pitchFamily="18" charset="0"/>
                <a:ea typeface="ＭＳ Ｐゴシック"/>
                <a:cs typeface="ＭＳ Ｐゴシック"/>
              </a:rPr>
              <a:t>Even CMEs originating at the limb can arrive to the Earth (provided they are wide enough). In Most of such cases however, only the </a:t>
            </a:r>
            <a:r>
              <a:rPr lang="en-GB" dirty="0" err="1" smtClean="0">
                <a:latin typeface="Book Antiqua" pitchFamily="18" charset="0"/>
                <a:ea typeface="ＭＳ Ｐゴシック"/>
                <a:cs typeface="ＭＳ Ｐゴシック"/>
              </a:rPr>
              <a:t>inerplanetary</a:t>
            </a:r>
            <a:r>
              <a:rPr lang="en-GB" dirty="0" smtClean="0">
                <a:latin typeface="Book Antiqua" pitchFamily="18" charset="0"/>
                <a:ea typeface="ＭＳ Ｐゴシック"/>
                <a:cs typeface="ＭＳ Ｐゴシック"/>
              </a:rPr>
              <a:t> shock is observed as the angular extend of the shock is larger than that of a corresponding CME. The CME thus misses the Earth and only the shock arrives. (magnetically connected)</a:t>
            </a:r>
          </a:p>
          <a:p>
            <a:pPr eaLnBrk="1" hangingPunct="1"/>
            <a:r>
              <a:rPr lang="en-GB" dirty="0" smtClean="0">
                <a:latin typeface="Book Antiqua" pitchFamily="18" charset="0"/>
                <a:ea typeface="ＭＳ Ｐゴシック"/>
                <a:cs typeface="ＭＳ Ｐゴシック"/>
              </a:rPr>
              <a:t>An example: October 21, 2003: EIT wave observed above the </a:t>
            </a:r>
            <a:r>
              <a:rPr lang="en-GB" dirty="0" err="1" smtClean="0">
                <a:latin typeface="Book Antiqua" pitchFamily="18" charset="0"/>
                <a:ea typeface="ＭＳ Ｐゴシック"/>
                <a:cs typeface="ＭＳ Ｐゴシック"/>
              </a:rPr>
              <a:t>eastlimb</a:t>
            </a:r>
            <a:r>
              <a:rPr lang="en-GB" dirty="0" smtClean="0">
                <a:latin typeface="Book Antiqua" pitchFamily="18" charset="0"/>
                <a:ea typeface="ＭＳ Ｐゴシック"/>
                <a:cs typeface="ＭＳ Ｐゴシック"/>
              </a:rPr>
              <a:t>, as it was propagating from the active region behind the limb as indicated by the rising post-eruption loops. However, the eruption was so powerful and wide that the corresponding CME was a full halo.</a:t>
            </a:r>
          </a:p>
          <a:p>
            <a:pPr eaLnBrk="1" hangingPunct="1"/>
            <a:endParaRPr lang="en-GB" dirty="0" smtClean="0">
              <a:latin typeface="Book Antiqua" pitchFamily="18" charset="0"/>
              <a:ea typeface="ＭＳ Ｐゴシック"/>
              <a:cs typeface="ＭＳ Ｐゴシック"/>
            </a:endParaRPr>
          </a:p>
          <a:p>
            <a:pPr eaLnBrk="1" hangingPunct="1">
              <a:lnSpc>
                <a:spcPct val="90000"/>
              </a:lnSpc>
              <a:spcAft>
                <a:spcPct val="20000"/>
              </a:spcAft>
            </a:pPr>
            <a:r>
              <a:rPr lang="en-US" sz="2600" dirty="0" smtClean="0"/>
              <a:t>Shock (if the ICME is fast enough)</a:t>
            </a:r>
          </a:p>
          <a:p>
            <a:pPr eaLnBrk="1" hangingPunct="1">
              <a:lnSpc>
                <a:spcPct val="90000"/>
              </a:lnSpc>
              <a:spcAft>
                <a:spcPct val="20000"/>
              </a:spcAft>
            </a:pPr>
            <a:r>
              <a:rPr lang="en-US" sz="2600" dirty="0" smtClean="0"/>
              <a:t>…followed by shocked sheath plasma (compressed and heated, with oscillating magnetic field)</a:t>
            </a:r>
          </a:p>
          <a:p>
            <a:pPr eaLnBrk="1" hangingPunct="1">
              <a:lnSpc>
                <a:spcPct val="90000"/>
              </a:lnSpc>
              <a:spcAft>
                <a:spcPct val="100000"/>
              </a:spcAft>
            </a:pPr>
            <a:r>
              <a:rPr lang="en-US" sz="2600" dirty="0" smtClean="0"/>
              <a:t>…followed often by the driver gas (ICME itself):</a:t>
            </a:r>
            <a:endParaRPr lang="en-US" sz="2400" dirty="0" smtClean="0"/>
          </a:p>
          <a:p>
            <a:pPr lvl="1" eaLnBrk="1" hangingPunct="1">
              <a:lnSpc>
                <a:spcPct val="90000"/>
              </a:lnSpc>
            </a:pPr>
            <a:r>
              <a:rPr lang="en-US" sz="2000" dirty="0" smtClean="0"/>
              <a:t>Strong magnetic field</a:t>
            </a:r>
          </a:p>
          <a:p>
            <a:pPr lvl="1" eaLnBrk="1" hangingPunct="1">
              <a:lnSpc>
                <a:spcPct val="90000"/>
              </a:lnSpc>
            </a:pPr>
            <a:r>
              <a:rPr lang="en-US" sz="2000" dirty="0" smtClean="0"/>
              <a:t>Temperature depression: typically &lt; ~ 105 K ~ 10 </a:t>
            </a:r>
            <a:r>
              <a:rPr lang="en-US" sz="2000" dirty="0" err="1" smtClean="0"/>
              <a:t>eV</a:t>
            </a:r>
            <a:endParaRPr lang="en-US" sz="2000" dirty="0" smtClean="0"/>
          </a:p>
          <a:p>
            <a:pPr lvl="1" eaLnBrk="1" hangingPunct="1">
              <a:lnSpc>
                <a:spcPct val="90000"/>
              </a:lnSpc>
            </a:pPr>
            <a:r>
              <a:rPr lang="en-US" sz="2000" dirty="0" smtClean="0"/>
              <a:t>Low variance of the magnetic field</a:t>
            </a:r>
          </a:p>
          <a:p>
            <a:pPr lvl="1" eaLnBrk="1" hangingPunct="1">
              <a:lnSpc>
                <a:spcPct val="90000"/>
              </a:lnSpc>
            </a:pPr>
            <a:r>
              <a:rPr lang="en-US" sz="2000" dirty="0" smtClean="0"/>
              <a:t>Large-scale smooth field rotation (magnetic cloud): in about 30% of cases</a:t>
            </a:r>
          </a:p>
          <a:p>
            <a:pPr lvl="1" eaLnBrk="1" hangingPunct="1">
              <a:lnSpc>
                <a:spcPct val="90000"/>
              </a:lnSpc>
            </a:pPr>
            <a:r>
              <a:rPr lang="en-US" sz="2000" dirty="0" smtClean="0"/>
              <a:t>Composition signatures (increased a/p and O/O ratios etc.)</a:t>
            </a:r>
          </a:p>
          <a:p>
            <a:pPr lvl="1" eaLnBrk="1" hangingPunct="1">
              <a:lnSpc>
                <a:spcPct val="90000"/>
              </a:lnSpc>
            </a:pPr>
            <a:r>
              <a:rPr lang="en-US" sz="2000" dirty="0" smtClean="0"/>
              <a:t>Bi-directional electrons</a:t>
            </a:r>
          </a:p>
          <a:p>
            <a:pPr eaLnBrk="1" hangingPunct="1"/>
            <a:endParaRPr lang="en-GB" dirty="0" smtClean="0">
              <a:latin typeface="Book Antiqua" pitchFamily="18" charset="0"/>
              <a:ea typeface="ＭＳ Ｐゴシック"/>
              <a:cs typeface="ＭＳ Ｐゴシック"/>
            </a:endParaRPr>
          </a:p>
          <a:p>
            <a:pPr eaLnBrk="1" hangingPunct="1">
              <a:spcBef>
                <a:spcPct val="0"/>
              </a:spcBef>
              <a:buFontTx/>
              <a:buNone/>
            </a:pPr>
            <a:endParaRPr lang="fr-BE"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dirty="0" smtClean="0">
              <a:solidFill>
                <a:srgbClr val="FF7C80"/>
              </a:solidFill>
              <a:latin typeface="Verdana"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r>
              <a:rPr lang="en-US" sz="1200" b="0" dirty="0" smtClean="0">
                <a:solidFill>
                  <a:srgbClr val="FF7C80"/>
                </a:solidFill>
                <a:latin typeface="Times New Roman" pitchFamily="18" charset="0"/>
              </a:rPr>
              <a:t>6 out of 8 flux rope types contain southward </a:t>
            </a:r>
            <a:r>
              <a:rPr lang="en-US" sz="1200" b="0" dirty="0" err="1" smtClean="0">
                <a:solidFill>
                  <a:srgbClr val="FF7C80"/>
                </a:solidFill>
                <a:latin typeface="Times New Roman" pitchFamily="18" charset="0"/>
              </a:rPr>
              <a:t>Bz</a:t>
            </a:r>
            <a:r>
              <a:rPr lang="en-US" sz="1200" b="0" dirty="0" smtClean="0">
                <a:solidFill>
                  <a:srgbClr val="FF7C80"/>
                </a:solidFill>
                <a:latin typeface="Times New Roman" pitchFamily="18" charset="0"/>
              </a:rPr>
              <a:t>!</a:t>
            </a:r>
          </a:p>
          <a:p>
            <a:pPr algn="l" eaLnBrk="1" hangingPunct="1"/>
            <a:r>
              <a:rPr lang="en-US" sz="1200" b="0" dirty="0" smtClean="0">
                <a:solidFill>
                  <a:srgbClr val="FF7C80"/>
                </a:solidFill>
                <a:latin typeface="Times New Roman" pitchFamily="18" charset="0"/>
              </a:rPr>
              <a:t>Additionally, one should not forget the sheath plasma!</a:t>
            </a:r>
          </a:p>
          <a:p>
            <a:pPr algn="l"/>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ACFE591-7E65-4A38-9037-F659FDCB82AA}" type="slidenum">
              <a:rPr lang="en-US">
                <a:latin typeface="Book Antiqua" pitchFamily="18" charset="0"/>
                <a:ea typeface="ＭＳ Ｐゴシック"/>
                <a:cs typeface="ＭＳ Ｐゴシック"/>
              </a:rPr>
              <a:pPr/>
              <a:t>13</a:t>
            </a:fld>
            <a:endParaRPr lang="en-US">
              <a:latin typeface="Book Antiqua" pitchFamily="18" charset="0"/>
              <a:ea typeface="ＭＳ Ｐゴシック"/>
              <a:cs typeface="ＭＳ Ｐゴシック"/>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85800" y="4344988"/>
            <a:ext cx="5486400" cy="4113212"/>
          </a:xfrm>
          <a:noFill/>
          <a:ln/>
        </p:spPr>
        <p:txBody>
          <a:bodyPr/>
          <a:lstStyle/>
          <a:p>
            <a:pPr eaLnBrk="1" hangingPunct="1"/>
            <a:endParaRPr lang="en-GB" smtClean="0">
              <a:latin typeface="Book Antiqua"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BC6A300-2964-4888-A0F4-EA5404F25032}" type="slidenum">
              <a:rPr lang="en-US">
                <a:latin typeface="Book Antiqua" pitchFamily="18" charset="0"/>
                <a:ea typeface="ＭＳ Ｐゴシック"/>
                <a:cs typeface="ＭＳ Ｐゴシック"/>
              </a:rPr>
              <a:pPr/>
              <a:t>14</a:t>
            </a:fld>
            <a:endParaRPr lang="en-US">
              <a:latin typeface="Book Antiqua" pitchFamily="18" charset="0"/>
              <a:ea typeface="ＭＳ Ｐゴシック"/>
              <a:cs typeface="ＭＳ Ｐゴシック"/>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lnSpc>
                <a:spcPct val="90000"/>
              </a:lnSpc>
            </a:pPr>
            <a:r>
              <a:rPr lang="en-GB" sz="900" smtClean="0">
                <a:latin typeface="Book Antiqua" pitchFamily="18" charset="0"/>
                <a:ea typeface="ＭＳ Ｐゴシック"/>
                <a:cs typeface="ＭＳ Ｐゴシック"/>
              </a:rPr>
              <a:t>Yurchyshyn </a:t>
            </a:r>
            <a:r>
              <a:rPr lang="en-GB" sz="900" i="1" smtClean="0">
                <a:latin typeface="Book Antiqua" pitchFamily="18" charset="0"/>
                <a:ea typeface="ＭＳ Ｐゴシック"/>
                <a:cs typeface="ＭＳ Ｐゴシック"/>
              </a:rPr>
              <a:t>et al. </a:t>
            </a:r>
            <a:r>
              <a:rPr lang="en-GB" sz="900" smtClean="0">
                <a:latin typeface="Book Antiqua" pitchFamily="18" charset="0"/>
                <a:ea typeface="ＭＳ Ｐゴシック"/>
                <a:cs typeface="ＭＳ Ｐゴシック"/>
              </a:rPr>
              <a:t>(2001) showed that for the full halo CME on February 17, 2000 the</a:t>
            </a:r>
          </a:p>
          <a:p>
            <a:pPr eaLnBrk="1" hangingPunct="1">
              <a:lnSpc>
                <a:spcPct val="90000"/>
              </a:lnSpc>
            </a:pPr>
            <a:r>
              <a:rPr lang="en-GB" sz="900" smtClean="0">
                <a:latin typeface="Book Antiqua" pitchFamily="18" charset="0"/>
                <a:ea typeface="ＭＳ Ｐゴシック"/>
                <a:cs typeface="ＭＳ Ｐゴシック"/>
              </a:rPr>
              <a:t>source region neutral line was oriented along the north – south direction, similarly to</a:t>
            </a:r>
          </a:p>
          <a:p>
            <a:pPr eaLnBrk="1" hangingPunct="1">
              <a:lnSpc>
                <a:spcPct val="90000"/>
              </a:lnSpc>
            </a:pPr>
            <a:r>
              <a:rPr lang="en-GB" sz="900" smtClean="0">
                <a:latin typeface="Book Antiqua" pitchFamily="18" charset="0"/>
                <a:ea typeface="ＭＳ Ｐゴシック"/>
                <a:cs typeface="ＭＳ Ｐゴシック"/>
              </a:rPr>
              <a:t>the resulting interplanetary flux rope orientation. As the axial field in the flux rope was</a:t>
            </a:r>
          </a:p>
          <a:p>
            <a:pPr eaLnBrk="1" hangingPunct="1">
              <a:lnSpc>
                <a:spcPct val="90000"/>
              </a:lnSpc>
            </a:pPr>
            <a:r>
              <a:rPr lang="en-GB" sz="900" smtClean="0">
                <a:latin typeface="Book Antiqua" pitchFamily="18" charset="0"/>
                <a:ea typeface="ＭＳ Ｐゴシック"/>
                <a:cs typeface="ＭＳ Ｐゴシック"/>
              </a:rPr>
              <a:t>northward, the magnetic cloud produced only a very weak geomagnetic disturbance. On</a:t>
            </a:r>
          </a:p>
          <a:p>
            <a:pPr eaLnBrk="1" hangingPunct="1">
              <a:lnSpc>
                <a:spcPct val="90000"/>
              </a:lnSpc>
            </a:pPr>
            <a:r>
              <a:rPr lang="en-GB" sz="900" smtClean="0">
                <a:latin typeface="Book Antiqua" pitchFamily="18" charset="0"/>
                <a:ea typeface="ＭＳ Ｐゴシック"/>
                <a:cs typeface="ＭＳ Ｐゴシック"/>
              </a:rPr>
              <a:t>the contrary, the halo CME on July 14, 2000 (“Bastille day”) originated from an active</a:t>
            </a:r>
          </a:p>
          <a:p>
            <a:pPr eaLnBrk="1" hangingPunct="1">
              <a:lnSpc>
                <a:spcPct val="90000"/>
              </a:lnSpc>
            </a:pPr>
            <a:r>
              <a:rPr lang="en-GB" sz="900" smtClean="0">
                <a:latin typeface="Book Antiqua" pitchFamily="18" charset="0"/>
                <a:ea typeface="ＭＳ Ｐゴシック"/>
                <a:cs typeface="ＭＳ Ｐゴシック"/>
              </a:rPr>
              <a:t>region with the neutral line oriented along the east – west direction. This orientation will</a:t>
            </a:r>
          </a:p>
          <a:p>
            <a:pPr eaLnBrk="1" hangingPunct="1">
              <a:lnSpc>
                <a:spcPct val="90000"/>
              </a:lnSpc>
            </a:pPr>
            <a:r>
              <a:rPr lang="en-GB" sz="900" smtClean="0">
                <a:latin typeface="Book Antiqua" pitchFamily="18" charset="0"/>
                <a:ea typeface="ＭＳ Ｐゴシック"/>
                <a:cs typeface="ＭＳ Ｐゴシック"/>
              </a:rPr>
              <a:t>produce a negative </a:t>
            </a:r>
            <a:r>
              <a:rPr lang="en-GB" sz="900" i="1" smtClean="0">
                <a:latin typeface="Book Antiqua" pitchFamily="18" charset="0"/>
                <a:ea typeface="ＭＳ Ｐゴシック"/>
                <a:cs typeface="ＭＳ Ｐゴシック"/>
              </a:rPr>
              <a:t>Bz </a:t>
            </a:r>
            <a:r>
              <a:rPr lang="en-GB" sz="900" smtClean="0">
                <a:latin typeface="Book Antiqua" pitchFamily="18" charset="0"/>
                <a:ea typeface="ＭＳ Ｐゴシック"/>
                <a:cs typeface="ＭＳ Ｐゴシック"/>
              </a:rPr>
              <a:t>either in the leading or in the trailing part of the flux rope.</a:t>
            </a:r>
          </a:p>
          <a:p>
            <a:pPr eaLnBrk="1" hangingPunct="1">
              <a:lnSpc>
                <a:spcPct val="90000"/>
              </a:lnSpc>
            </a:pPr>
            <a:r>
              <a:rPr lang="en-GB" sz="900" smtClean="0">
                <a:latin typeface="Book Antiqua" pitchFamily="18" charset="0"/>
                <a:ea typeface="ＭＳ Ｐゴシック"/>
                <a:cs typeface="ＭＳ Ｐゴシック"/>
              </a:rPr>
              <a:t>The inclinations of the flux rope axes close to the Sun and in the heliosphere do not</a:t>
            </a:r>
          </a:p>
          <a:p>
            <a:pPr eaLnBrk="1" hangingPunct="1">
              <a:lnSpc>
                <a:spcPct val="90000"/>
              </a:lnSpc>
            </a:pPr>
            <a:r>
              <a:rPr lang="en-GB" sz="900" smtClean="0">
                <a:latin typeface="Book Antiqua" pitchFamily="18" charset="0"/>
                <a:ea typeface="ＭＳ Ｐゴシック"/>
                <a:cs typeface="ＭＳ Ｐゴシック"/>
              </a:rPr>
              <a:t>always correspond to each other. The neutral line in the event of May 12, 1997 had the</a:t>
            </a:r>
          </a:p>
          <a:p>
            <a:pPr eaLnBrk="1" hangingPunct="1">
              <a:lnSpc>
                <a:spcPct val="90000"/>
              </a:lnSpc>
            </a:pPr>
            <a:r>
              <a:rPr lang="en-GB" sz="900" smtClean="0">
                <a:latin typeface="Book Antiqua" pitchFamily="18" charset="0"/>
                <a:ea typeface="ＭＳ Ｐゴシック"/>
                <a:cs typeface="ＭＳ Ｐゴシック"/>
              </a:rPr>
              <a:t>north – south orientation (Webb </a:t>
            </a:r>
            <a:r>
              <a:rPr lang="en-GB" sz="900" i="1" smtClean="0">
                <a:latin typeface="Book Antiqua" pitchFamily="18" charset="0"/>
                <a:ea typeface="ＭＳ Ｐゴシック"/>
                <a:cs typeface="ＭＳ Ｐゴシック"/>
              </a:rPr>
              <a:t>et al. </a:t>
            </a:r>
            <a:r>
              <a:rPr lang="en-GB" sz="900" smtClean="0">
                <a:latin typeface="Book Antiqua" pitchFamily="18" charset="0"/>
                <a:ea typeface="ＭＳ Ｐゴシック"/>
                <a:cs typeface="ＭＳ Ｐゴシック"/>
              </a:rPr>
              <a:t>2000b), and, if its inclination is conserved, the</a:t>
            </a:r>
          </a:p>
          <a:p>
            <a:pPr eaLnBrk="1" hangingPunct="1">
              <a:lnSpc>
                <a:spcPct val="90000"/>
              </a:lnSpc>
            </a:pPr>
            <a:r>
              <a:rPr lang="en-GB" sz="900" smtClean="0">
                <a:latin typeface="Book Antiqua" pitchFamily="18" charset="0"/>
                <a:ea typeface="ＭＳ Ｐゴシック"/>
                <a:cs typeface="ＭＳ Ｐゴシック"/>
              </a:rPr>
              <a:t>flux rope had to have the ENW orientation, i.e. to be not geoeffective. However, the</a:t>
            </a:r>
          </a:p>
          <a:p>
            <a:pPr eaLnBrk="1" hangingPunct="1">
              <a:lnSpc>
                <a:spcPct val="90000"/>
              </a:lnSpc>
            </a:pPr>
            <a:r>
              <a:rPr lang="en-GB" sz="900" smtClean="0">
                <a:latin typeface="Book Antiqua" pitchFamily="18" charset="0"/>
                <a:ea typeface="ＭＳ Ｐゴシック"/>
                <a:cs typeface="ＭＳ Ｐゴシック"/>
              </a:rPr>
              <a:t>interplanetary flux rope was of the SEN type and produced a major geomagnetic storm.</a:t>
            </a:r>
          </a:p>
          <a:p>
            <a:pPr eaLnBrk="1" hangingPunct="1">
              <a:lnSpc>
                <a:spcPct val="90000"/>
              </a:lnSpc>
            </a:pPr>
            <a:r>
              <a:rPr lang="en-GB" sz="900" smtClean="0">
                <a:latin typeface="Book Antiqua" pitchFamily="18" charset="0"/>
                <a:ea typeface="ＭＳ Ｐゴシック"/>
                <a:cs typeface="ＭＳ Ｐゴシック"/>
              </a:rPr>
              <a:t>The reason for such a change of orientation seems to be that during the low activity years</a:t>
            </a:r>
          </a:p>
          <a:p>
            <a:pPr eaLnBrk="1" hangingPunct="1">
              <a:lnSpc>
                <a:spcPct val="90000"/>
              </a:lnSpc>
            </a:pPr>
            <a:r>
              <a:rPr lang="en-GB" sz="900" smtClean="0">
                <a:latin typeface="Book Antiqua" pitchFamily="18" charset="0"/>
                <a:ea typeface="ＭＳ Ｐゴシック"/>
                <a:cs typeface="ＭＳ Ｐゴシック"/>
              </a:rPr>
              <a:t>the CMEs are deflected by the fast flows from polar coronal holes (Cremades &amp; Bothmer</a:t>
            </a:r>
          </a:p>
          <a:p>
            <a:pPr eaLnBrk="1" hangingPunct="1">
              <a:lnSpc>
                <a:spcPct val="90000"/>
              </a:lnSpc>
            </a:pPr>
            <a:r>
              <a:rPr lang="en-GB" sz="900" smtClean="0">
                <a:latin typeface="Book Antiqua" pitchFamily="18" charset="0"/>
                <a:ea typeface="ＭＳ Ｐゴシック"/>
                <a:cs typeface="ＭＳ Ｐゴシック"/>
              </a:rPr>
              <a:t>2004) and thus have the tendency to have a small inclination with respect to the ecliptic</a:t>
            </a:r>
          </a:p>
          <a:p>
            <a:pPr eaLnBrk="1" hangingPunct="1">
              <a:lnSpc>
                <a:spcPct val="90000"/>
              </a:lnSpc>
            </a:pPr>
            <a:r>
              <a:rPr lang="en-GB" sz="900" smtClean="0">
                <a:latin typeface="Book Antiqua" pitchFamily="18" charset="0"/>
                <a:ea typeface="ＭＳ Ｐゴシック"/>
                <a:cs typeface="ＭＳ Ｐゴシック"/>
              </a:rPr>
              <a:t>plane. The CME on February 17, 2000 propagated without such an influence because of</a:t>
            </a:r>
          </a:p>
          <a:p>
            <a:pPr eaLnBrk="1" hangingPunct="1">
              <a:lnSpc>
                <a:spcPct val="90000"/>
              </a:lnSpc>
            </a:pPr>
            <a:r>
              <a:rPr lang="en-GB" sz="900" smtClean="0">
                <a:latin typeface="Book Antiqua" pitchFamily="18" charset="0"/>
                <a:ea typeface="ＭＳ Ｐゴシック"/>
                <a:cs typeface="ＭＳ Ｐゴシック"/>
              </a:rPr>
              <a:t>the absence of polar coronal holes during the activity maximum. Another explanation</a:t>
            </a:r>
          </a:p>
          <a:p>
            <a:pPr eaLnBrk="1" hangingPunct="1">
              <a:lnSpc>
                <a:spcPct val="90000"/>
              </a:lnSpc>
            </a:pPr>
            <a:r>
              <a:rPr lang="en-GB" sz="900" smtClean="0">
                <a:latin typeface="Book Antiqua" pitchFamily="18" charset="0"/>
                <a:ea typeface="ＭＳ Ｐゴシック"/>
                <a:cs typeface="ＭＳ Ｐゴシック"/>
              </a:rPr>
              <a:t>(Webb 2002) suggests that the interplanetary flux rope results rather from the large-scale</a:t>
            </a:r>
          </a:p>
          <a:p>
            <a:pPr eaLnBrk="1" hangingPunct="1">
              <a:lnSpc>
                <a:spcPct val="90000"/>
              </a:lnSpc>
            </a:pPr>
            <a:r>
              <a:rPr lang="en-GB" sz="900" smtClean="0">
                <a:latin typeface="Book Antiqua" pitchFamily="18" charset="0"/>
                <a:ea typeface="ＭＳ Ｐゴシック"/>
                <a:cs typeface="ＭＳ Ｐゴシック"/>
              </a:rPr>
              <a:t>dipole field than from the local bipolar field of the source region.</a:t>
            </a:r>
          </a:p>
          <a:p>
            <a:pPr eaLnBrk="1" hangingPunct="1">
              <a:lnSpc>
                <a:spcPct val="90000"/>
              </a:lnSpc>
            </a:pPr>
            <a:endParaRPr lang="en-GB" sz="900" smtClean="0">
              <a:latin typeface="Book Antiqua" pitchFamily="18" charset="0"/>
              <a:ea typeface="ＭＳ Ｐゴシック"/>
              <a:cs typeface="ＭＳ Ｐゴシック"/>
            </a:endParaRPr>
          </a:p>
          <a:p>
            <a:pPr eaLnBrk="1" hangingPunct="1">
              <a:lnSpc>
                <a:spcPct val="90000"/>
              </a:lnSpc>
            </a:pPr>
            <a:endParaRPr lang="en-GB" sz="900" smtClean="0">
              <a:latin typeface="Book Antiqua" pitchFamily="18"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heliospheric</a:t>
            </a:r>
            <a:r>
              <a:rPr lang="en-US" dirty="0" smtClean="0"/>
              <a:t> current sheet persists into the outer </a:t>
            </a:r>
            <a:r>
              <a:rPr lang="en-US" dirty="0" err="1" smtClean="0"/>
              <a:t>heliosphere</a:t>
            </a:r>
            <a:r>
              <a:rPr lang="en-US" dirty="0" smtClean="0"/>
              <a:t> and is responsible for both local and global phenomena in the solar wind. Moreover, for a uniform plasma density at the base of the corona, easier escape of the plasma particles will cause the plasma density on open field lines to be smaller (and the outflow speed larger) than on closed field lines at the same distance from the Sun. This concentration of plasma in the solar equatorial band is expected to produce higher levels of thermal X-rays and other emission (Figure 11.2), as indeed observed. </a:t>
            </a:r>
            <a:endParaRPr lang="en-GB" dirty="0"/>
          </a:p>
        </p:txBody>
      </p:sp>
      <p:sp>
        <p:nvSpPr>
          <p:cNvPr id="4" name="Slide Number Placeholder 3"/>
          <p:cNvSpPr>
            <a:spLocks noGrp="1"/>
          </p:cNvSpPr>
          <p:nvPr>
            <p:ph type="sldNum" sz="quarter" idx="10"/>
          </p:nvPr>
        </p:nvSpPr>
        <p:spPr/>
        <p:txBody>
          <a:bodyPr/>
          <a:lstStyle/>
          <a:p>
            <a:pPr>
              <a:defRPr/>
            </a:pPr>
            <a:fld id="{12863C00-2942-4F27-8B6D-43CD8FED52A2}" type="slidenum">
              <a:rPr lang="en-GB" smtClean="0"/>
              <a:pPr>
                <a:defRPr/>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smtClean="0"/>
            </a:lvl1pPr>
          </a:lstStyle>
          <a:p>
            <a:pPr>
              <a:defRPr/>
            </a:pPr>
            <a:fld id="{74C4FEFD-C396-4804-AB78-7EAF21277AEA}" type="datetime1">
              <a:rPr lang="en-US"/>
              <a:pPr>
                <a:defRPr/>
              </a:pPr>
              <a:t>10/22/2010</a:t>
            </a:fld>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E6E5C657-82BA-42A7-89FF-8AADCF1FF0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6E32EB-E003-4A39-B4EF-4CDAE6F65B25}"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B46656B-C385-4883-BC0F-3CF2206ACB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C065B4-4A68-4DE6-8604-EC738A435207}" type="datetime1">
              <a:rPr lang="en-US"/>
              <a:pPr>
                <a:defRPr/>
              </a:pPr>
              <a:t>10/22/2010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671547-C059-4D91-9BE5-341E7E65AB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D60F77-10E1-42B3-A5B7-0AFC8A893431}"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A96E57A-B5E4-491C-8971-CD6945E73D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94050C6C-5E03-4992-8F37-F2EFB2B5DAF7}" type="datetime1">
              <a:rPr lang="en-US"/>
              <a:pPr>
                <a:defRPr/>
              </a:pPr>
              <a:t>10/22/2010</a:t>
            </a:fld>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254C673-BB4F-4DC6-9950-2786CEA1027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DFB8656-A89C-4BFC-B5A7-EE4436D1E743}" type="datetime1">
              <a:rPr lang="en-US"/>
              <a:pPr>
                <a:defRPr/>
              </a:pPr>
              <a:t>10/22/2010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BC23C38-FC86-445A-B84D-E5AE599444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B501720-D6B4-49E4-99CD-FECAC944ED1F}" type="datetime1">
              <a:rPr lang="en-US"/>
              <a:pPr>
                <a:defRPr/>
              </a:pPr>
              <a:t>10/22/2010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04AD820-8E3D-43ED-B003-7E6D71C8C7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F256D41A-3B84-4EFF-B385-7D147D83D603}" type="datetime1">
              <a:rPr lang="en-US"/>
              <a:pPr>
                <a:defRPr/>
              </a:pPr>
              <a:t>10/22/2010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281F5A1-02CE-45D4-B11B-D1AFE1733C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a:defRPr/>
            </a:lvl1pPr>
          </a:lstStyle>
          <a:p>
            <a:pPr>
              <a:defRPr/>
            </a:pPr>
            <a:fld id="{B4ACE51F-218D-43F5-9EB1-7DE2C63D40B9}" type="datetime1">
              <a:rPr lang="en-US"/>
              <a:pPr>
                <a:defRPr/>
              </a:pPr>
              <a:t>10/22/2010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F55FCE4-521D-4A4A-BECF-B5CBEF9ACD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Arial" charset="0"/>
              <a:ea typeface="ＭＳ Ｐゴシック" pitchFamily="68" charset="-128"/>
              <a:cs typeface="+mn-cs"/>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8429E1BC-C45E-4BEB-A615-236EDB4502F0}" type="datetime1">
              <a:rPr lang="en-US"/>
              <a:pPr>
                <a:defRPr/>
              </a:pPr>
              <a:t>10/22/2010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E1515AA-07F0-4426-8BB7-1DDC9F730AF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5D2055FC-5C85-4AF1-9550-723592F3B5C2}" type="datetime1">
              <a:rPr lang="en-US"/>
              <a:pPr>
                <a:defRPr/>
              </a:pPr>
              <a:t>10/22/2010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A2309CC1-94AF-487B-94F4-5F2B05BBEBB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smtClean="0">
                <a:solidFill>
                  <a:schemeClr val="tx2"/>
                </a:solidFill>
                <a:latin typeface="Arial" charset="0"/>
                <a:ea typeface="ＭＳ Ｐゴシック" pitchFamily="68" charset="-128"/>
                <a:cs typeface="+mn-cs"/>
              </a:defRPr>
            </a:lvl1pPr>
          </a:lstStyle>
          <a:p>
            <a:pPr>
              <a:defRPr/>
            </a:pPr>
            <a:fld id="{A39039EB-58A1-4197-B54A-A49E8A9CE5D8}" type="datetime1">
              <a:rPr lang="en-US"/>
              <a:pPr>
                <a:defRPr/>
              </a:pPr>
              <a:t>10/22/2010</a:t>
            </a:fld>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ea typeface="ＭＳ Ｐゴシック" pitchFamily="68" charset="-128"/>
                <a:cs typeface="+mn-cs"/>
              </a:defRPr>
            </a:lvl1pPr>
          </a:lstStyle>
          <a:p>
            <a:pPr>
              <a:defRPr/>
            </a:pPr>
            <a:endParaRPr lang="en-US"/>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Arial" charset="0"/>
                <a:ea typeface="ＭＳ Ｐゴシック" pitchFamily="68" charset="-128"/>
                <a:cs typeface="+mn-cs"/>
              </a:defRPr>
            </a:lvl1pPr>
          </a:lstStyle>
          <a:p>
            <a:pPr>
              <a:defRPr/>
            </a:pPr>
            <a:fld id="{C1C5C879-C546-4DD4-A0B6-227B48AD41A5}" type="slidenum">
              <a:rPr lang="en-US"/>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Arial" charset="0"/>
              <a:ea typeface="ＭＳ Ｐゴシック" pitchFamily="68" charset="-128"/>
              <a:cs typeface="+mn-cs"/>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9" r:id="rId2"/>
    <p:sldLayoutId id="2147483684" r:id="rId3"/>
    <p:sldLayoutId id="2147483680" r:id="rId4"/>
    <p:sldLayoutId id="2147483681" r:id="rId5"/>
    <p:sldLayoutId id="2147483685" r:id="rId6"/>
    <p:sldLayoutId id="2147483686" r:id="rId7"/>
    <p:sldLayoutId id="2147483687" r:id="rId8"/>
    <p:sldLayoutId id="2147483688" r:id="rId9"/>
    <p:sldLayoutId id="2147483682" r:id="rId10"/>
    <p:sldLayoutId id="2147483689"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dirty="0" smtClean="0"/>
              <a:t>Space Weather Prediction</a:t>
            </a:r>
          </a:p>
        </p:txBody>
      </p:sp>
      <p:sp>
        <p:nvSpPr>
          <p:cNvPr id="2051" name="Subtitle 2"/>
          <p:cNvSpPr>
            <a:spLocks noGrp="1"/>
          </p:cNvSpPr>
          <p:nvPr>
            <p:ph type="subTitle" idx="1"/>
          </p:nvPr>
        </p:nvSpPr>
        <p:spPr/>
        <p:txBody>
          <a:bodyPr>
            <a:normAutofit/>
          </a:bodyPr>
          <a:lstStyle/>
          <a:p>
            <a:pPr fontAlgn="auto">
              <a:spcAft>
                <a:spcPts val="0"/>
              </a:spcAft>
              <a:buFont typeface="Wingdings 3"/>
              <a:buNone/>
              <a:defRPr/>
            </a:pPr>
            <a:r>
              <a:rPr lang="en-US" dirty="0" smtClean="0"/>
              <a:t>Become a forecaster in </a:t>
            </a:r>
            <a:r>
              <a:rPr lang="en-US" smtClean="0"/>
              <a:t>less </a:t>
            </a:r>
            <a:r>
              <a:rPr lang="en-US" smtClean="0"/>
              <a:t>than </a:t>
            </a:r>
            <a:r>
              <a:rPr lang="en-US" dirty="0" smtClean="0"/>
              <a:t>3 hours</a:t>
            </a:r>
            <a:endParaRPr lang="en-US" dirty="0" smtClean="0">
              <a:solidFill>
                <a:srgbClr val="898989"/>
              </a:solidFill>
            </a:endParaRPr>
          </a:p>
        </p:txBody>
      </p:sp>
      <p:sp>
        <p:nvSpPr>
          <p:cNvPr id="5" name="TextBox 4"/>
          <p:cNvSpPr txBox="1"/>
          <p:nvPr/>
        </p:nvSpPr>
        <p:spPr>
          <a:xfrm>
            <a:off x="3643313" y="6119813"/>
            <a:ext cx="3460750" cy="523875"/>
          </a:xfrm>
          <a:prstGeom prst="rect">
            <a:avLst/>
          </a:prstGeom>
          <a:noFill/>
        </p:spPr>
        <p:txBody>
          <a:bodyPr wrap="none">
            <a:spAutoFit/>
          </a:bodyPr>
          <a:lstStyle/>
          <a:p>
            <a:pPr algn="r">
              <a:defRPr/>
            </a:pPr>
            <a:r>
              <a:rPr lang="en-GB" sz="1400" dirty="0">
                <a:solidFill>
                  <a:schemeClr val="tx1">
                    <a:lumMod val="65000"/>
                    <a:lumOff val="35000"/>
                  </a:schemeClr>
                </a:solidFill>
                <a:latin typeface="+mj-lt"/>
                <a:ea typeface="ＭＳ Ｐゴシック" pitchFamily="68" charset="-128"/>
                <a:cs typeface="+mn-cs"/>
              </a:rPr>
              <a:t>Petra </a:t>
            </a:r>
            <a:r>
              <a:rPr lang="en-GB" sz="1400" dirty="0" err="1">
                <a:solidFill>
                  <a:schemeClr val="tx1">
                    <a:lumMod val="65000"/>
                    <a:lumOff val="35000"/>
                  </a:schemeClr>
                </a:solidFill>
                <a:latin typeface="+mj-lt"/>
                <a:ea typeface="ＭＳ Ｐゴシック" pitchFamily="68" charset="-128"/>
                <a:cs typeface="+mn-cs"/>
              </a:rPr>
              <a:t>Vanlommel</a:t>
            </a:r>
            <a:r>
              <a:rPr lang="en-GB" sz="1400" dirty="0">
                <a:solidFill>
                  <a:schemeClr val="tx1">
                    <a:lumMod val="65000"/>
                    <a:lumOff val="35000"/>
                  </a:schemeClr>
                </a:solidFill>
                <a:latin typeface="+mj-lt"/>
                <a:ea typeface="ＭＳ Ｐゴシック" pitchFamily="68" charset="-128"/>
                <a:cs typeface="+mn-cs"/>
              </a:rPr>
              <a:t> </a:t>
            </a:r>
          </a:p>
          <a:p>
            <a:pPr algn="r">
              <a:defRPr/>
            </a:pPr>
            <a:r>
              <a:rPr lang="en-GB" sz="1400" dirty="0">
                <a:solidFill>
                  <a:schemeClr val="tx1">
                    <a:lumMod val="65000"/>
                    <a:lumOff val="35000"/>
                  </a:schemeClr>
                </a:solidFill>
                <a:latin typeface="+mj-lt"/>
                <a:ea typeface="ＭＳ Ｐゴシック" pitchFamily="68" charset="-128"/>
                <a:cs typeface="+mn-cs"/>
              </a:rPr>
              <a:t>Solar-Terrestrial Centre of Excellence</a:t>
            </a:r>
          </a:p>
        </p:txBody>
      </p:sp>
      <p:pic>
        <p:nvPicPr>
          <p:cNvPr id="9222" name="Picture 5" descr="STCE logo color back white low res.jpg"/>
          <p:cNvPicPr>
            <a:picLocks noChangeAspect="1"/>
          </p:cNvPicPr>
          <p:nvPr/>
        </p:nvPicPr>
        <p:blipFill>
          <a:blip r:embed="rId2"/>
          <a:srcRect/>
          <a:stretch>
            <a:fillRect/>
          </a:stretch>
        </p:blipFill>
        <p:spPr bwMode="auto">
          <a:xfrm>
            <a:off x="7286625" y="6029325"/>
            <a:ext cx="928688" cy="6572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CACTus</a:t>
            </a:r>
            <a:endParaRPr lang="en-GB" dirty="0"/>
          </a:p>
        </p:txBody>
      </p:sp>
      <p:pic>
        <p:nvPicPr>
          <p:cNvPr id="4" name="Content Placeholder 3" descr="cactus.jpg"/>
          <p:cNvPicPr>
            <a:picLocks noGrp="1" noChangeAspect="1"/>
          </p:cNvPicPr>
          <p:nvPr>
            <p:ph sz="quarter" idx="1"/>
          </p:nvPr>
        </p:nvPicPr>
        <p:blipFill>
          <a:blip r:embed="rId2"/>
          <a:stretch>
            <a:fillRect/>
          </a:stretch>
        </p:blipFill>
        <p:spPr>
          <a:xfrm>
            <a:off x="7955280" y="152400"/>
            <a:ext cx="731520" cy="881148"/>
          </a:xfrm>
        </p:spPr>
      </p:pic>
      <p:pic>
        <p:nvPicPr>
          <p:cNvPr id="5" name="Picture 4" descr="cactus.tiff"/>
          <p:cNvPicPr>
            <a:picLocks noChangeAspect="1"/>
          </p:cNvPicPr>
          <p:nvPr/>
        </p:nvPicPr>
        <p:blipFill>
          <a:blip r:embed="rId3"/>
          <a:stretch>
            <a:fillRect/>
          </a:stretch>
        </p:blipFill>
        <p:spPr>
          <a:xfrm>
            <a:off x="504056" y="1340768"/>
            <a:ext cx="6732240" cy="4683555"/>
          </a:xfrm>
          <a:prstGeom prst="rect">
            <a:avLst/>
          </a:prstGeom>
        </p:spPr>
      </p:pic>
      <p:sp>
        <p:nvSpPr>
          <p:cNvPr id="6" name="TextBox 5"/>
          <p:cNvSpPr txBox="1"/>
          <p:nvPr/>
        </p:nvSpPr>
        <p:spPr>
          <a:xfrm>
            <a:off x="5502424" y="1340768"/>
            <a:ext cx="3467744" cy="646331"/>
          </a:xfrm>
          <a:prstGeom prst="rect">
            <a:avLst/>
          </a:prstGeom>
          <a:noFill/>
        </p:spPr>
        <p:txBody>
          <a:bodyPr wrap="none" rtlCol="0">
            <a:spAutoFit/>
          </a:bodyPr>
          <a:lstStyle/>
          <a:p>
            <a:r>
              <a:rPr lang="en-GB" dirty="0" smtClean="0">
                <a:latin typeface="+mn-lt"/>
              </a:rPr>
              <a:t>SOHO/LASCO – near real time</a:t>
            </a:r>
          </a:p>
          <a:p>
            <a:r>
              <a:rPr lang="en-GB" dirty="0" smtClean="0">
                <a:latin typeface="+mn-lt"/>
              </a:rPr>
              <a:t>STEREO A/B COR2  – 3 days delay</a:t>
            </a:r>
            <a:endParaRPr lang="en-GB" dirty="0">
              <a:latin typeface="+mn-lt"/>
            </a:endParaRPr>
          </a:p>
        </p:txBody>
      </p:sp>
      <p:sp>
        <p:nvSpPr>
          <p:cNvPr id="7" name="TextBox 6"/>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a CME</a:t>
            </a:r>
            <a:endParaRPr lang="en-GB" dirty="0"/>
          </a:p>
        </p:txBody>
      </p:sp>
      <p:sp>
        <p:nvSpPr>
          <p:cNvPr id="3" name="Content Placeholder 2"/>
          <p:cNvSpPr>
            <a:spLocks noGrp="1"/>
          </p:cNvSpPr>
          <p:nvPr>
            <p:ph sz="quarter" idx="1"/>
          </p:nvPr>
        </p:nvSpPr>
        <p:spPr/>
        <p:txBody>
          <a:bodyPr/>
          <a:lstStyle/>
          <a:p>
            <a:r>
              <a:rPr lang="en-GB" dirty="0" smtClean="0"/>
              <a:t>Shock,  if the ICME is fast enough</a:t>
            </a:r>
          </a:p>
          <a:p>
            <a:r>
              <a:rPr lang="en-GB" dirty="0" smtClean="0"/>
              <a:t>Followed by shocked sheath plasma </a:t>
            </a:r>
          </a:p>
          <a:p>
            <a:pPr lvl="1"/>
            <a:r>
              <a:rPr lang="en-GB" dirty="0" smtClean="0"/>
              <a:t>Compressed – heated - oscillating magnetic field</a:t>
            </a:r>
          </a:p>
          <a:p>
            <a:r>
              <a:rPr lang="en-GB" dirty="0" smtClean="0"/>
              <a:t>Followed by the driver gas, </a:t>
            </a:r>
            <a:r>
              <a:rPr lang="en-GB" dirty="0" err="1" smtClean="0"/>
              <a:t>ie</a:t>
            </a:r>
            <a:r>
              <a:rPr lang="en-GB" dirty="0" smtClean="0"/>
              <a:t> ICME </a:t>
            </a:r>
          </a:p>
          <a:p>
            <a:pPr lvl="1"/>
            <a:r>
              <a:rPr lang="en-GB" dirty="0" smtClean="0"/>
              <a:t>Strong B/low variance/large-scale smooth field rotation</a:t>
            </a:r>
          </a:p>
          <a:p>
            <a:pPr lvl="1"/>
            <a:r>
              <a:rPr lang="en-GB" dirty="0" smtClean="0"/>
              <a:t>T depression  </a:t>
            </a:r>
            <a:endParaRPr lang="en-GB" dirty="0"/>
          </a:p>
        </p:txBody>
      </p:sp>
      <p:grpSp>
        <p:nvGrpSpPr>
          <p:cNvPr id="10" name="Group 9"/>
          <p:cNvGrpSpPr/>
          <p:nvPr/>
        </p:nvGrpSpPr>
        <p:grpSpPr>
          <a:xfrm>
            <a:off x="-1116632" y="2924944"/>
            <a:ext cx="9540552" cy="3433936"/>
            <a:chOff x="-2340768" y="1867272"/>
            <a:chExt cx="9540552" cy="3433936"/>
          </a:xfrm>
        </p:grpSpPr>
        <p:sp>
          <p:nvSpPr>
            <p:cNvPr id="7" name="Oval 6"/>
            <p:cNvSpPr/>
            <p:nvPr/>
          </p:nvSpPr>
          <p:spPr>
            <a:xfrm>
              <a:off x="1547664" y="2348880"/>
              <a:ext cx="5400600" cy="237626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619672" y="2708920"/>
              <a:ext cx="4392488" cy="1656184"/>
            </a:xfrm>
            <a:prstGeom prst="ellipse">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p:cNvSpPr/>
            <p:nvPr/>
          </p:nvSpPr>
          <p:spPr>
            <a:xfrm>
              <a:off x="-2340768" y="1867272"/>
              <a:ext cx="9540552" cy="3433936"/>
            </a:xfrm>
            <a:prstGeom prst="arc">
              <a:avLst>
                <a:gd name="adj1" fmla="val 17021252"/>
                <a:gd name="adj2" fmla="val 46632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Oval 3"/>
            <p:cNvSpPr/>
            <p:nvPr/>
          </p:nvSpPr>
          <p:spPr>
            <a:xfrm>
              <a:off x="755576" y="3068960"/>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pic>
        <p:nvPicPr>
          <p:cNvPr id="17" name="Picture 20"/>
          <p:cNvPicPr>
            <a:picLocks noChangeAspect="1" noChangeArrowheads="1"/>
          </p:cNvPicPr>
          <p:nvPr/>
        </p:nvPicPr>
        <p:blipFill>
          <a:blip r:embed="rId3"/>
          <a:srcRect l="25978" t="56401" r="60107" b="16562"/>
          <a:stretch>
            <a:fillRect/>
          </a:stretch>
        </p:blipFill>
        <p:spPr bwMode="auto">
          <a:xfrm>
            <a:off x="7333505" y="3933056"/>
            <a:ext cx="550863" cy="1220787"/>
          </a:xfrm>
          <a:prstGeom prst="rect">
            <a:avLst/>
          </a:prstGeom>
          <a:noFill/>
          <a:ln w="9525">
            <a:noFill/>
            <a:miter lim="800000"/>
            <a:headEnd/>
            <a:tailEnd/>
          </a:ln>
        </p:spPr>
      </p:pic>
      <p:cxnSp>
        <p:nvCxnSpPr>
          <p:cNvPr id="15" name="Straight Arrow Connector 14"/>
          <p:cNvCxnSpPr/>
          <p:nvPr/>
        </p:nvCxnSpPr>
        <p:spPr>
          <a:xfrm rot="10800000">
            <a:off x="5724128" y="4581128"/>
            <a:ext cx="341987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flux ropes</a:t>
            </a:r>
            <a:endParaRPr lang="en-GB" dirty="0"/>
          </a:p>
        </p:txBody>
      </p:sp>
      <p:sp>
        <p:nvSpPr>
          <p:cNvPr id="3" name="Content Placeholder 2"/>
          <p:cNvSpPr>
            <a:spLocks noGrp="1"/>
          </p:cNvSpPr>
          <p:nvPr>
            <p:ph sz="quarter" idx="1"/>
          </p:nvPr>
        </p:nvSpPr>
        <p:spPr/>
        <p:txBody>
          <a:bodyPr/>
          <a:lstStyle/>
          <a:p>
            <a:endParaRPr lang="en-GB" dirty="0"/>
          </a:p>
        </p:txBody>
      </p:sp>
      <p:sp>
        <p:nvSpPr>
          <p:cNvPr id="5" name="Rectangle 2"/>
          <p:cNvSpPr>
            <a:spLocks noChangeArrowheads="1"/>
          </p:cNvSpPr>
          <p:nvPr/>
        </p:nvSpPr>
        <p:spPr bwMode="auto">
          <a:xfrm>
            <a:off x="0" y="1512912"/>
            <a:ext cx="9144000" cy="4724400"/>
          </a:xfrm>
          <a:prstGeom prst="rect">
            <a:avLst/>
          </a:prstGeom>
          <a:solidFill>
            <a:schemeClr val="bg1"/>
          </a:solidFill>
          <a:ln w="9525">
            <a:noFill/>
            <a:miter lim="800000"/>
            <a:headEnd/>
            <a:tailEnd/>
          </a:ln>
        </p:spPr>
        <p:txBody>
          <a:bodyPr wrap="none" anchor="ctr">
            <a:spAutoFit/>
          </a:bodyPr>
          <a:lstStyle/>
          <a:p>
            <a:endParaRPr lang="en-US"/>
          </a:p>
        </p:txBody>
      </p:sp>
      <p:sp>
        <p:nvSpPr>
          <p:cNvPr id="6" name="Rectangle 4"/>
          <p:cNvSpPr>
            <a:spLocks noChangeArrowheads="1"/>
          </p:cNvSpPr>
          <p:nvPr/>
        </p:nvSpPr>
        <p:spPr bwMode="auto">
          <a:xfrm>
            <a:off x="381000" y="4408512"/>
            <a:ext cx="811213"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SEN</a:t>
            </a:r>
            <a:endParaRPr lang="fr-BE" sz="2400" b="0" i="1">
              <a:solidFill>
                <a:schemeClr val="tx1"/>
              </a:solidFill>
              <a:latin typeface="Arial" pitchFamily="34" charset="0"/>
            </a:endParaRPr>
          </a:p>
        </p:txBody>
      </p:sp>
      <p:pic>
        <p:nvPicPr>
          <p:cNvPr id="7" name="Picture 5"/>
          <p:cNvPicPr>
            <a:picLocks noChangeAspect="1" noChangeArrowheads="1"/>
          </p:cNvPicPr>
          <p:nvPr/>
        </p:nvPicPr>
        <p:blipFill>
          <a:blip r:embed="rId3"/>
          <a:srcRect l="58173" t="14267" r="14767" b="71335"/>
          <a:stretch>
            <a:fillRect/>
          </a:stretch>
        </p:blipFill>
        <p:spPr bwMode="auto">
          <a:xfrm>
            <a:off x="376238" y="3798912"/>
            <a:ext cx="1223962" cy="571500"/>
          </a:xfrm>
          <a:prstGeom prst="rect">
            <a:avLst/>
          </a:prstGeom>
          <a:noFill/>
          <a:ln w="9525">
            <a:noFill/>
            <a:miter lim="800000"/>
            <a:headEnd/>
            <a:tailEnd/>
          </a:ln>
        </p:spPr>
      </p:pic>
      <p:sp>
        <p:nvSpPr>
          <p:cNvPr id="8" name="Text Box 6"/>
          <p:cNvSpPr txBox="1">
            <a:spLocks noChangeArrowheads="1"/>
          </p:cNvSpPr>
          <p:nvPr/>
        </p:nvSpPr>
        <p:spPr bwMode="auto">
          <a:xfrm>
            <a:off x="606425" y="1512912"/>
            <a:ext cx="2974975" cy="457200"/>
          </a:xfrm>
          <a:prstGeom prst="rect">
            <a:avLst/>
          </a:prstGeom>
          <a:noFill/>
          <a:ln w="9525">
            <a:noFill/>
            <a:miter lim="800000"/>
            <a:headEnd/>
            <a:tailEnd/>
          </a:ln>
        </p:spPr>
        <p:txBody>
          <a:bodyPr wrap="none">
            <a:spAutoFit/>
          </a:bodyPr>
          <a:lstStyle/>
          <a:p>
            <a:pPr algn="ctr" eaLnBrk="1" hangingPunct="1"/>
            <a:r>
              <a:rPr lang="en-US" sz="2400" b="0">
                <a:solidFill>
                  <a:srgbClr val="008000"/>
                </a:solidFill>
                <a:latin typeface="Times New Roman" pitchFamily="18" charset="0"/>
              </a:rPr>
              <a:t>Left-handed flux ropes</a:t>
            </a:r>
          </a:p>
        </p:txBody>
      </p:sp>
      <p:sp>
        <p:nvSpPr>
          <p:cNvPr id="9" name="Text Box 7"/>
          <p:cNvSpPr txBox="1">
            <a:spLocks noChangeArrowheads="1"/>
          </p:cNvSpPr>
          <p:nvPr/>
        </p:nvSpPr>
        <p:spPr bwMode="auto">
          <a:xfrm>
            <a:off x="5237163" y="1511325"/>
            <a:ext cx="3144837" cy="457200"/>
          </a:xfrm>
          <a:prstGeom prst="rect">
            <a:avLst/>
          </a:prstGeom>
          <a:noFill/>
          <a:ln w="9525">
            <a:noFill/>
            <a:miter lim="800000"/>
            <a:headEnd/>
            <a:tailEnd/>
          </a:ln>
        </p:spPr>
        <p:txBody>
          <a:bodyPr wrap="none">
            <a:spAutoFit/>
          </a:bodyPr>
          <a:lstStyle/>
          <a:p>
            <a:pPr algn="ctr" eaLnBrk="1" hangingPunct="1"/>
            <a:r>
              <a:rPr lang="en-US" sz="2400" b="0">
                <a:solidFill>
                  <a:srgbClr val="000099"/>
                </a:solidFill>
                <a:latin typeface="Times New Roman" pitchFamily="18" charset="0"/>
              </a:rPr>
              <a:t>Right-handed flux ropes</a:t>
            </a:r>
          </a:p>
        </p:txBody>
      </p:sp>
      <p:pic>
        <p:nvPicPr>
          <p:cNvPr id="10" name="Picture 8"/>
          <p:cNvPicPr>
            <a:picLocks noChangeAspect="1" noChangeArrowheads="1"/>
          </p:cNvPicPr>
          <p:nvPr/>
        </p:nvPicPr>
        <p:blipFill>
          <a:blip r:embed="rId4"/>
          <a:srcRect l="14767" t="71335" r="58173" b="14267"/>
          <a:stretch>
            <a:fillRect/>
          </a:stretch>
        </p:blipFill>
        <p:spPr bwMode="auto">
          <a:xfrm>
            <a:off x="2514600" y="3798912"/>
            <a:ext cx="1223963" cy="571500"/>
          </a:xfrm>
          <a:prstGeom prst="rect">
            <a:avLst/>
          </a:prstGeom>
          <a:noFill/>
          <a:ln w="9525">
            <a:noFill/>
            <a:miter lim="800000"/>
            <a:headEnd/>
            <a:tailEnd/>
          </a:ln>
        </p:spPr>
      </p:pic>
      <p:sp>
        <p:nvSpPr>
          <p:cNvPr id="11" name="Line 9"/>
          <p:cNvSpPr>
            <a:spLocks noChangeShapeType="1"/>
          </p:cNvSpPr>
          <p:nvPr/>
        </p:nvSpPr>
        <p:spPr bwMode="auto">
          <a:xfrm rot="2700000">
            <a:off x="2057400" y="2732112"/>
            <a:ext cx="0" cy="2667000"/>
          </a:xfrm>
          <a:prstGeom prst="line">
            <a:avLst/>
          </a:prstGeom>
          <a:noFill/>
          <a:ln w="19050">
            <a:solidFill>
              <a:srgbClr val="008000"/>
            </a:solidFill>
            <a:prstDash val="dash"/>
            <a:round/>
            <a:headEnd/>
            <a:tailEnd/>
          </a:ln>
        </p:spPr>
        <p:txBody>
          <a:bodyPr wrap="none" anchor="ctr">
            <a:spAutoFit/>
          </a:bodyPr>
          <a:lstStyle/>
          <a:p>
            <a:endParaRPr lang="en-GB"/>
          </a:p>
        </p:txBody>
      </p:sp>
      <p:sp>
        <p:nvSpPr>
          <p:cNvPr id="12" name="Line 10"/>
          <p:cNvSpPr>
            <a:spLocks noChangeShapeType="1"/>
          </p:cNvSpPr>
          <p:nvPr/>
        </p:nvSpPr>
        <p:spPr bwMode="auto">
          <a:xfrm rot="18900000">
            <a:off x="2057400" y="2732112"/>
            <a:ext cx="0" cy="2667000"/>
          </a:xfrm>
          <a:prstGeom prst="line">
            <a:avLst/>
          </a:prstGeom>
          <a:noFill/>
          <a:ln w="19050">
            <a:solidFill>
              <a:srgbClr val="008000"/>
            </a:solidFill>
            <a:prstDash val="dash"/>
            <a:round/>
            <a:headEnd/>
            <a:tailEnd/>
          </a:ln>
        </p:spPr>
        <p:txBody>
          <a:bodyPr wrap="none" anchor="ctr">
            <a:spAutoFit/>
          </a:bodyPr>
          <a:lstStyle/>
          <a:p>
            <a:endParaRPr lang="en-GB"/>
          </a:p>
        </p:txBody>
      </p:sp>
      <p:sp>
        <p:nvSpPr>
          <p:cNvPr id="13" name="Line 11"/>
          <p:cNvSpPr>
            <a:spLocks noChangeShapeType="1"/>
          </p:cNvSpPr>
          <p:nvPr/>
        </p:nvSpPr>
        <p:spPr bwMode="auto">
          <a:xfrm rot="2700000">
            <a:off x="6819900" y="2732112"/>
            <a:ext cx="0" cy="2667000"/>
          </a:xfrm>
          <a:prstGeom prst="line">
            <a:avLst/>
          </a:prstGeom>
          <a:noFill/>
          <a:ln w="19050">
            <a:solidFill>
              <a:srgbClr val="000099"/>
            </a:solidFill>
            <a:prstDash val="dash"/>
            <a:round/>
            <a:headEnd/>
            <a:tailEnd/>
          </a:ln>
        </p:spPr>
        <p:txBody>
          <a:bodyPr wrap="none" anchor="ctr">
            <a:spAutoFit/>
          </a:bodyPr>
          <a:lstStyle/>
          <a:p>
            <a:endParaRPr lang="en-GB"/>
          </a:p>
        </p:txBody>
      </p:sp>
      <p:sp>
        <p:nvSpPr>
          <p:cNvPr id="14" name="Line 12"/>
          <p:cNvSpPr>
            <a:spLocks noChangeShapeType="1"/>
          </p:cNvSpPr>
          <p:nvPr/>
        </p:nvSpPr>
        <p:spPr bwMode="auto">
          <a:xfrm rot="18900000">
            <a:off x="6819900" y="2732112"/>
            <a:ext cx="0" cy="2667000"/>
          </a:xfrm>
          <a:prstGeom prst="line">
            <a:avLst/>
          </a:prstGeom>
          <a:noFill/>
          <a:ln w="19050">
            <a:solidFill>
              <a:srgbClr val="000099"/>
            </a:solidFill>
            <a:prstDash val="dash"/>
            <a:round/>
            <a:headEnd/>
            <a:tailEnd/>
          </a:ln>
        </p:spPr>
        <p:txBody>
          <a:bodyPr wrap="none" anchor="ctr">
            <a:spAutoFit/>
          </a:bodyPr>
          <a:lstStyle/>
          <a:p>
            <a:endParaRPr lang="en-GB"/>
          </a:p>
        </p:txBody>
      </p:sp>
      <p:sp>
        <p:nvSpPr>
          <p:cNvPr id="15" name="Rectangle 13"/>
          <p:cNvSpPr>
            <a:spLocks noChangeArrowheads="1"/>
          </p:cNvSpPr>
          <p:nvPr/>
        </p:nvSpPr>
        <p:spPr bwMode="auto">
          <a:xfrm>
            <a:off x="2819400" y="4408512"/>
            <a:ext cx="895350"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NWS</a:t>
            </a:r>
            <a:endParaRPr lang="fr-BE" sz="2400" b="0" i="1">
              <a:solidFill>
                <a:schemeClr val="tx1"/>
              </a:solidFill>
              <a:latin typeface="Arial" pitchFamily="34" charset="0"/>
            </a:endParaRPr>
          </a:p>
        </p:txBody>
      </p:sp>
      <p:pic>
        <p:nvPicPr>
          <p:cNvPr id="16" name="Picture 14"/>
          <p:cNvPicPr>
            <a:picLocks noChangeAspect="1" noChangeArrowheads="1"/>
          </p:cNvPicPr>
          <p:nvPr/>
        </p:nvPicPr>
        <p:blipFill>
          <a:blip r:embed="rId5"/>
          <a:srcRect l="71335" t="58173" r="14267" b="14767"/>
          <a:stretch>
            <a:fillRect/>
          </a:stretch>
        </p:blipFill>
        <p:spPr bwMode="auto">
          <a:xfrm>
            <a:off x="1770063" y="2498750"/>
            <a:ext cx="571500" cy="1223962"/>
          </a:xfrm>
          <a:prstGeom prst="rect">
            <a:avLst/>
          </a:prstGeom>
          <a:noFill/>
          <a:ln w="9525">
            <a:noFill/>
            <a:miter lim="800000"/>
            <a:headEnd/>
            <a:tailEnd/>
          </a:ln>
        </p:spPr>
      </p:pic>
      <p:pic>
        <p:nvPicPr>
          <p:cNvPr id="17" name="Picture 15"/>
          <p:cNvPicPr>
            <a:picLocks noChangeAspect="1" noChangeArrowheads="1"/>
          </p:cNvPicPr>
          <p:nvPr/>
        </p:nvPicPr>
        <p:blipFill>
          <a:blip r:embed="rId6"/>
          <a:srcRect l="14267" t="14767" r="71335" b="58173"/>
          <a:stretch>
            <a:fillRect/>
          </a:stretch>
        </p:blipFill>
        <p:spPr bwMode="auto">
          <a:xfrm>
            <a:off x="1752600" y="4408512"/>
            <a:ext cx="571500" cy="1223963"/>
          </a:xfrm>
          <a:prstGeom prst="rect">
            <a:avLst/>
          </a:prstGeom>
          <a:noFill/>
          <a:ln w="9525">
            <a:noFill/>
            <a:miter lim="800000"/>
            <a:headEnd/>
            <a:tailEnd/>
          </a:ln>
        </p:spPr>
      </p:pic>
      <p:sp>
        <p:nvSpPr>
          <p:cNvPr id="18" name="Rectangle 16"/>
          <p:cNvSpPr>
            <a:spLocks noChangeArrowheads="1"/>
          </p:cNvSpPr>
          <p:nvPr/>
        </p:nvSpPr>
        <p:spPr bwMode="auto">
          <a:xfrm>
            <a:off x="1619250" y="2046312"/>
            <a:ext cx="895350"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ENW</a:t>
            </a:r>
            <a:endParaRPr lang="fr-BE" sz="2400" b="0" i="1">
              <a:solidFill>
                <a:schemeClr val="tx1"/>
              </a:solidFill>
              <a:latin typeface="Arial" pitchFamily="34" charset="0"/>
            </a:endParaRPr>
          </a:p>
        </p:txBody>
      </p:sp>
      <p:sp>
        <p:nvSpPr>
          <p:cNvPr id="19" name="Rectangle 17"/>
          <p:cNvSpPr>
            <a:spLocks noChangeArrowheads="1"/>
          </p:cNvSpPr>
          <p:nvPr/>
        </p:nvSpPr>
        <p:spPr bwMode="auto">
          <a:xfrm>
            <a:off x="1560513" y="5627712"/>
            <a:ext cx="877887"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WSE</a:t>
            </a:r>
            <a:endParaRPr lang="fr-BE" sz="2400" b="0" i="1">
              <a:solidFill>
                <a:schemeClr val="tx1"/>
              </a:solidFill>
              <a:latin typeface="Arial" pitchFamily="34" charset="0"/>
            </a:endParaRPr>
          </a:p>
        </p:txBody>
      </p:sp>
      <p:pic>
        <p:nvPicPr>
          <p:cNvPr id="20" name="Picture 18"/>
          <p:cNvPicPr>
            <a:picLocks noChangeAspect="1" noChangeArrowheads="1"/>
          </p:cNvPicPr>
          <p:nvPr/>
        </p:nvPicPr>
        <p:blipFill>
          <a:blip r:embed="rId3"/>
          <a:srcRect l="56383" t="59616" r="16557" b="25987"/>
          <a:stretch>
            <a:fillRect/>
          </a:stretch>
        </p:blipFill>
        <p:spPr bwMode="auto">
          <a:xfrm>
            <a:off x="5181600" y="3798912"/>
            <a:ext cx="1222375" cy="569913"/>
          </a:xfrm>
          <a:prstGeom prst="rect">
            <a:avLst/>
          </a:prstGeom>
          <a:noFill/>
          <a:ln w="9525">
            <a:noFill/>
            <a:miter lim="800000"/>
            <a:headEnd/>
            <a:tailEnd/>
          </a:ln>
        </p:spPr>
      </p:pic>
      <p:pic>
        <p:nvPicPr>
          <p:cNvPr id="21" name="Picture 19"/>
          <p:cNvPicPr>
            <a:picLocks noChangeAspect="1" noChangeArrowheads="1"/>
          </p:cNvPicPr>
          <p:nvPr/>
        </p:nvPicPr>
        <p:blipFill>
          <a:blip r:embed="rId4"/>
          <a:srcRect l="16557" t="25987" r="56383" b="60126"/>
          <a:stretch>
            <a:fillRect/>
          </a:stretch>
        </p:blipFill>
        <p:spPr bwMode="auto">
          <a:xfrm>
            <a:off x="7235825" y="3798912"/>
            <a:ext cx="1222375" cy="549275"/>
          </a:xfrm>
          <a:prstGeom prst="rect">
            <a:avLst/>
          </a:prstGeom>
          <a:noFill/>
          <a:ln w="9525">
            <a:noFill/>
            <a:miter lim="800000"/>
            <a:headEnd/>
            <a:tailEnd/>
          </a:ln>
        </p:spPr>
      </p:pic>
      <p:pic>
        <p:nvPicPr>
          <p:cNvPr id="22" name="Picture 20"/>
          <p:cNvPicPr>
            <a:picLocks noChangeAspect="1" noChangeArrowheads="1"/>
          </p:cNvPicPr>
          <p:nvPr/>
        </p:nvPicPr>
        <p:blipFill>
          <a:blip r:embed="rId5"/>
          <a:srcRect l="25978" t="56401" r="60107" b="16562"/>
          <a:stretch>
            <a:fillRect/>
          </a:stretch>
        </p:blipFill>
        <p:spPr bwMode="auto">
          <a:xfrm>
            <a:off x="6553200" y="2501925"/>
            <a:ext cx="550863" cy="1220787"/>
          </a:xfrm>
          <a:prstGeom prst="rect">
            <a:avLst/>
          </a:prstGeom>
          <a:noFill/>
          <a:ln w="9525">
            <a:noFill/>
            <a:miter lim="800000"/>
            <a:headEnd/>
            <a:tailEnd/>
          </a:ln>
        </p:spPr>
      </p:pic>
      <p:pic>
        <p:nvPicPr>
          <p:cNvPr id="23" name="Picture 21"/>
          <p:cNvPicPr>
            <a:picLocks noChangeAspect="1" noChangeArrowheads="1"/>
          </p:cNvPicPr>
          <p:nvPr/>
        </p:nvPicPr>
        <p:blipFill>
          <a:blip r:embed="rId6"/>
          <a:srcRect l="59616" t="16557" r="25987" b="56383"/>
          <a:stretch>
            <a:fillRect/>
          </a:stretch>
        </p:blipFill>
        <p:spPr bwMode="auto">
          <a:xfrm>
            <a:off x="6516688" y="4408512"/>
            <a:ext cx="569912" cy="1222375"/>
          </a:xfrm>
          <a:prstGeom prst="rect">
            <a:avLst/>
          </a:prstGeom>
          <a:noFill/>
          <a:ln w="9525">
            <a:noFill/>
            <a:miter lim="800000"/>
            <a:headEnd/>
            <a:tailEnd/>
          </a:ln>
        </p:spPr>
      </p:pic>
      <p:sp>
        <p:nvSpPr>
          <p:cNvPr id="24" name="Rectangle 22"/>
          <p:cNvSpPr>
            <a:spLocks noChangeArrowheads="1"/>
          </p:cNvSpPr>
          <p:nvPr/>
        </p:nvSpPr>
        <p:spPr bwMode="auto">
          <a:xfrm>
            <a:off x="7543800" y="4408512"/>
            <a:ext cx="895350"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SWN</a:t>
            </a:r>
            <a:endParaRPr lang="fr-BE" sz="2400" b="0" i="1">
              <a:solidFill>
                <a:schemeClr val="tx1"/>
              </a:solidFill>
              <a:latin typeface="Arial" pitchFamily="34" charset="0"/>
            </a:endParaRPr>
          </a:p>
        </p:txBody>
      </p:sp>
      <p:sp>
        <p:nvSpPr>
          <p:cNvPr id="25" name="Rectangle 23"/>
          <p:cNvSpPr>
            <a:spLocks noChangeArrowheads="1"/>
          </p:cNvSpPr>
          <p:nvPr/>
        </p:nvSpPr>
        <p:spPr bwMode="auto">
          <a:xfrm>
            <a:off x="5284788" y="4408512"/>
            <a:ext cx="811212"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NES</a:t>
            </a:r>
            <a:endParaRPr lang="fr-BE" sz="2400" b="0" i="1">
              <a:solidFill>
                <a:schemeClr val="tx1"/>
              </a:solidFill>
              <a:latin typeface="Arial" pitchFamily="34" charset="0"/>
            </a:endParaRPr>
          </a:p>
        </p:txBody>
      </p:sp>
      <p:sp>
        <p:nvSpPr>
          <p:cNvPr id="26" name="Rectangle 24"/>
          <p:cNvSpPr>
            <a:spLocks noChangeArrowheads="1"/>
          </p:cNvSpPr>
          <p:nvPr/>
        </p:nvSpPr>
        <p:spPr bwMode="auto">
          <a:xfrm>
            <a:off x="6361113" y="5627712"/>
            <a:ext cx="877887"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ESW</a:t>
            </a:r>
            <a:endParaRPr lang="fr-BE" sz="2400" b="0" i="1">
              <a:solidFill>
                <a:schemeClr val="tx1"/>
              </a:solidFill>
              <a:latin typeface="Arial" pitchFamily="34" charset="0"/>
            </a:endParaRPr>
          </a:p>
        </p:txBody>
      </p:sp>
      <p:sp>
        <p:nvSpPr>
          <p:cNvPr id="27" name="Rectangle 25"/>
          <p:cNvSpPr>
            <a:spLocks noChangeArrowheads="1"/>
          </p:cNvSpPr>
          <p:nvPr/>
        </p:nvSpPr>
        <p:spPr bwMode="auto">
          <a:xfrm>
            <a:off x="6427788" y="2046312"/>
            <a:ext cx="895350" cy="457200"/>
          </a:xfrm>
          <a:prstGeom prst="rect">
            <a:avLst/>
          </a:prstGeom>
          <a:noFill/>
          <a:ln w="9525">
            <a:noFill/>
            <a:miter lim="800000"/>
            <a:headEnd/>
            <a:tailEnd/>
          </a:ln>
        </p:spPr>
        <p:txBody>
          <a:bodyPr wrap="none">
            <a:spAutoFit/>
          </a:bodyPr>
          <a:lstStyle/>
          <a:p>
            <a:pPr eaLnBrk="1" hangingPunct="1"/>
            <a:r>
              <a:rPr lang="en-GB" sz="2400" b="0" i="1">
                <a:solidFill>
                  <a:schemeClr val="tx1"/>
                </a:solidFill>
                <a:latin typeface="Arial" pitchFamily="34" charset="0"/>
              </a:rPr>
              <a:t>WNE</a:t>
            </a:r>
            <a:endParaRPr lang="fr-BE" sz="2400" b="0" i="1">
              <a:solidFill>
                <a:schemeClr val="tx1"/>
              </a:solidFill>
              <a:latin typeface="Arial" pitchFamily="34" charset="0"/>
            </a:endParaRPr>
          </a:p>
        </p:txBody>
      </p:sp>
      <p:sp>
        <p:nvSpPr>
          <p:cNvPr id="28" name="TextBox 27"/>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143000"/>
          </a:xfrm>
        </p:spPr>
        <p:txBody>
          <a:bodyPr/>
          <a:lstStyle/>
          <a:p>
            <a:pPr eaLnBrk="1" hangingPunct="1"/>
            <a:r>
              <a:rPr lang="en-US" dirty="0" smtClean="0"/>
              <a:t>Flux rope </a:t>
            </a:r>
            <a:r>
              <a:rPr lang="en-US" dirty="0" err="1" smtClean="0"/>
              <a:t>orientatie</a:t>
            </a:r>
            <a:endParaRPr lang="fr-BE" dirty="0" smtClean="0"/>
          </a:p>
        </p:txBody>
      </p:sp>
      <p:pic>
        <p:nvPicPr>
          <p:cNvPr id="41987" name="Picture 3"/>
          <p:cNvPicPr>
            <a:picLocks noChangeAspect="1" noChangeArrowheads="1"/>
          </p:cNvPicPr>
          <p:nvPr/>
        </p:nvPicPr>
        <p:blipFill>
          <a:blip r:embed="rId3"/>
          <a:srcRect/>
          <a:stretch>
            <a:fillRect/>
          </a:stretch>
        </p:blipFill>
        <p:spPr bwMode="auto">
          <a:xfrm>
            <a:off x="4464496" y="1295300"/>
            <a:ext cx="4572000" cy="4572000"/>
          </a:xfrm>
          <a:prstGeom prst="rect">
            <a:avLst/>
          </a:prstGeom>
          <a:noFill/>
          <a:ln w="9525">
            <a:noFill/>
            <a:miter lim="800000"/>
            <a:headEnd/>
            <a:tailEnd/>
          </a:ln>
        </p:spPr>
      </p:pic>
      <p:sp>
        <p:nvSpPr>
          <p:cNvPr id="41988" name="Text Box 4"/>
          <p:cNvSpPr txBox="1">
            <a:spLocks noChangeArrowheads="1"/>
          </p:cNvSpPr>
          <p:nvPr/>
        </p:nvSpPr>
        <p:spPr bwMode="auto">
          <a:xfrm>
            <a:off x="213841" y="4149080"/>
            <a:ext cx="1693863" cy="457200"/>
          </a:xfrm>
          <a:prstGeom prst="rect">
            <a:avLst/>
          </a:prstGeom>
          <a:noFill/>
          <a:ln w="9525">
            <a:noFill/>
            <a:miter lim="800000"/>
            <a:headEnd/>
            <a:tailEnd/>
          </a:ln>
        </p:spPr>
        <p:txBody>
          <a:bodyPr wrap="none">
            <a:spAutoFit/>
          </a:bodyPr>
          <a:lstStyle/>
          <a:p>
            <a:pPr algn="ctr" eaLnBrk="1" hangingPunct="1"/>
            <a:r>
              <a:rPr lang="en-US" sz="2400" b="0" dirty="0">
                <a:latin typeface="Times New Roman" pitchFamily="18" charset="0"/>
              </a:rPr>
              <a:t>SOHO/MDI</a:t>
            </a:r>
            <a:endParaRPr lang="fr-BE" sz="2000" b="0" i="1" dirty="0">
              <a:latin typeface="Times New Roman" pitchFamily="18" charset="0"/>
            </a:endParaRPr>
          </a:p>
        </p:txBody>
      </p:sp>
      <p:sp>
        <p:nvSpPr>
          <p:cNvPr id="41989" name="Text Box 5"/>
          <p:cNvSpPr txBox="1">
            <a:spLocks noChangeArrowheads="1"/>
          </p:cNvSpPr>
          <p:nvPr/>
        </p:nvSpPr>
        <p:spPr bwMode="auto">
          <a:xfrm>
            <a:off x="1970088" y="1457325"/>
            <a:ext cx="2297112" cy="1225550"/>
          </a:xfrm>
          <a:prstGeom prst="rect">
            <a:avLst/>
          </a:prstGeom>
          <a:solidFill>
            <a:srgbClr val="66FF66"/>
          </a:solidFill>
          <a:ln w="38100">
            <a:solidFill>
              <a:srgbClr val="008000"/>
            </a:solidFill>
            <a:miter lim="800000"/>
            <a:headEnd/>
            <a:tailEnd/>
          </a:ln>
        </p:spPr>
        <p:txBody>
          <a:bodyPr wrap="none">
            <a:spAutoFit/>
          </a:bodyPr>
          <a:lstStyle/>
          <a:p>
            <a:pPr algn="l" eaLnBrk="1" hangingPunct="1"/>
            <a:r>
              <a:rPr lang="fr-BE" sz="2400" b="0">
                <a:solidFill>
                  <a:schemeClr val="tx1"/>
                </a:solidFill>
                <a:latin typeface="Times New Roman" pitchFamily="18" charset="0"/>
              </a:rPr>
              <a:t>SOHO/EIT</a:t>
            </a:r>
          </a:p>
          <a:p>
            <a:pPr algn="l" eaLnBrk="1" hangingPunct="1"/>
            <a:r>
              <a:rPr lang="fr-BE" sz="2400" b="0">
                <a:solidFill>
                  <a:schemeClr val="tx1"/>
                </a:solidFill>
                <a:latin typeface="Times New Roman" pitchFamily="18" charset="0"/>
              </a:rPr>
              <a:t>Fe XII bandpass </a:t>
            </a:r>
          </a:p>
          <a:p>
            <a:pPr algn="l" eaLnBrk="1" hangingPunct="1"/>
            <a:r>
              <a:rPr lang="fr-BE" sz="2400" b="0">
                <a:solidFill>
                  <a:schemeClr val="tx1"/>
                </a:solidFill>
                <a:latin typeface="Times New Roman" pitchFamily="18" charset="0"/>
              </a:rPr>
              <a:t>(195 Å)</a:t>
            </a:r>
            <a:endParaRPr lang="en-GB" sz="2400" b="0">
              <a:solidFill>
                <a:schemeClr val="tx1"/>
              </a:solidFill>
              <a:latin typeface="Times New Roman" pitchFamily="18" charset="0"/>
            </a:endParaRPr>
          </a:p>
        </p:txBody>
      </p:sp>
      <p:sp>
        <p:nvSpPr>
          <p:cNvPr id="41990" name="AutoShape 6"/>
          <p:cNvSpPr>
            <a:spLocks noChangeArrowheads="1"/>
          </p:cNvSpPr>
          <p:nvPr/>
        </p:nvSpPr>
        <p:spPr bwMode="auto">
          <a:xfrm flipH="1">
            <a:off x="3505200" y="2286000"/>
            <a:ext cx="914400" cy="304800"/>
          </a:xfrm>
          <a:prstGeom prst="leftArrow">
            <a:avLst>
              <a:gd name="adj1" fmla="val 50000"/>
              <a:gd name="adj2" fmla="val 75000"/>
            </a:avLst>
          </a:prstGeom>
          <a:solidFill>
            <a:srgbClr val="008000"/>
          </a:solidFill>
          <a:ln w="9525">
            <a:solidFill>
              <a:srgbClr val="008000"/>
            </a:solidFill>
            <a:miter lim="800000"/>
            <a:headEnd/>
            <a:tailEnd/>
          </a:ln>
        </p:spPr>
        <p:txBody>
          <a:bodyPr anchor="ctr">
            <a:spAutoFit/>
          </a:bodyPr>
          <a:lstStyle/>
          <a:p>
            <a:endParaRPr lang="en-US"/>
          </a:p>
        </p:txBody>
      </p:sp>
      <p:pic>
        <p:nvPicPr>
          <p:cNvPr id="41991" name="Picture 7" descr="smdi_maglc_fd_20000217_1643"/>
          <p:cNvPicPr>
            <a:picLocks noChangeAspect="1" noChangeArrowheads="1"/>
          </p:cNvPicPr>
          <p:nvPr/>
        </p:nvPicPr>
        <p:blipFill>
          <a:blip r:embed="rId4"/>
          <a:srcRect l="33749" t="50743" r="46875" b="27429"/>
          <a:stretch>
            <a:fillRect/>
          </a:stretch>
        </p:blipFill>
        <p:spPr bwMode="auto">
          <a:xfrm>
            <a:off x="159420" y="1268760"/>
            <a:ext cx="1892300" cy="2916238"/>
          </a:xfrm>
          <a:prstGeom prst="rect">
            <a:avLst/>
          </a:prstGeom>
          <a:noFill/>
          <a:ln w="9525">
            <a:noFill/>
            <a:miter lim="800000"/>
            <a:headEnd/>
            <a:tailEnd/>
          </a:ln>
        </p:spPr>
      </p:pic>
      <p:pic>
        <p:nvPicPr>
          <p:cNvPr id="41992" name="Picture 9" descr="cloudfil"/>
          <p:cNvPicPr>
            <a:picLocks noChangeAspect="1" noChangeArrowheads="1"/>
          </p:cNvPicPr>
          <p:nvPr/>
        </p:nvPicPr>
        <p:blipFill>
          <a:blip r:embed="rId5"/>
          <a:srcRect l="1846" t="78195" r="86232" b="12369"/>
          <a:stretch>
            <a:fillRect/>
          </a:stretch>
        </p:blipFill>
        <p:spPr bwMode="auto">
          <a:xfrm>
            <a:off x="1366937" y="3284984"/>
            <a:ext cx="612775" cy="825500"/>
          </a:xfrm>
          <a:prstGeom prst="rect">
            <a:avLst/>
          </a:prstGeom>
          <a:noFill/>
          <a:ln w="38100">
            <a:solidFill>
              <a:srgbClr val="3366FF"/>
            </a:solidFill>
            <a:miter lim="800000"/>
            <a:headEnd/>
            <a:tailEnd/>
          </a:ln>
        </p:spPr>
      </p:pic>
      <p:sp>
        <p:nvSpPr>
          <p:cNvPr id="445451" name="Rectangle 11"/>
          <p:cNvSpPr>
            <a:spLocks noChangeArrowheads="1"/>
          </p:cNvSpPr>
          <p:nvPr/>
        </p:nvSpPr>
        <p:spPr bwMode="auto">
          <a:xfrm>
            <a:off x="6172200" y="3581400"/>
            <a:ext cx="838200" cy="838200"/>
          </a:xfrm>
          <a:prstGeom prst="rect">
            <a:avLst/>
          </a:prstGeom>
          <a:noFill/>
          <a:ln w="15875">
            <a:solidFill>
              <a:srgbClr val="FF0000"/>
            </a:solidFill>
            <a:miter lim="800000"/>
            <a:headEnd/>
            <a:tailEnd/>
          </a:ln>
        </p:spPr>
        <p:txBody>
          <a:bodyPr wrap="none" anchor="ctr">
            <a:spAutoFit/>
          </a:bodyPr>
          <a:lstStyle/>
          <a:p>
            <a:endParaRPr lang="en-US"/>
          </a:p>
        </p:txBody>
      </p:sp>
      <p:grpSp>
        <p:nvGrpSpPr>
          <p:cNvPr id="2" name="Group 12"/>
          <p:cNvGrpSpPr>
            <a:grpSpLocks/>
          </p:cNvGrpSpPr>
          <p:nvPr/>
        </p:nvGrpSpPr>
        <p:grpSpPr bwMode="auto">
          <a:xfrm>
            <a:off x="2051720" y="1300336"/>
            <a:ext cx="5105400" cy="3352800"/>
            <a:chOff x="1200" y="672"/>
            <a:chExt cx="3216" cy="2112"/>
          </a:xfrm>
        </p:grpSpPr>
        <p:pic>
          <p:nvPicPr>
            <p:cNvPr id="41998" name="Picture 13"/>
            <p:cNvPicPr>
              <a:picLocks noChangeAspect="1" noChangeArrowheads="1"/>
            </p:cNvPicPr>
            <p:nvPr/>
          </p:nvPicPr>
          <p:blipFill>
            <a:blip r:embed="rId3"/>
            <a:srcRect l="37126" t="54398" r="45909" b="28120"/>
            <a:stretch>
              <a:fillRect/>
            </a:stretch>
          </p:blipFill>
          <p:spPr bwMode="auto">
            <a:xfrm>
              <a:off x="1200" y="674"/>
              <a:ext cx="1251" cy="1286"/>
            </a:xfrm>
            <a:prstGeom prst="rect">
              <a:avLst/>
            </a:prstGeom>
            <a:noFill/>
            <a:ln w="25400">
              <a:solidFill>
                <a:srgbClr val="FF0000"/>
              </a:solidFill>
              <a:miter lim="800000"/>
              <a:headEnd/>
              <a:tailEnd/>
            </a:ln>
          </p:spPr>
        </p:pic>
        <p:sp>
          <p:nvSpPr>
            <p:cNvPr id="41999" name="Line 14"/>
            <p:cNvSpPr>
              <a:spLocks noChangeShapeType="1"/>
            </p:cNvSpPr>
            <p:nvPr/>
          </p:nvSpPr>
          <p:spPr bwMode="auto">
            <a:xfrm>
              <a:off x="2448" y="672"/>
              <a:ext cx="1968" cy="1584"/>
            </a:xfrm>
            <a:prstGeom prst="line">
              <a:avLst/>
            </a:prstGeom>
            <a:noFill/>
            <a:ln w="22225">
              <a:solidFill>
                <a:srgbClr val="FF0000"/>
              </a:solidFill>
              <a:round/>
              <a:headEnd/>
              <a:tailEnd/>
            </a:ln>
          </p:spPr>
          <p:txBody>
            <a:bodyPr wrap="none" anchor="ctr">
              <a:spAutoFit/>
            </a:bodyPr>
            <a:lstStyle/>
            <a:p>
              <a:endParaRPr lang="en-GB"/>
            </a:p>
          </p:txBody>
        </p:sp>
        <p:sp>
          <p:nvSpPr>
            <p:cNvPr id="42000" name="Line 15"/>
            <p:cNvSpPr>
              <a:spLocks noChangeShapeType="1"/>
            </p:cNvSpPr>
            <p:nvPr/>
          </p:nvSpPr>
          <p:spPr bwMode="auto">
            <a:xfrm>
              <a:off x="1200" y="1968"/>
              <a:ext cx="2688" cy="816"/>
            </a:xfrm>
            <a:prstGeom prst="line">
              <a:avLst/>
            </a:prstGeom>
            <a:noFill/>
            <a:ln w="22225">
              <a:solidFill>
                <a:srgbClr val="FF0000"/>
              </a:solidFill>
              <a:round/>
              <a:headEnd/>
              <a:tailEnd/>
            </a:ln>
          </p:spPr>
          <p:txBody>
            <a:bodyPr anchor="ctr">
              <a:spAutoFit/>
            </a:bodyPr>
            <a:lstStyle/>
            <a:p>
              <a:endParaRPr lang="en-GB"/>
            </a:p>
          </p:txBody>
        </p:sp>
      </p:grpSp>
      <p:grpSp>
        <p:nvGrpSpPr>
          <p:cNvPr id="3" name="Group 16"/>
          <p:cNvGrpSpPr>
            <a:grpSpLocks/>
          </p:cNvGrpSpPr>
          <p:nvPr/>
        </p:nvGrpSpPr>
        <p:grpSpPr bwMode="auto">
          <a:xfrm>
            <a:off x="4427538" y="1133475"/>
            <a:ext cx="4598987" cy="5032375"/>
            <a:chOff x="2789" y="714"/>
            <a:chExt cx="2897" cy="3170"/>
          </a:xfrm>
        </p:grpSpPr>
        <p:pic>
          <p:nvPicPr>
            <p:cNvPr id="41996" name="Picture 17" descr="yurch_fg11"/>
            <p:cNvPicPr>
              <a:picLocks noChangeAspect="1" noChangeArrowheads="1"/>
            </p:cNvPicPr>
            <p:nvPr/>
          </p:nvPicPr>
          <p:blipFill>
            <a:blip r:embed="rId6"/>
            <a:srcRect/>
            <a:stretch>
              <a:fillRect/>
            </a:stretch>
          </p:blipFill>
          <p:spPr bwMode="auto">
            <a:xfrm>
              <a:off x="2789" y="714"/>
              <a:ext cx="2897" cy="3170"/>
            </a:xfrm>
            <a:prstGeom prst="rect">
              <a:avLst/>
            </a:prstGeom>
            <a:noFill/>
            <a:ln w="9525">
              <a:noFill/>
              <a:miter lim="800000"/>
              <a:headEnd/>
              <a:tailEnd/>
            </a:ln>
          </p:spPr>
        </p:pic>
        <p:sp>
          <p:nvSpPr>
            <p:cNvPr id="41997" name="Text Box 18"/>
            <p:cNvSpPr txBox="1">
              <a:spLocks noChangeArrowheads="1"/>
            </p:cNvSpPr>
            <p:nvPr/>
          </p:nvSpPr>
          <p:spPr bwMode="auto">
            <a:xfrm>
              <a:off x="3969" y="3521"/>
              <a:ext cx="1687" cy="250"/>
            </a:xfrm>
            <a:prstGeom prst="rect">
              <a:avLst/>
            </a:prstGeom>
            <a:noFill/>
            <a:ln w="9525">
              <a:noFill/>
              <a:miter lim="800000"/>
              <a:headEnd/>
              <a:tailEnd/>
            </a:ln>
          </p:spPr>
          <p:txBody>
            <a:bodyPr wrap="none">
              <a:spAutoFit/>
            </a:bodyPr>
            <a:lstStyle/>
            <a:p>
              <a:pPr algn="ctr" eaLnBrk="1" hangingPunct="1"/>
              <a:r>
                <a:rPr lang="en-US" sz="2000" b="0" i="1">
                  <a:solidFill>
                    <a:schemeClr val="tx1"/>
                  </a:solidFill>
                  <a:latin typeface="Times New Roman" pitchFamily="18" charset="0"/>
                </a:rPr>
                <a:t>(Yurchyshyn et al. 2000)</a:t>
              </a:r>
              <a:endParaRPr lang="fr-BE" sz="2000" b="0">
                <a:solidFill>
                  <a:schemeClr val="tx1"/>
                </a:solidFill>
                <a:latin typeface="Times New Roman" pitchFamily="18" charset="0"/>
              </a:endParaRPr>
            </a:p>
          </p:txBody>
        </p:sp>
      </p:grpSp>
      <p:sp>
        <p:nvSpPr>
          <p:cNvPr id="17" name="TextBox 16"/>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5451"/>
                                        </p:tgtEl>
                                        <p:attrNameLst>
                                          <p:attrName>style.visibility</p:attrName>
                                        </p:attrNameLst>
                                      </p:cBhvr>
                                      <p:to>
                                        <p:strVal val="visible"/>
                                      </p:to>
                                    </p:set>
                                    <p:animEffect transition="in" filter="wipe(up)">
                                      <p:cBhvr>
                                        <p:cTn id="7" dur="500"/>
                                        <p:tgtEl>
                                          <p:spTgt spid="445451"/>
                                        </p:tgtEl>
                                      </p:cBhvr>
                                    </p:animEffect>
                                  </p:childTnLst>
                                </p:cTn>
                              </p:par>
                            </p:childTnLst>
                          </p:cTn>
                        </p:par>
                        <p:par>
                          <p:cTn id="8" fill="hold">
                            <p:stCondLst>
                              <p:cond delay="500"/>
                            </p:stCondLst>
                            <p:childTnLst>
                              <p:par>
                                <p:cTn id="9" presetID="22" presetClass="entr" presetSubtype="2"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ou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dirty="0" smtClean="0"/>
              <a:t>Geomagnetic result</a:t>
            </a:r>
          </a:p>
        </p:txBody>
      </p:sp>
      <p:sp>
        <p:nvSpPr>
          <p:cNvPr id="43011" name="Rectangle 3"/>
          <p:cNvSpPr>
            <a:spLocks noGrp="1" noChangeArrowheads="1"/>
          </p:cNvSpPr>
          <p:nvPr>
            <p:ph type="body" idx="1"/>
          </p:nvPr>
        </p:nvSpPr>
        <p:spPr/>
        <p:txBody>
          <a:bodyPr/>
          <a:lstStyle/>
          <a:p>
            <a:pPr eaLnBrk="1" hangingPunct="1"/>
            <a:endParaRPr lang="en-GB" smtClean="0"/>
          </a:p>
        </p:txBody>
      </p:sp>
      <p:pic>
        <p:nvPicPr>
          <p:cNvPr id="43012" name="Picture 4" descr="20000716_kp"/>
          <p:cNvPicPr>
            <a:picLocks noChangeAspect="1" noChangeArrowheads="1"/>
          </p:cNvPicPr>
          <p:nvPr/>
        </p:nvPicPr>
        <p:blipFill>
          <a:blip r:embed="rId3"/>
          <a:srcRect/>
          <a:stretch>
            <a:fillRect/>
          </a:stretch>
        </p:blipFill>
        <p:spPr bwMode="auto">
          <a:xfrm>
            <a:off x="755650" y="4076700"/>
            <a:ext cx="3048000" cy="2286000"/>
          </a:xfrm>
          <a:prstGeom prst="rect">
            <a:avLst/>
          </a:prstGeom>
          <a:noFill/>
          <a:ln w="9525">
            <a:noFill/>
            <a:miter lim="800000"/>
            <a:headEnd/>
            <a:tailEnd/>
          </a:ln>
        </p:spPr>
      </p:pic>
      <p:pic>
        <p:nvPicPr>
          <p:cNvPr id="43013" name="Picture 6" descr="yurch_fg11"/>
          <p:cNvPicPr>
            <a:picLocks noChangeAspect="1" noChangeArrowheads="1"/>
          </p:cNvPicPr>
          <p:nvPr/>
        </p:nvPicPr>
        <p:blipFill>
          <a:blip r:embed="rId4"/>
          <a:srcRect/>
          <a:stretch>
            <a:fillRect/>
          </a:stretch>
        </p:blipFill>
        <p:spPr bwMode="auto">
          <a:xfrm>
            <a:off x="3924300" y="1349375"/>
            <a:ext cx="4598988" cy="5032375"/>
          </a:xfrm>
          <a:prstGeom prst="rect">
            <a:avLst/>
          </a:prstGeom>
          <a:noFill/>
          <a:ln w="9525">
            <a:noFill/>
            <a:miter lim="800000"/>
            <a:headEnd/>
            <a:tailEnd/>
          </a:ln>
        </p:spPr>
      </p:pic>
      <p:sp>
        <p:nvSpPr>
          <p:cNvPr id="43014" name="Text Box 7"/>
          <p:cNvSpPr txBox="1">
            <a:spLocks noChangeArrowheads="1"/>
          </p:cNvSpPr>
          <p:nvPr/>
        </p:nvSpPr>
        <p:spPr bwMode="auto">
          <a:xfrm>
            <a:off x="5710238" y="5805488"/>
            <a:ext cx="2678112" cy="396875"/>
          </a:xfrm>
          <a:prstGeom prst="rect">
            <a:avLst/>
          </a:prstGeom>
          <a:noFill/>
          <a:ln w="9525">
            <a:noFill/>
            <a:miter lim="800000"/>
            <a:headEnd/>
            <a:tailEnd/>
          </a:ln>
        </p:spPr>
        <p:txBody>
          <a:bodyPr wrap="none">
            <a:spAutoFit/>
          </a:bodyPr>
          <a:lstStyle/>
          <a:p>
            <a:pPr algn="ctr" eaLnBrk="1" hangingPunct="1"/>
            <a:r>
              <a:rPr lang="en-US" sz="2000" b="0" i="1">
                <a:solidFill>
                  <a:schemeClr val="tx1"/>
                </a:solidFill>
                <a:latin typeface="Times New Roman" pitchFamily="18" charset="0"/>
              </a:rPr>
              <a:t>(Yurchyshyn et al. 2000)</a:t>
            </a:r>
            <a:endParaRPr lang="fr-BE" sz="2000" b="0">
              <a:solidFill>
                <a:schemeClr val="tx1"/>
              </a:solidFill>
              <a:latin typeface="Times New Roman" pitchFamily="18" charset="0"/>
            </a:endParaRPr>
          </a:p>
        </p:txBody>
      </p:sp>
      <p:pic>
        <p:nvPicPr>
          <p:cNvPr id="43015" name="Picture 8" descr="20000221_kp"/>
          <p:cNvPicPr>
            <a:picLocks noChangeAspect="1" noChangeArrowheads="1"/>
          </p:cNvPicPr>
          <p:nvPr/>
        </p:nvPicPr>
        <p:blipFill>
          <a:blip r:embed="rId5"/>
          <a:srcRect/>
          <a:stretch>
            <a:fillRect/>
          </a:stretch>
        </p:blipFill>
        <p:spPr bwMode="auto">
          <a:xfrm>
            <a:off x="755650" y="1341438"/>
            <a:ext cx="3048000" cy="2286000"/>
          </a:xfrm>
          <a:prstGeom prst="rect">
            <a:avLst/>
          </a:prstGeom>
          <a:noFill/>
          <a:ln w="9525">
            <a:noFill/>
            <a:miter lim="800000"/>
            <a:headEnd/>
            <a:tailEnd/>
          </a:ln>
        </p:spPr>
      </p:pic>
      <p:sp>
        <p:nvSpPr>
          <p:cNvPr id="8" name="TextBox 7"/>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STEREO in situ data</a:t>
            </a:r>
            <a:endParaRPr lang="en-GB" dirty="0"/>
          </a:p>
        </p:txBody>
      </p:sp>
      <p:pic>
        <p:nvPicPr>
          <p:cNvPr id="10" name="Picture 5" descr="8_ACE"/>
          <p:cNvPicPr>
            <a:picLocks noChangeAspect="1" noChangeArrowheads="1"/>
          </p:cNvPicPr>
          <p:nvPr/>
        </p:nvPicPr>
        <p:blipFill>
          <a:blip r:embed="rId2"/>
          <a:srcRect/>
          <a:stretch>
            <a:fillRect/>
          </a:stretch>
        </p:blipFill>
        <p:spPr bwMode="auto">
          <a:xfrm>
            <a:off x="611188" y="1341438"/>
            <a:ext cx="3900487" cy="3900487"/>
          </a:xfrm>
          <a:prstGeom prst="rect">
            <a:avLst/>
          </a:prstGeom>
          <a:noFill/>
          <a:ln w="9525">
            <a:noFill/>
            <a:miter lim="800000"/>
            <a:headEnd/>
            <a:tailEnd/>
          </a:ln>
        </p:spPr>
      </p:pic>
      <p:cxnSp>
        <p:nvCxnSpPr>
          <p:cNvPr id="12" name="Straight Connector 11"/>
          <p:cNvCxnSpPr/>
          <p:nvPr/>
        </p:nvCxnSpPr>
        <p:spPr>
          <a:xfrm rot="5400000" flipH="1" flipV="1">
            <a:off x="589481" y="3235056"/>
            <a:ext cx="321251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1627632" y="3307064"/>
            <a:ext cx="3212512"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788024" y="1478825"/>
            <a:ext cx="3746698" cy="4542463"/>
            <a:chOff x="4076006" y="1141412"/>
            <a:chExt cx="4192588" cy="5716588"/>
          </a:xfrm>
        </p:grpSpPr>
        <p:pic>
          <p:nvPicPr>
            <p:cNvPr id="5" name="Picture 6" descr="8_beacon_insitu_3day_april29-may01"/>
            <p:cNvPicPr>
              <a:picLocks noChangeAspect="1" noChangeArrowheads="1"/>
            </p:cNvPicPr>
            <p:nvPr/>
          </p:nvPicPr>
          <p:blipFill>
            <a:blip r:embed="rId3"/>
            <a:srcRect/>
            <a:stretch>
              <a:fillRect/>
            </a:stretch>
          </p:blipFill>
          <p:spPr bwMode="auto">
            <a:xfrm>
              <a:off x="4076006" y="1141412"/>
              <a:ext cx="4192588" cy="5716588"/>
            </a:xfrm>
            <a:prstGeom prst="rect">
              <a:avLst/>
            </a:prstGeom>
            <a:noFill/>
            <a:ln w="9525">
              <a:noFill/>
              <a:miter lim="800000"/>
              <a:headEnd/>
              <a:tailEnd/>
            </a:ln>
          </p:spPr>
        </p:pic>
        <p:cxnSp>
          <p:nvCxnSpPr>
            <p:cNvPr id="18" name="Straight Connector 17"/>
            <p:cNvCxnSpPr/>
            <p:nvPr/>
          </p:nvCxnSpPr>
          <p:spPr>
            <a:xfrm rot="16200000" flipV="1">
              <a:off x="4427988" y="3861046"/>
              <a:ext cx="5184576" cy="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V="1">
              <a:off x="3419870" y="3861046"/>
              <a:ext cx="5184576" cy="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13"/>
          <p:cNvGrpSpPr>
            <a:grpSpLocks/>
          </p:cNvGrpSpPr>
          <p:nvPr/>
        </p:nvGrpSpPr>
        <p:grpSpPr bwMode="auto">
          <a:xfrm>
            <a:off x="1835696" y="1700808"/>
            <a:ext cx="6019800" cy="4429125"/>
            <a:chOff x="1008" y="912"/>
            <a:chExt cx="3792" cy="2790"/>
          </a:xfrm>
        </p:grpSpPr>
        <p:pic>
          <p:nvPicPr>
            <p:cNvPr id="8" name="Picture 14" descr="cloudtop"/>
            <p:cNvPicPr>
              <a:picLocks noChangeAspect="1" noChangeArrowheads="1"/>
            </p:cNvPicPr>
            <p:nvPr/>
          </p:nvPicPr>
          <p:blipFill>
            <a:blip r:embed="rId4"/>
            <a:srcRect t="6850" b="21811"/>
            <a:stretch>
              <a:fillRect/>
            </a:stretch>
          </p:blipFill>
          <p:spPr bwMode="auto">
            <a:xfrm>
              <a:off x="1008" y="912"/>
              <a:ext cx="3792" cy="2790"/>
            </a:xfrm>
            <a:prstGeom prst="rect">
              <a:avLst/>
            </a:prstGeom>
            <a:noFill/>
            <a:ln w="9525">
              <a:noFill/>
              <a:miter lim="800000"/>
              <a:headEnd/>
              <a:tailEnd/>
            </a:ln>
          </p:spPr>
        </p:pic>
        <p:sp>
          <p:nvSpPr>
            <p:cNvPr id="9" name="Text Box 15"/>
            <p:cNvSpPr txBox="1">
              <a:spLocks noChangeArrowheads="1"/>
            </p:cNvSpPr>
            <p:nvPr/>
          </p:nvSpPr>
          <p:spPr bwMode="auto">
            <a:xfrm>
              <a:off x="1056" y="3408"/>
              <a:ext cx="1728" cy="231"/>
            </a:xfrm>
            <a:prstGeom prst="rect">
              <a:avLst/>
            </a:prstGeom>
            <a:noFill/>
            <a:ln w="9525">
              <a:noFill/>
              <a:miter lim="800000"/>
              <a:headEnd/>
              <a:tailEnd/>
            </a:ln>
          </p:spPr>
          <p:txBody>
            <a:bodyPr wrap="none">
              <a:spAutoFit/>
            </a:bodyPr>
            <a:lstStyle/>
            <a:p>
              <a:pPr algn="ctr" eaLnBrk="1" hangingPunct="1"/>
              <a:r>
                <a:rPr lang="en-US" sz="1800" b="0" i="1">
                  <a:solidFill>
                    <a:schemeClr val="tx1"/>
                  </a:solidFill>
                  <a:latin typeface="Times New Roman" pitchFamily="18" charset="0"/>
                </a:rPr>
                <a:t>(Bothmer &amp; Schwenn 1998)</a:t>
              </a:r>
              <a:endParaRPr lang="fr-BE" sz="1800" b="0" i="1">
                <a:solidFill>
                  <a:schemeClr val="tx1"/>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Coronal Holes</a:t>
            </a:r>
            <a:endParaRPr lang="en-GB" dirty="0"/>
          </a:p>
        </p:txBody>
      </p:sp>
      <p:pic>
        <p:nvPicPr>
          <p:cNvPr id="4" name="Content Placeholder 3" descr="20100918_102108_512_0193.jpg"/>
          <p:cNvPicPr>
            <a:picLocks noGrp="1" noChangeAspect="1"/>
          </p:cNvPicPr>
          <p:nvPr>
            <p:ph sz="quarter" idx="1"/>
          </p:nvPr>
        </p:nvPicPr>
        <p:blipFill>
          <a:blip r:embed="rId3"/>
          <a:stretch>
            <a:fillRect/>
          </a:stretch>
        </p:blipFill>
        <p:spPr>
          <a:xfrm>
            <a:off x="750952" y="1697396"/>
            <a:ext cx="3749040" cy="3749040"/>
          </a:xfrm>
        </p:spPr>
      </p:pic>
      <p:pic>
        <p:nvPicPr>
          <p:cNvPr id="5" name="Picture 4" descr="20100924_210356_512_0193.jpg"/>
          <p:cNvPicPr>
            <a:picLocks noChangeAspect="1"/>
          </p:cNvPicPr>
          <p:nvPr/>
        </p:nvPicPr>
        <p:blipFill>
          <a:blip r:embed="rId4"/>
          <a:stretch>
            <a:fillRect/>
          </a:stretch>
        </p:blipFill>
        <p:spPr>
          <a:xfrm>
            <a:off x="4639384" y="1697396"/>
            <a:ext cx="3749040" cy="3749040"/>
          </a:xfrm>
          <a:prstGeom prst="rect">
            <a:avLst/>
          </a:prstGeom>
        </p:spPr>
      </p:pic>
      <p:sp>
        <p:nvSpPr>
          <p:cNvPr id="6" name="TextBox 5"/>
          <p:cNvSpPr txBox="1"/>
          <p:nvPr/>
        </p:nvSpPr>
        <p:spPr>
          <a:xfrm>
            <a:off x="642938" y="6357938"/>
            <a:ext cx="4011676"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–Coronal Holes</a:t>
            </a:r>
          </a:p>
          <a:p>
            <a:pPr>
              <a:defRPr/>
            </a:pP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IMF according to a Coronal Hole</a:t>
            </a:r>
            <a:endParaRPr lang="en-GB" dirty="0"/>
          </a:p>
        </p:txBody>
      </p:sp>
      <p:pic>
        <p:nvPicPr>
          <p:cNvPr id="4" name="Picture 5"/>
          <p:cNvPicPr>
            <a:picLocks noGrp="1" noChangeAspect="1" noChangeArrowheads="1"/>
          </p:cNvPicPr>
          <p:nvPr>
            <p:ph sz="quarter" idx="1"/>
          </p:nvPr>
        </p:nvPicPr>
        <p:blipFill>
          <a:blip r:embed="rId2"/>
          <a:srcRect/>
          <a:stretch>
            <a:fillRect/>
          </a:stretch>
        </p:blipFill>
        <p:spPr bwMode="auto">
          <a:xfrm>
            <a:off x="1280583" y="1300187"/>
            <a:ext cx="6582833" cy="4937125"/>
          </a:xfrm>
          <a:prstGeom prst="rect">
            <a:avLst/>
          </a:prstGeom>
          <a:noFill/>
          <a:ln w="12700">
            <a:noFill/>
            <a:miter lim="800000"/>
            <a:headEnd/>
            <a:tailEnd/>
          </a:ln>
        </p:spPr>
      </p:pic>
      <p:sp>
        <p:nvSpPr>
          <p:cNvPr id="5" name="TextBox 4"/>
          <p:cNvSpPr txBox="1"/>
          <p:nvPr/>
        </p:nvSpPr>
        <p:spPr>
          <a:xfrm>
            <a:off x="642938" y="6357938"/>
            <a:ext cx="4011676"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–Coronal Holes</a:t>
            </a:r>
          </a:p>
          <a:p>
            <a:pPr>
              <a:defRPr/>
            </a:pP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Scheme of a CIR</a:t>
            </a:r>
            <a:endParaRPr lang="en-GB" dirty="0"/>
          </a:p>
        </p:txBody>
      </p:sp>
      <p:pic>
        <p:nvPicPr>
          <p:cNvPr id="4" name="Content Placeholder 3"/>
          <p:cNvPicPr>
            <a:picLocks noGrp="1" noChangeAspect="1" noChangeArrowheads="1"/>
          </p:cNvPicPr>
          <p:nvPr>
            <p:ph sz="quarter" idx="1"/>
          </p:nvPr>
        </p:nvPicPr>
        <p:blipFill>
          <a:blip r:embed="rId2"/>
          <a:srcRect/>
          <a:stretch>
            <a:fillRect/>
          </a:stretch>
        </p:blipFill>
        <p:spPr bwMode="auto">
          <a:xfrm>
            <a:off x="2266628" y="1387762"/>
            <a:ext cx="4610744" cy="4600000"/>
          </a:xfrm>
          <a:prstGeom prst="rect">
            <a:avLst/>
          </a:prstGeom>
          <a:noFill/>
          <a:ln w="9525">
            <a:noFill/>
            <a:miter lim="800000"/>
            <a:headEnd/>
            <a:tailEnd/>
          </a:ln>
        </p:spPr>
      </p:pic>
      <p:sp>
        <p:nvSpPr>
          <p:cNvPr id="5" name="TextBox 4"/>
          <p:cNvSpPr txBox="1"/>
          <p:nvPr/>
        </p:nvSpPr>
        <p:spPr>
          <a:xfrm>
            <a:off x="642938" y="6357938"/>
            <a:ext cx="4011676"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–Coronal Holes</a:t>
            </a:r>
          </a:p>
          <a:p>
            <a:pPr>
              <a:defRPr/>
            </a:pP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Situ</a:t>
            </a:r>
            <a:endParaRPr lang="en-GB" dirty="0"/>
          </a:p>
        </p:txBody>
      </p:sp>
      <p:sp>
        <p:nvSpPr>
          <p:cNvPr id="5" name="TextBox 4"/>
          <p:cNvSpPr txBox="1"/>
          <p:nvPr/>
        </p:nvSpPr>
        <p:spPr>
          <a:xfrm>
            <a:off x="642938" y="6357938"/>
            <a:ext cx="4745210"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–Solar wind parameters</a:t>
            </a:r>
          </a:p>
          <a:p>
            <a:pPr>
              <a:defRPr/>
            </a:pPr>
            <a:endParaRPr lang="en-GB" dirty="0">
              <a:solidFill>
                <a:schemeClr val="tx1">
                  <a:lumMod val="65000"/>
                  <a:lumOff val="35000"/>
                </a:schemeClr>
              </a:solidFill>
              <a:latin typeface="+mn-lt"/>
              <a:ea typeface="ＭＳ Ｐゴシック" pitchFamily="68" charset="-128"/>
              <a:cs typeface="+mn-cs"/>
            </a:endParaRPr>
          </a:p>
        </p:txBody>
      </p:sp>
      <p:sp>
        <p:nvSpPr>
          <p:cNvPr id="8" name="Content Placeholder 7"/>
          <p:cNvSpPr>
            <a:spLocks noGrp="1"/>
          </p:cNvSpPr>
          <p:nvPr>
            <p:ph sz="quarter" idx="1"/>
          </p:nvPr>
        </p:nvSpPr>
        <p:spPr/>
        <p:txBody>
          <a:bodyPr/>
          <a:lstStyle/>
          <a:p>
            <a:pPr>
              <a:buNone/>
            </a:pPr>
            <a:endParaRPr lang="en-GB" dirty="0"/>
          </a:p>
        </p:txBody>
      </p:sp>
      <p:pic>
        <p:nvPicPr>
          <p:cNvPr id="9" name="Picture 6"/>
          <p:cNvPicPr>
            <a:picLocks noChangeAspect="1" noChangeArrowheads="1"/>
          </p:cNvPicPr>
          <p:nvPr/>
        </p:nvPicPr>
        <p:blipFill>
          <a:blip r:embed="rId2"/>
          <a:srcRect/>
          <a:stretch>
            <a:fillRect/>
          </a:stretch>
        </p:blipFill>
        <p:spPr bwMode="auto">
          <a:xfrm>
            <a:off x="1547664" y="1216025"/>
            <a:ext cx="6096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Sun to Earth</a:t>
            </a:r>
            <a:endParaRPr lang="en-GB" dirty="0"/>
          </a:p>
        </p:txBody>
      </p:sp>
      <p:sp>
        <p:nvSpPr>
          <p:cNvPr id="3" name="Content Placeholder 2"/>
          <p:cNvSpPr>
            <a:spLocks noGrp="1"/>
          </p:cNvSpPr>
          <p:nvPr>
            <p:ph sz="quarter" idx="1"/>
          </p:nvPr>
        </p:nvSpPr>
        <p:spPr/>
        <p:txBody>
          <a:bodyPr/>
          <a:lstStyle/>
          <a:p>
            <a:endParaRPr lang="en-GB"/>
          </a:p>
        </p:txBody>
      </p:sp>
      <p:pic>
        <p:nvPicPr>
          <p:cNvPr id="4" name="Picture 6" descr="30581-wallpaper1"/>
          <p:cNvPicPr>
            <a:picLocks noChangeAspect="1" noChangeArrowheads="1"/>
          </p:cNvPicPr>
          <p:nvPr/>
        </p:nvPicPr>
        <p:blipFill>
          <a:blip r:embed="rId2"/>
          <a:srcRect/>
          <a:stretch>
            <a:fillRect/>
          </a:stretch>
        </p:blipFill>
        <p:spPr bwMode="auto">
          <a:xfrm>
            <a:off x="1485920" y="1603239"/>
            <a:ext cx="6157914" cy="4926163"/>
          </a:xfrm>
          <a:prstGeom prst="rect">
            <a:avLst/>
          </a:prstGeom>
          <a:ln>
            <a:noFill/>
          </a:ln>
          <a:effectLst>
            <a:softEdge rad="635000"/>
          </a:effectLst>
        </p:spPr>
      </p:pic>
      <p:sp>
        <p:nvSpPr>
          <p:cNvPr id="5" name="Text Box 7"/>
          <p:cNvSpPr txBox="1">
            <a:spLocks noChangeArrowheads="1"/>
          </p:cNvSpPr>
          <p:nvPr/>
        </p:nvSpPr>
        <p:spPr bwMode="auto">
          <a:xfrm>
            <a:off x="3595831" y="5000636"/>
            <a:ext cx="2169184" cy="1200329"/>
          </a:xfrm>
          <a:prstGeom prst="rect">
            <a:avLst/>
          </a:prstGeom>
          <a:solidFill>
            <a:srgbClr val="0000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GB" sz="2400" b="0" dirty="0" smtClean="0">
                <a:solidFill>
                  <a:schemeClr val="bg1"/>
                </a:solidFill>
              </a:rPr>
              <a:t>CME</a:t>
            </a:r>
            <a:endParaRPr lang="en-GB" sz="2400" b="0" dirty="0">
              <a:solidFill>
                <a:schemeClr val="bg1"/>
              </a:solidFill>
            </a:endParaRPr>
          </a:p>
          <a:p>
            <a:pPr algn="ctr"/>
            <a:r>
              <a:rPr lang="en-GB" sz="2400" b="0" dirty="0" smtClean="0">
                <a:solidFill>
                  <a:schemeClr val="bg1"/>
                </a:solidFill>
              </a:rPr>
              <a:t>Coronal holes</a:t>
            </a:r>
            <a:endParaRPr lang="en-GB" sz="2400" b="0" dirty="0">
              <a:solidFill>
                <a:schemeClr val="bg1"/>
              </a:solidFill>
            </a:endParaRPr>
          </a:p>
          <a:p>
            <a:pPr algn="ctr"/>
            <a:r>
              <a:rPr lang="en-GB" sz="2400" b="0" dirty="0" smtClean="0">
                <a:solidFill>
                  <a:schemeClr val="bg1"/>
                </a:solidFill>
              </a:rPr>
              <a:t>IMF</a:t>
            </a:r>
            <a:endParaRPr lang="en-GB" sz="2400" b="0" dirty="0">
              <a:solidFill>
                <a:schemeClr val="bg1"/>
              </a:solidFill>
            </a:endParaRPr>
          </a:p>
        </p:txBody>
      </p:sp>
      <p:sp>
        <p:nvSpPr>
          <p:cNvPr id="6" name="Text Box 8"/>
          <p:cNvSpPr txBox="1">
            <a:spLocks noChangeArrowheads="1"/>
          </p:cNvSpPr>
          <p:nvPr/>
        </p:nvSpPr>
        <p:spPr bwMode="auto">
          <a:xfrm>
            <a:off x="6215074" y="3962407"/>
            <a:ext cx="2771775" cy="466725"/>
          </a:xfrm>
          <a:prstGeom prst="rect">
            <a:avLst/>
          </a:prstGeom>
          <a:solidFill>
            <a:srgbClr val="00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a:solidFill>
                  <a:schemeClr val="bg1"/>
                </a:solidFill>
              </a:rPr>
              <a:t>10cm flux</a:t>
            </a:r>
          </a:p>
        </p:txBody>
      </p:sp>
      <p:sp>
        <p:nvSpPr>
          <p:cNvPr id="7" name="Text Box 9"/>
          <p:cNvSpPr txBox="1">
            <a:spLocks noChangeArrowheads="1"/>
          </p:cNvSpPr>
          <p:nvPr/>
        </p:nvSpPr>
        <p:spPr bwMode="auto">
          <a:xfrm>
            <a:off x="336540" y="3929066"/>
            <a:ext cx="2735262" cy="461665"/>
          </a:xfrm>
          <a:prstGeom prst="rect">
            <a:avLst/>
          </a:prstGeom>
          <a:solidFill>
            <a:srgbClr val="0066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smtClean="0">
                <a:solidFill>
                  <a:schemeClr val="bg1"/>
                </a:solidFill>
              </a:rPr>
              <a:t>Radiation-flares</a:t>
            </a:r>
            <a:endParaRPr lang="en-GB" sz="2400" b="0" i="1" dirty="0">
              <a:solidFill>
                <a:schemeClr val="bg1"/>
              </a:solidFill>
            </a:endParaRPr>
          </a:p>
        </p:txBody>
      </p:sp>
      <p:sp>
        <p:nvSpPr>
          <p:cNvPr id="8" name="Rectangle 10"/>
          <p:cNvSpPr>
            <a:spLocks noChangeArrowheads="1"/>
          </p:cNvSpPr>
          <p:nvPr/>
        </p:nvSpPr>
        <p:spPr bwMode="auto">
          <a:xfrm>
            <a:off x="2857488" y="1857364"/>
            <a:ext cx="3500462" cy="1800225"/>
          </a:xfrm>
          <a:prstGeom prst="rect">
            <a:avLst/>
          </a:prstGeom>
          <a:solidFill>
            <a:srgbClr val="006699">
              <a:alpha val="63922"/>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838200" indent="-838200" algn="ctr" eaLnBrk="1" hangingPunct="1"/>
            <a:r>
              <a:rPr lang="en-US" sz="2400" dirty="0" smtClean="0">
                <a:solidFill>
                  <a:srgbClr val="FFFFFF"/>
                </a:solidFill>
              </a:rPr>
              <a:t>Daily forecast</a:t>
            </a:r>
            <a:endParaRPr lang="en-US" sz="2400" b="0" dirty="0" smtClean="0">
              <a:solidFill>
                <a:srgbClr val="FFFFFF"/>
              </a:solidFill>
            </a:endParaRPr>
          </a:p>
          <a:p>
            <a:pPr marL="838200" indent="-838200" algn="ctr" eaLnBrk="1" hangingPunct="1"/>
            <a:r>
              <a:rPr lang="en-US" sz="2400" dirty="0" smtClean="0">
                <a:solidFill>
                  <a:srgbClr val="FFFFFF"/>
                </a:solidFill>
              </a:rPr>
              <a:t>Fast alerts</a:t>
            </a:r>
          </a:p>
          <a:p>
            <a:pPr marL="838200" indent="-838200" algn="ctr" eaLnBrk="1" hangingPunct="1"/>
            <a:r>
              <a:rPr lang="en-US" sz="2400" dirty="0" smtClean="0">
                <a:solidFill>
                  <a:srgbClr val="FFFFFF"/>
                </a:solidFill>
              </a:rPr>
              <a:t>Bulletins</a:t>
            </a:r>
            <a:endParaRPr lang="en-US" sz="2400" b="0" dirty="0">
              <a:solidFill>
                <a:srgbClr val="FFFFFF"/>
              </a:solidFill>
            </a:endParaRPr>
          </a:p>
        </p:txBody>
      </p:sp>
      <p:sp>
        <p:nvSpPr>
          <p:cNvPr id="9" name="Text Box 11"/>
          <p:cNvSpPr txBox="1">
            <a:spLocks noChangeArrowheads="1"/>
          </p:cNvSpPr>
          <p:nvPr/>
        </p:nvSpPr>
        <p:spPr bwMode="auto">
          <a:xfrm>
            <a:off x="336540" y="5000636"/>
            <a:ext cx="2735262" cy="461665"/>
          </a:xfrm>
          <a:prstGeom prst="rect">
            <a:avLst/>
          </a:prstGeom>
          <a:solidFill>
            <a:srgbClr val="0000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smtClean="0">
                <a:solidFill>
                  <a:schemeClr val="bg1"/>
                </a:solidFill>
              </a:rPr>
              <a:t>Mass-Solar wind</a:t>
            </a:r>
            <a:endParaRPr lang="en-GB" sz="2400" b="0" dirty="0">
              <a:solidFill>
                <a:schemeClr val="bg1"/>
              </a:solidFill>
            </a:endParaRPr>
          </a:p>
        </p:txBody>
      </p:sp>
      <p:sp>
        <p:nvSpPr>
          <p:cNvPr id="10" name="Text Box 12"/>
          <p:cNvSpPr txBox="1">
            <a:spLocks noChangeArrowheads="1"/>
          </p:cNvSpPr>
          <p:nvPr/>
        </p:nvSpPr>
        <p:spPr bwMode="auto">
          <a:xfrm>
            <a:off x="6215074" y="5000636"/>
            <a:ext cx="2735262" cy="466725"/>
          </a:xfrm>
          <a:prstGeom prst="rect">
            <a:avLst/>
          </a:prstGeom>
          <a:solidFill>
            <a:srgbClr val="0000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smtClean="0">
                <a:solidFill>
                  <a:schemeClr val="bg1"/>
                </a:solidFill>
              </a:rPr>
              <a:t>Geomagnetism</a:t>
            </a:r>
            <a:endParaRPr lang="en-GB" sz="2400" b="0" dirty="0">
              <a:solidFill>
                <a:schemeClr val="bg1"/>
              </a:solidFill>
            </a:endParaRPr>
          </a:p>
        </p:txBody>
      </p:sp>
      <p:sp>
        <p:nvSpPr>
          <p:cNvPr id="11" name="Text Box 13"/>
          <p:cNvSpPr txBox="1">
            <a:spLocks noChangeArrowheads="1"/>
          </p:cNvSpPr>
          <p:nvPr/>
        </p:nvSpPr>
        <p:spPr bwMode="auto">
          <a:xfrm>
            <a:off x="336540" y="4462473"/>
            <a:ext cx="2735262" cy="461665"/>
          </a:xfrm>
          <a:prstGeom prst="rect">
            <a:avLst/>
          </a:prstGeom>
          <a:solidFill>
            <a:srgbClr val="C0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r>
              <a:rPr lang="en-GB" sz="2400" b="0" dirty="0" smtClean="0">
                <a:solidFill>
                  <a:schemeClr val="bg1"/>
                </a:solidFill>
              </a:rPr>
              <a:t>Protons</a:t>
            </a:r>
            <a:endParaRPr lang="en-GB" sz="2400" b="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Coordinate system</a:t>
            </a:r>
            <a:endParaRPr lang="en-GB" dirty="0"/>
          </a:p>
        </p:txBody>
      </p:sp>
      <p:sp>
        <p:nvSpPr>
          <p:cNvPr id="3" name="Content Placeholder 2"/>
          <p:cNvSpPr>
            <a:spLocks noGrp="1"/>
          </p:cNvSpPr>
          <p:nvPr>
            <p:ph sz="quarter" idx="1"/>
          </p:nvPr>
        </p:nvSpPr>
        <p:spPr/>
        <p:txBody>
          <a:bodyPr/>
          <a:lstStyle/>
          <a:p>
            <a:endParaRPr lang="en-GB"/>
          </a:p>
        </p:txBody>
      </p:sp>
      <p:pic>
        <p:nvPicPr>
          <p:cNvPr id="5" name="Picture 3" descr="GSEcoordinates"/>
          <p:cNvPicPr>
            <a:picLocks noChangeAspect="1" noChangeArrowheads="1"/>
          </p:cNvPicPr>
          <p:nvPr/>
        </p:nvPicPr>
        <p:blipFill>
          <a:blip r:embed="rId3"/>
          <a:srcRect b="20410"/>
          <a:stretch>
            <a:fillRect/>
          </a:stretch>
        </p:blipFill>
        <p:spPr bwMode="auto">
          <a:xfrm>
            <a:off x="2597472" y="2443187"/>
            <a:ext cx="6223000" cy="3794125"/>
          </a:xfrm>
          <a:prstGeom prst="rect">
            <a:avLst/>
          </a:prstGeom>
          <a:noFill/>
          <a:ln w="9525">
            <a:noFill/>
            <a:miter lim="800000"/>
            <a:headEnd/>
            <a:tailEnd/>
          </a:ln>
        </p:spPr>
      </p:pic>
      <p:sp>
        <p:nvSpPr>
          <p:cNvPr id="6" name="TextBox 5"/>
          <p:cNvSpPr txBox="1"/>
          <p:nvPr/>
        </p:nvSpPr>
        <p:spPr>
          <a:xfrm>
            <a:off x="642938" y="6357938"/>
            <a:ext cx="4745210"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–Solar wind parameters</a:t>
            </a:r>
          </a:p>
          <a:p>
            <a:pPr>
              <a:defRPr/>
            </a:pPr>
            <a:endParaRPr lang="en-GB" dirty="0">
              <a:solidFill>
                <a:schemeClr val="tx1">
                  <a:lumMod val="65000"/>
                  <a:lumOff val="35000"/>
                </a:schemeClr>
              </a:solidFill>
              <a:latin typeface="+mn-lt"/>
              <a:ea typeface="ＭＳ Ｐゴシック" pitchFamily="68" charset="-128"/>
              <a:cs typeface="+mn-cs"/>
            </a:endParaRPr>
          </a:p>
        </p:txBody>
      </p:sp>
      <p:pic>
        <p:nvPicPr>
          <p:cNvPr id="7" name="Picture 6"/>
          <p:cNvPicPr>
            <a:picLocks noChangeAspect="1" noChangeArrowheads="1"/>
          </p:cNvPicPr>
          <p:nvPr/>
        </p:nvPicPr>
        <p:blipFill>
          <a:blip r:embed="rId4"/>
          <a:srcRect/>
          <a:stretch>
            <a:fillRect/>
          </a:stretch>
        </p:blipFill>
        <p:spPr bwMode="auto">
          <a:xfrm>
            <a:off x="191293" y="1288033"/>
            <a:ext cx="2406179" cy="1924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IMF polarity</a:t>
            </a:r>
            <a:endParaRPr lang="en-GB" dirty="0"/>
          </a:p>
        </p:txBody>
      </p:sp>
      <p:sp>
        <p:nvSpPr>
          <p:cNvPr id="3" name="Content Placeholder 2"/>
          <p:cNvSpPr>
            <a:spLocks noGrp="1"/>
          </p:cNvSpPr>
          <p:nvPr>
            <p:ph sz="quarter" idx="1"/>
          </p:nvPr>
        </p:nvSpPr>
        <p:spPr/>
        <p:txBody>
          <a:bodyPr/>
          <a:lstStyle/>
          <a:p>
            <a:endParaRPr lang="en-GB" dirty="0"/>
          </a:p>
        </p:txBody>
      </p:sp>
      <p:grpSp>
        <p:nvGrpSpPr>
          <p:cNvPr id="29" name="Group 9"/>
          <p:cNvGrpSpPr>
            <a:grpSpLocks/>
          </p:cNvGrpSpPr>
          <p:nvPr/>
        </p:nvGrpSpPr>
        <p:grpSpPr bwMode="auto">
          <a:xfrm>
            <a:off x="-11113" y="1741488"/>
            <a:ext cx="9070976" cy="4495800"/>
            <a:chOff x="-7" y="816"/>
            <a:chExt cx="5714" cy="2832"/>
          </a:xfrm>
        </p:grpSpPr>
        <p:grpSp>
          <p:nvGrpSpPr>
            <p:cNvPr id="30" name="Group 10"/>
            <p:cNvGrpSpPr>
              <a:grpSpLocks/>
            </p:cNvGrpSpPr>
            <p:nvPr/>
          </p:nvGrpSpPr>
          <p:grpSpPr bwMode="auto">
            <a:xfrm>
              <a:off x="2832" y="816"/>
              <a:ext cx="2875" cy="2832"/>
              <a:chOff x="1347" y="754"/>
              <a:chExt cx="3069" cy="3022"/>
            </a:xfrm>
          </p:grpSpPr>
          <p:pic>
            <p:nvPicPr>
              <p:cNvPr id="37" name="Picture 11" descr="Parkerspir"/>
              <p:cNvPicPr>
                <a:picLocks noChangeAspect="1" noChangeArrowheads="1"/>
              </p:cNvPicPr>
              <p:nvPr/>
            </p:nvPicPr>
            <p:blipFill>
              <a:blip r:embed="rId2"/>
              <a:srcRect/>
              <a:stretch>
                <a:fillRect/>
              </a:stretch>
            </p:blipFill>
            <p:spPr bwMode="auto">
              <a:xfrm>
                <a:off x="1429" y="754"/>
                <a:ext cx="2987" cy="3022"/>
              </a:xfrm>
              <a:prstGeom prst="rect">
                <a:avLst/>
              </a:prstGeom>
              <a:noFill/>
              <a:ln w="9525">
                <a:noFill/>
                <a:miter lim="800000"/>
                <a:headEnd/>
                <a:tailEnd/>
              </a:ln>
            </p:spPr>
          </p:pic>
          <p:sp>
            <p:nvSpPr>
              <p:cNvPr id="38" name="Freeform 12"/>
              <p:cNvSpPr>
                <a:spLocks/>
              </p:cNvSpPr>
              <p:nvPr/>
            </p:nvSpPr>
            <p:spPr bwMode="auto">
              <a:xfrm>
                <a:off x="2168" y="2814"/>
                <a:ext cx="620" cy="442"/>
              </a:xfrm>
              <a:custGeom>
                <a:avLst/>
                <a:gdLst>
                  <a:gd name="T0" fmla="*/ 0 w 620"/>
                  <a:gd name="T1" fmla="*/ 442 h 442"/>
                  <a:gd name="T2" fmla="*/ 620 w 620"/>
                  <a:gd name="T3" fmla="*/ 0 h 442"/>
                  <a:gd name="T4" fmla="*/ 0 60000 65536"/>
                  <a:gd name="T5" fmla="*/ 0 60000 65536"/>
                  <a:gd name="T6" fmla="*/ 0 w 620"/>
                  <a:gd name="T7" fmla="*/ 0 h 442"/>
                  <a:gd name="T8" fmla="*/ 620 w 620"/>
                  <a:gd name="T9" fmla="*/ 442 h 442"/>
                </a:gdLst>
                <a:ahLst/>
                <a:cxnLst>
                  <a:cxn ang="T4">
                    <a:pos x="T0" y="T1"/>
                  </a:cxn>
                  <a:cxn ang="T5">
                    <a:pos x="T2" y="T3"/>
                  </a:cxn>
                </a:cxnLst>
                <a:rect l="T6" t="T7" r="T8" b="T9"/>
                <a:pathLst>
                  <a:path w="620" h="442">
                    <a:moveTo>
                      <a:pt x="0" y="442"/>
                    </a:moveTo>
                    <a:lnTo>
                      <a:pt x="620" y="0"/>
                    </a:lnTo>
                  </a:path>
                </a:pathLst>
              </a:custGeom>
              <a:noFill/>
              <a:ln w="28575">
                <a:solidFill>
                  <a:srgbClr val="FF0000"/>
                </a:solidFill>
                <a:round/>
                <a:headEnd/>
                <a:tailEnd type="triangle" w="med" len="med"/>
              </a:ln>
            </p:spPr>
            <p:txBody>
              <a:bodyPr>
                <a:spAutoFit/>
              </a:bodyPr>
              <a:lstStyle/>
              <a:p>
                <a:endParaRPr lang="en-GB"/>
              </a:p>
            </p:txBody>
          </p:sp>
          <p:sp>
            <p:nvSpPr>
              <p:cNvPr id="39" name="Freeform 13"/>
              <p:cNvSpPr>
                <a:spLocks/>
              </p:cNvSpPr>
              <p:nvPr/>
            </p:nvSpPr>
            <p:spPr bwMode="auto">
              <a:xfrm>
                <a:off x="1924" y="3022"/>
                <a:ext cx="453" cy="453"/>
              </a:xfrm>
              <a:custGeom>
                <a:avLst/>
                <a:gdLst>
                  <a:gd name="T0" fmla="*/ 248 w 453"/>
                  <a:gd name="T1" fmla="*/ 0 h 453"/>
                  <a:gd name="T2" fmla="*/ 140 w 453"/>
                  <a:gd name="T3" fmla="*/ 18 h 453"/>
                  <a:gd name="T4" fmla="*/ 50 w 453"/>
                  <a:gd name="T5" fmla="*/ 90 h 453"/>
                  <a:gd name="T6" fmla="*/ 4 w 453"/>
                  <a:gd name="T7" fmla="*/ 202 h 453"/>
                  <a:gd name="T8" fmla="*/ 24 w 453"/>
                  <a:gd name="T9" fmla="*/ 328 h 453"/>
                  <a:gd name="T10" fmla="*/ 146 w 453"/>
                  <a:gd name="T11" fmla="*/ 436 h 453"/>
                  <a:gd name="T12" fmla="*/ 334 w 453"/>
                  <a:gd name="T13" fmla="*/ 428 h 453"/>
                  <a:gd name="T14" fmla="*/ 434 w 453"/>
                  <a:gd name="T15" fmla="*/ 324 h 453"/>
                  <a:gd name="T16" fmla="*/ 450 w 453"/>
                  <a:gd name="T17" fmla="*/ 186 h 453"/>
                  <a:gd name="T18" fmla="*/ 416 w 453"/>
                  <a:gd name="T19" fmla="*/ 104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453"/>
                  <a:gd name="T32" fmla="*/ 453 w 453"/>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453">
                    <a:moveTo>
                      <a:pt x="248" y="0"/>
                    </a:moveTo>
                    <a:cubicBezTo>
                      <a:pt x="230" y="3"/>
                      <a:pt x="173" y="3"/>
                      <a:pt x="140" y="18"/>
                    </a:cubicBezTo>
                    <a:cubicBezTo>
                      <a:pt x="107" y="33"/>
                      <a:pt x="73" y="59"/>
                      <a:pt x="50" y="90"/>
                    </a:cubicBezTo>
                    <a:cubicBezTo>
                      <a:pt x="27" y="121"/>
                      <a:pt x="8" y="162"/>
                      <a:pt x="4" y="202"/>
                    </a:cubicBezTo>
                    <a:cubicBezTo>
                      <a:pt x="0" y="242"/>
                      <a:pt x="0" y="289"/>
                      <a:pt x="24" y="328"/>
                    </a:cubicBezTo>
                    <a:cubicBezTo>
                      <a:pt x="48" y="367"/>
                      <a:pt x="94" y="419"/>
                      <a:pt x="146" y="436"/>
                    </a:cubicBezTo>
                    <a:cubicBezTo>
                      <a:pt x="198" y="453"/>
                      <a:pt x="286" y="447"/>
                      <a:pt x="334" y="428"/>
                    </a:cubicBezTo>
                    <a:cubicBezTo>
                      <a:pt x="382" y="409"/>
                      <a:pt x="415" y="364"/>
                      <a:pt x="434" y="324"/>
                    </a:cubicBezTo>
                    <a:cubicBezTo>
                      <a:pt x="453" y="284"/>
                      <a:pt x="453" y="223"/>
                      <a:pt x="450" y="186"/>
                    </a:cubicBezTo>
                    <a:cubicBezTo>
                      <a:pt x="447" y="149"/>
                      <a:pt x="423" y="121"/>
                      <a:pt x="416" y="104"/>
                    </a:cubicBezTo>
                  </a:path>
                </a:pathLst>
              </a:custGeom>
              <a:noFill/>
              <a:ln w="28575">
                <a:solidFill>
                  <a:srgbClr val="FF0000"/>
                </a:solidFill>
                <a:round/>
                <a:headEnd/>
                <a:tailEnd/>
              </a:ln>
            </p:spPr>
            <p:txBody>
              <a:bodyPr>
                <a:spAutoFit/>
              </a:bodyPr>
              <a:lstStyle/>
              <a:p>
                <a:endParaRPr lang="en-GB"/>
              </a:p>
            </p:txBody>
          </p:sp>
          <p:sp>
            <p:nvSpPr>
              <p:cNvPr id="40" name="Text Box 14"/>
              <p:cNvSpPr txBox="1">
                <a:spLocks noChangeArrowheads="1"/>
              </p:cNvSpPr>
              <p:nvPr/>
            </p:nvSpPr>
            <p:spPr bwMode="auto">
              <a:xfrm>
                <a:off x="1347" y="2523"/>
                <a:ext cx="1171" cy="553"/>
              </a:xfrm>
              <a:prstGeom prst="rect">
                <a:avLst/>
              </a:prstGeom>
              <a:noFill/>
              <a:ln w="9525">
                <a:noFill/>
                <a:miter lim="800000"/>
                <a:headEnd/>
                <a:tailEnd/>
              </a:ln>
            </p:spPr>
            <p:txBody>
              <a:bodyPr wrap="none">
                <a:spAutoFit/>
              </a:bodyPr>
              <a:lstStyle/>
              <a:p>
                <a:pPr algn="ctr" eaLnBrk="1" hangingPunct="1"/>
                <a:r>
                  <a:rPr lang="en-US" sz="2400" b="0">
                    <a:solidFill>
                      <a:srgbClr val="FF0000"/>
                    </a:solidFill>
                    <a:latin typeface="Times New Roman" pitchFamily="18" charset="0"/>
                  </a:rPr>
                  <a:t>for 400 km/s</a:t>
                </a:r>
              </a:p>
              <a:p>
                <a:pPr algn="ctr" eaLnBrk="1" hangingPunct="1"/>
                <a:r>
                  <a:rPr lang="en-US" sz="2400" b="0">
                    <a:solidFill>
                      <a:srgbClr val="FF0000"/>
                    </a:solidFill>
                    <a:latin typeface="Symbol" pitchFamily="18" charset="2"/>
                  </a:rPr>
                  <a:t>j</a:t>
                </a:r>
                <a:r>
                  <a:rPr lang="en-US" sz="2400" b="0">
                    <a:solidFill>
                      <a:srgbClr val="FF0000"/>
                    </a:solidFill>
                    <a:latin typeface="Times New Roman" pitchFamily="18" charset="0"/>
                  </a:rPr>
                  <a:t> ~ 315</a:t>
                </a:r>
                <a:r>
                  <a:rPr lang="fr-BE" sz="2400" b="0">
                    <a:solidFill>
                      <a:srgbClr val="FF0000"/>
                    </a:solidFill>
                    <a:latin typeface="Times New Roman" pitchFamily="18" charset="0"/>
                  </a:rPr>
                  <a:t>°</a:t>
                </a:r>
              </a:p>
            </p:txBody>
          </p:sp>
        </p:grpSp>
        <p:grpSp>
          <p:nvGrpSpPr>
            <p:cNvPr id="31" name="Group 15"/>
            <p:cNvGrpSpPr>
              <a:grpSpLocks/>
            </p:cNvGrpSpPr>
            <p:nvPr/>
          </p:nvGrpSpPr>
          <p:grpSpPr bwMode="auto">
            <a:xfrm>
              <a:off x="-7" y="816"/>
              <a:ext cx="2887" cy="2832"/>
              <a:chOff x="1333" y="754"/>
              <a:chExt cx="3083" cy="3022"/>
            </a:xfrm>
          </p:grpSpPr>
          <p:pic>
            <p:nvPicPr>
              <p:cNvPr id="32" name="Picture 16" descr="Parkerspir"/>
              <p:cNvPicPr>
                <a:picLocks noChangeAspect="1" noChangeArrowheads="1"/>
              </p:cNvPicPr>
              <p:nvPr/>
            </p:nvPicPr>
            <p:blipFill>
              <a:blip r:embed="rId2"/>
              <a:srcRect/>
              <a:stretch>
                <a:fillRect/>
              </a:stretch>
            </p:blipFill>
            <p:spPr bwMode="auto">
              <a:xfrm>
                <a:off x="1429" y="754"/>
                <a:ext cx="2987" cy="3022"/>
              </a:xfrm>
              <a:prstGeom prst="rect">
                <a:avLst/>
              </a:prstGeom>
              <a:noFill/>
              <a:ln w="9525">
                <a:noFill/>
                <a:miter lim="800000"/>
                <a:headEnd/>
                <a:tailEnd/>
              </a:ln>
            </p:spPr>
          </p:pic>
          <p:grpSp>
            <p:nvGrpSpPr>
              <p:cNvPr id="33" name="Group 17"/>
              <p:cNvGrpSpPr>
                <a:grpSpLocks/>
              </p:cNvGrpSpPr>
              <p:nvPr/>
            </p:nvGrpSpPr>
            <p:grpSpPr bwMode="auto">
              <a:xfrm>
                <a:off x="1333" y="2523"/>
                <a:ext cx="1222" cy="1185"/>
                <a:chOff x="1333" y="2523"/>
                <a:chExt cx="1222" cy="1185"/>
              </a:xfrm>
            </p:grpSpPr>
            <p:sp>
              <p:nvSpPr>
                <p:cNvPr id="34" name="Freeform 18"/>
                <p:cNvSpPr>
                  <a:spLocks/>
                </p:cNvSpPr>
                <p:nvPr/>
              </p:nvSpPr>
              <p:spPr bwMode="auto">
                <a:xfrm>
                  <a:off x="1522" y="3250"/>
                  <a:ext cx="650" cy="458"/>
                </a:xfrm>
                <a:custGeom>
                  <a:avLst/>
                  <a:gdLst>
                    <a:gd name="T0" fmla="*/ 650 w 650"/>
                    <a:gd name="T1" fmla="*/ 0 h 458"/>
                    <a:gd name="T2" fmla="*/ 0 w 650"/>
                    <a:gd name="T3" fmla="*/ 458 h 458"/>
                    <a:gd name="T4" fmla="*/ 0 60000 65536"/>
                    <a:gd name="T5" fmla="*/ 0 60000 65536"/>
                    <a:gd name="T6" fmla="*/ 0 w 650"/>
                    <a:gd name="T7" fmla="*/ 0 h 458"/>
                    <a:gd name="T8" fmla="*/ 650 w 650"/>
                    <a:gd name="T9" fmla="*/ 458 h 458"/>
                  </a:gdLst>
                  <a:ahLst/>
                  <a:cxnLst>
                    <a:cxn ang="T4">
                      <a:pos x="T0" y="T1"/>
                    </a:cxn>
                    <a:cxn ang="T5">
                      <a:pos x="T2" y="T3"/>
                    </a:cxn>
                  </a:cxnLst>
                  <a:rect l="T6" t="T7" r="T8" b="T9"/>
                  <a:pathLst>
                    <a:path w="650" h="458">
                      <a:moveTo>
                        <a:pt x="650" y="0"/>
                      </a:moveTo>
                      <a:lnTo>
                        <a:pt x="0" y="458"/>
                      </a:lnTo>
                    </a:path>
                  </a:pathLst>
                </a:custGeom>
                <a:noFill/>
                <a:ln w="28575">
                  <a:solidFill>
                    <a:srgbClr val="FF0000"/>
                  </a:solidFill>
                  <a:round/>
                  <a:headEnd/>
                  <a:tailEnd type="triangle" w="med" len="med"/>
                </a:ln>
              </p:spPr>
              <p:txBody>
                <a:bodyPr>
                  <a:spAutoFit/>
                </a:bodyPr>
                <a:lstStyle/>
                <a:p>
                  <a:endParaRPr lang="en-GB"/>
                </a:p>
              </p:txBody>
            </p:sp>
            <p:sp>
              <p:nvSpPr>
                <p:cNvPr id="35" name="Freeform 19"/>
                <p:cNvSpPr>
                  <a:spLocks/>
                </p:cNvSpPr>
                <p:nvPr/>
              </p:nvSpPr>
              <p:spPr bwMode="auto">
                <a:xfrm>
                  <a:off x="1921" y="3022"/>
                  <a:ext cx="251" cy="366"/>
                </a:xfrm>
                <a:custGeom>
                  <a:avLst/>
                  <a:gdLst>
                    <a:gd name="T0" fmla="*/ 251 w 251"/>
                    <a:gd name="T1" fmla="*/ 0 h 366"/>
                    <a:gd name="T2" fmla="*/ 143 w 251"/>
                    <a:gd name="T3" fmla="*/ 18 h 366"/>
                    <a:gd name="T4" fmla="*/ 53 w 251"/>
                    <a:gd name="T5" fmla="*/ 90 h 366"/>
                    <a:gd name="T6" fmla="*/ 7 w 251"/>
                    <a:gd name="T7" fmla="*/ 202 h 366"/>
                    <a:gd name="T8" fmla="*/ 9 w 251"/>
                    <a:gd name="T9" fmla="*/ 270 h 366"/>
                    <a:gd name="T10" fmla="*/ 27 w 251"/>
                    <a:gd name="T11" fmla="*/ 324 h 366"/>
                    <a:gd name="T12" fmla="*/ 55 w 251"/>
                    <a:gd name="T13" fmla="*/ 366 h 366"/>
                    <a:gd name="T14" fmla="*/ 0 60000 65536"/>
                    <a:gd name="T15" fmla="*/ 0 60000 65536"/>
                    <a:gd name="T16" fmla="*/ 0 60000 65536"/>
                    <a:gd name="T17" fmla="*/ 0 60000 65536"/>
                    <a:gd name="T18" fmla="*/ 0 60000 65536"/>
                    <a:gd name="T19" fmla="*/ 0 60000 65536"/>
                    <a:gd name="T20" fmla="*/ 0 60000 65536"/>
                    <a:gd name="T21" fmla="*/ 0 w 251"/>
                    <a:gd name="T22" fmla="*/ 0 h 366"/>
                    <a:gd name="T23" fmla="*/ 251 w 251"/>
                    <a:gd name="T24" fmla="*/ 366 h 3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1" h="366">
                      <a:moveTo>
                        <a:pt x="251" y="0"/>
                      </a:moveTo>
                      <a:cubicBezTo>
                        <a:pt x="233" y="3"/>
                        <a:pt x="176" y="3"/>
                        <a:pt x="143" y="18"/>
                      </a:cubicBezTo>
                      <a:cubicBezTo>
                        <a:pt x="110" y="33"/>
                        <a:pt x="76" y="59"/>
                        <a:pt x="53" y="90"/>
                      </a:cubicBezTo>
                      <a:cubicBezTo>
                        <a:pt x="30" y="121"/>
                        <a:pt x="14" y="172"/>
                        <a:pt x="7" y="202"/>
                      </a:cubicBezTo>
                      <a:cubicBezTo>
                        <a:pt x="0" y="232"/>
                        <a:pt x="6" y="250"/>
                        <a:pt x="9" y="270"/>
                      </a:cubicBezTo>
                      <a:cubicBezTo>
                        <a:pt x="12" y="290"/>
                        <a:pt x="19" y="308"/>
                        <a:pt x="27" y="324"/>
                      </a:cubicBezTo>
                      <a:cubicBezTo>
                        <a:pt x="35" y="340"/>
                        <a:pt x="49" y="357"/>
                        <a:pt x="55" y="366"/>
                      </a:cubicBezTo>
                    </a:path>
                  </a:pathLst>
                </a:custGeom>
                <a:noFill/>
                <a:ln w="28575">
                  <a:solidFill>
                    <a:srgbClr val="FF0000"/>
                  </a:solidFill>
                  <a:round/>
                  <a:headEnd/>
                  <a:tailEnd/>
                </a:ln>
              </p:spPr>
              <p:txBody>
                <a:bodyPr>
                  <a:spAutoFit/>
                </a:bodyPr>
                <a:lstStyle/>
                <a:p>
                  <a:endParaRPr lang="en-GB"/>
                </a:p>
              </p:txBody>
            </p:sp>
            <p:sp>
              <p:nvSpPr>
                <p:cNvPr id="36" name="Text Box 20"/>
                <p:cNvSpPr txBox="1">
                  <a:spLocks noChangeArrowheads="1"/>
                </p:cNvSpPr>
                <p:nvPr/>
              </p:nvSpPr>
              <p:spPr bwMode="auto">
                <a:xfrm>
                  <a:off x="1333" y="2523"/>
                  <a:ext cx="1222" cy="553"/>
                </a:xfrm>
                <a:prstGeom prst="rect">
                  <a:avLst/>
                </a:prstGeom>
                <a:noFill/>
                <a:ln w="9525">
                  <a:noFill/>
                  <a:miter lim="800000"/>
                  <a:headEnd/>
                  <a:tailEnd/>
                </a:ln>
              </p:spPr>
              <p:txBody>
                <a:bodyPr wrap="none">
                  <a:spAutoFit/>
                </a:bodyPr>
                <a:lstStyle/>
                <a:p>
                  <a:pPr algn="ctr" eaLnBrk="1" hangingPunct="1"/>
                  <a:r>
                    <a:rPr lang="en-US" sz="2400" b="0">
                      <a:solidFill>
                        <a:srgbClr val="FF0000"/>
                      </a:solidFill>
                      <a:latin typeface="Times New Roman" pitchFamily="18" charset="0"/>
                    </a:rPr>
                    <a:t>for 400 km/s</a:t>
                  </a:r>
                  <a:r>
                    <a:rPr lang="en-US" sz="2400" b="0">
                      <a:solidFill>
                        <a:schemeClr val="tx1"/>
                      </a:solidFill>
                      <a:latin typeface="Times New Roman" pitchFamily="18" charset="0"/>
                    </a:rPr>
                    <a:t> </a:t>
                  </a:r>
                </a:p>
                <a:p>
                  <a:pPr algn="ctr" eaLnBrk="1" hangingPunct="1"/>
                  <a:r>
                    <a:rPr lang="en-US" sz="2400" b="0">
                      <a:solidFill>
                        <a:srgbClr val="FF0000"/>
                      </a:solidFill>
                      <a:latin typeface="Symbol" pitchFamily="18" charset="2"/>
                    </a:rPr>
                    <a:t>j</a:t>
                  </a:r>
                  <a:r>
                    <a:rPr lang="en-US" sz="2400" b="0">
                      <a:solidFill>
                        <a:srgbClr val="FF0000"/>
                      </a:solidFill>
                      <a:latin typeface="Times New Roman" pitchFamily="18" charset="0"/>
                    </a:rPr>
                    <a:t> ~ 135</a:t>
                  </a:r>
                  <a:r>
                    <a:rPr lang="fr-BE" sz="2400" b="0">
                      <a:solidFill>
                        <a:srgbClr val="FF0000"/>
                      </a:solidFill>
                      <a:latin typeface="Times New Roman" pitchFamily="18" charset="0"/>
                    </a:rPr>
                    <a:t>°</a:t>
                  </a:r>
                </a:p>
              </p:txBody>
            </p:sp>
          </p:grpSp>
        </p:grpSp>
      </p:grpSp>
      <p:sp>
        <p:nvSpPr>
          <p:cNvPr id="41" name="TextBox 40"/>
          <p:cNvSpPr txBox="1"/>
          <p:nvPr/>
        </p:nvSpPr>
        <p:spPr>
          <a:xfrm>
            <a:off x="642938" y="6357938"/>
            <a:ext cx="4745210"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–Solar wind parameters</a:t>
            </a:r>
          </a:p>
          <a:p>
            <a:pPr>
              <a:defRPr/>
            </a:pPr>
            <a:endParaRPr lang="en-GB" dirty="0">
              <a:solidFill>
                <a:schemeClr val="tx1">
                  <a:lumMod val="65000"/>
                  <a:lumOff val="35000"/>
                </a:schemeClr>
              </a:solidFill>
              <a:latin typeface="+mn-lt"/>
              <a:ea typeface="ＭＳ Ｐゴシック" pitchFamily="68" charset="-128"/>
              <a:cs typeface="+mn-cs"/>
            </a:endParaRPr>
          </a:p>
        </p:txBody>
      </p:sp>
      <p:pic>
        <p:nvPicPr>
          <p:cNvPr id="18" name="Picture 17"/>
          <p:cNvPicPr>
            <a:picLocks noChangeAspect="1" noChangeArrowheads="1"/>
          </p:cNvPicPr>
          <p:nvPr/>
        </p:nvPicPr>
        <p:blipFill>
          <a:blip r:embed="rId3"/>
          <a:srcRect/>
          <a:stretch>
            <a:fillRect/>
          </a:stretch>
        </p:blipFill>
        <p:spPr bwMode="auto">
          <a:xfrm>
            <a:off x="6638783" y="180528"/>
            <a:ext cx="2406179" cy="1924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When did the plasma leave the Sun</a:t>
            </a:r>
            <a:endParaRPr lang="en-GB" dirty="0"/>
          </a:p>
        </p:txBody>
      </p:sp>
      <p:sp>
        <p:nvSpPr>
          <p:cNvPr id="5" name="Rectangle 3"/>
          <p:cNvSpPr>
            <a:spLocks/>
          </p:cNvSpPr>
          <p:nvPr/>
        </p:nvSpPr>
        <p:spPr bwMode="auto">
          <a:xfrm>
            <a:off x="34925" y="1196974"/>
            <a:ext cx="2689547" cy="5040337"/>
          </a:xfrm>
          <a:prstGeom prst="rect">
            <a:avLst/>
          </a:prstGeom>
          <a:noFill/>
          <a:ln w="12700">
            <a:noFill/>
            <a:miter lim="800000"/>
            <a:headEnd/>
            <a:tailEnd/>
          </a:ln>
        </p:spPr>
        <p:txBody>
          <a:bodyPr lIns="0" tIns="0" rIns="0" bIns="0" anchor="ctr"/>
          <a:lstStyle/>
          <a:p>
            <a:pPr eaLnBrk="1" hangingPunct="1"/>
            <a:r>
              <a:rPr lang="en-US" sz="2800" b="0" dirty="0" smtClean="0">
                <a:latin typeface="+mj-lt"/>
                <a:sym typeface="Gill Sans" pitchFamily="36" charset="0"/>
              </a:rPr>
              <a:t>Distance</a:t>
            </a:r>
          </a:p>
          <a:p>
            <a:pPr eaLnBrk="1" hangingPunct="1"/>
            <a:r>
              <a:rPr lang="en-US" sz="2800" b="0" dirty="0" smtClean="0">
                <a:latin typeface="+mj-lt"/>
                <a:sym typeface="Gill Sans" pitchFamily="36" charset="0"/>
              </a:rPr>
              <a:t>	150 10</a:t>
            </a:r>
            <a:r>
              <a:rPr lang="en-US" sz="2800" baseline="30000" dirty="0">
                <a:latin typeface="+mj-lt"/>
                <a:sym typeface="Gill Sans" pitchFamily="36" charset="0"/>
              </a:rPr>
              <a:t>6</a:t>
            </a:r>
            <a:r>
              <a:rPr lang="en-US" sz="2800" b="0" dirty="0" smtClean="0">
                <a:latin typeface="+mj-lt"/>
                <a:sym typeface="Gill Sans" pitchFamily="36" charset="0"/>
              </a:rPr>
              <a:t> km </a:t>
            </a:r>
            <a:endParaRPr lang="en-US" sz="2800" b="0" dirty="0">
              <a:latin typeface="+mj-lt"/>
              <a:sym typeface="Gill Sans" pitchFamily="36" charset="0"/>
            </a:endParaRPr>
          </a:p>
          <a:p>
            <a:pPr eaLnBrk="1" hangingPunct="1"/>
            <a:r>
              <a:rPr lang="en-US" sz="2800" dirty="0" smtClean="0">
                <a:latin typeface="+mj-lt"/>
                <a:sym typeface="Gill Sans" pitchFamily="36" charset="0"/>
              </a:rPr>
              <a:t>Speed</a:t>
            </a:r>
          </a:p>
          <a:p>
            <a:pPr eaLnBrk="1" hangingPunct="1"/>
            <a:r>
              <a:rPr lang="en-US" sz="2800" b="0" dirty="0" smtClean="0">
                <a:latin typeface="+mj-lt"/>
                <a:sym typeface="Gill Sans" pitchFamily="36" charset="0"/>
              </a:rPr>
              <a:t>	700 </a:t>
            </a:r>
            <a:r>
              <a:rPr lang="en-US" sz="2800" b="0" dirty="0">
                <a:latin typeface="+mj-lt"/>
                <a:sym typeface="Gill Sans" pitchFamily="36" charset="0"/>
              </a:rPr>
              <a:t>km/s </a:t>
            </a:r>
            <a:endParaRPr lang="en-US" sz="2800" b="0" dirty="0" smtClean="0">
              <a:latin typeface="+mj-lt"/>
              <a:sym typeface="Gill Sans" pitchFamily="36" charset="0"/>
            </a:endParaRPr>
          </a:p>
          <a:p>
            <a:pPr eaLnBrk="1" hangingPunct="1"/>
            <a:endParaRPr lang="en-US" sz="2800" b="0" dirty="0" smtClean="0">
              <a:latin typeface="+mj-lt"/>
              <a:sym typeface="Gill Sans" pitchFamily="36" charset="0"/>
            </a:endParaRPr>
          </a:p>
          <a:p>
            <a:pPr eaLnBrk="1" hangingPunct="1"/>
            <a:r>
              <a:rPr lang="en-US" sz="2800" dirty="0" smtClean="0">
                <a:latin typeface="+mj-lt"/>
                <a:sym typeface="Gill Sans" pitchFamily="36" charset="0"/>
              </a:rPr>
              <a:t>Time needed</a:t>
            </a:r>
          </a:p>
          <a:p>
            <a:pPr eaLnBrk="1" hangingPunct="1"/>
            <a:r>
              <a:rPr lang="en-US" sz="2800" b="0" dirty="0">
                <a:latin typeface="+mj-lt"/>
                <a:sym typeface="Gill Sans" pitchFamily="36" charset="0"/>
              </a:rPr>
              <a:t>	</a:t>
            </a:r>
            <a:r>
              <a:rPr lang="en-US" sz="2800" b="0" dirty="0" smtClean="0">
                <a:latin typeface="+mj-lt"/>
                <a:sym typeface="Gill Sans" pitchFamily="36" charset="0"/>
              </a:rPr>
              <a:t>214 285 s</a:t>
            </a:r>
            <a:endParaRPr lang="en-US" sz="2800" b="0" dirty="0">
              <a:latin typeface="+mj-lt"/>
              <a:sym typeface="Gill Sans" pitchFamily="36" charset="0"/>
            </a:endParaRPr>
          </a:p>
          <a:p>
            <a:pPr eaLnBrk="1" hangingPunct="1"/>
            <a:r>
              <a:rPr lang="en-US" sz="2800" b="0" dirty="0" smtClean="0">
                <a:latin typeface="+mj-lt"/>
                <a:sym typeface="Gill Sans" pitchFamily="36" charset="0"/>
              </a:rPr>
              <a:t>    =2.48 days</a:t>
            </a:r>
            <a:endParaRPr lang="en-US" sz="2800" b="0" dirty="0">
              <a:latin typeface="+mj-lt"/>
              <a:sym typeface="Gill Sans" pitchFamily="36" charset="0"/>
            </a:endParaRPr>
          </a:p>
          <a:p>
            <a:pPr algn="ctr" eaLnBrk="1" hangingPunct="1"/>
            <a:endParaRPr lang="en-US" sz="2800" b="0" dirty="0">
              <a:latin typeface="+mj-lt"/>
              <a:sym typeface="Gill Sans" pitchFamily="36" charset="0"/>
            </a:endParaRPr>
          </a:p>
          <a:p>
            <a:pPr eaLnBrk="1" hangingPunct="1"/>
            <a:r>
              <a:rPr lang="en-US" sz="2800" b="0" dirty="0">
                <a:latin typeface="+mj-lt"/>
                <a:sym typeface="Gill Sans" pitchFamily="36" charset="0"/>
              </a:rPr>
              <a:t>=&gt; 30 Sept </a:t>
            </a:r>
          </a:p>
        </p:txBody>
      </p:sp>
      <p:sp>
        <p:nvSpPr>
          <p:cNvPr id="6" name="TextBox 5"/>
          <p:cNvSpPr txBox="1"/>
          <p:nvPr/>
        </p:nvSpPr>
        <p:spPr>
          <a:xfrm>
            <a:off x="642938" y="6357938"/>
            <a:ext cx="4745210" cy="646331"/>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–Solar wind parameters</a:t>
            </a:r>
          </a:p>
          <a:p>
            <a:pPr>
              <a:defRPr/>
            </a:pPr>
            <a:endParaRPr lang="en-GB" dirty="0">
              <a:solidFill>
                <a:schemeClr val="tx1">
                  <a:lumMod val="65000"/>
                  <a:lumOff val="35000"/>
                </a:schemeClr>
              </a:solidFill>
              <a:latin typeface="+mn-lt"/>
              <a:ea typeface="ＭＳ Ｐゴシック" pitchFamily="68" charset="-128"/>
              <a:cs typeface="+mn-cs"/>
            </a:endParaRPr>
          </a:p>
        </p:txBody>
      </p:sp>
      <p:sp>
        <p:nvSpPr>
          <p:cNvPr id="7" name="Content Placeholder 6"/>
          <p:cNvSpPr>
            <a:spLocks noGrp="1"/>
          </p:cNvSpPr>
          <p:nvPr>
            <p:ph sz="quarter" idx="1"/>
          </p:nvPr>
        </p:nvSpPr>
        <p:spPr/>
        <p:txBody>
          <a:bodyPr/>
          <a:lstStyle/>
          <a:p>
            <a:endParaRPr lang="en-GB" dirty="0"/>
          </a:p>
        </p:txBody>
      </p:sp>
      <p:pic>
        <p:nvPicPr>
          <p:cNvPr id="8" name="Picture 7"/>
          <p:cNvPicPr>
            <a:picLocks noChangeAspect="1" noChangeArrowheads="1"/>
          </p:cNvPicPr>
          <p:nvPr/>
        </p:nvPicPr>
        <p:blipFill>
          <a:blip r:embed="rId2"/>
          <a:srcRect/>
          <a:stretch>
            <a:fillRect/>
          </a:stretch>
        </p:blipFill>
        <p:spPr bwMode="auto">
          <a:xfrm>
            <a:off x="2699792" y="1288033"/>
            <a:ext cx="6086159" cy="48689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time of leaving</a:t>
            </a:r>
            <a:endParaRPr lang="en-GB" dirty="0"/>
          </a:p>
        </p:txBody>
      </p:sp>
      <p:sp>
        <p:nvSpPr>
          <p:cNvPr id="3" name="Content Placeholder 2"/>
          <p:cNvSpPr>
            <a:spLocks noGrp="1"/>
          </p:cNvSpPr>
          <p:nvPr>
            <p:ph sz="quarter" idx="1"/>
          </p:nvPr>
        </p:nvSpPr>
        <p:spPr/>
        <p:txBody>
          <a:bodyPr/>
          <a:lstStyle/>
          <a:p>
            <a:endParaRPr lang="en-GB"/>
          </a:p>
        </p:txBody>
      </p:sp>
      <p:pic>
        <p:nvPicPr>
          <p:cNvPr id="4" name="Picture 4" descr="30okt"/>
          <p:cNvPicPr>
            <a:picLocks noChangeAspect="1" noChangeArrowheads="1"/>
          </p:cNvPicPr>
          <p:nvPr/>
        </p:nvPicPr>
        <p:blipFill>
          <a:blip r:embed="rId2"/>
          <a:srcRect/>
          <a:stretch>
            <a:fillRect/>
          </a:stretch>
        </p:blipFill>
        <p:spPr bwMode="auto">
          <a:xfrm>
            <a:off x="1979613" y="1412875"/>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STEREO B as an appetizer</a:t>
            </a:r>
            <a:endParaRPr lang="en-GB" dirty="0"/>
          </a:p>
        </p:txBody>
      </p:sp>
      <p:pic>
        <p:nvPicPr>
          <p:cNvPr id="4" name="Content Placeholder 3" descr="beacon_insitu.gif"/>
          <p:cNvPicPr>
            <a:picLocks noGrp="1" noChangeAspect="1"/>
          </p:cNvPicPr>
          <p:nvPr>
            <p:ph sz="quarter" idx="1"/>
          </p:nvPr>
        </p:nvPicPr>
        <p:blipFill>
          <a:blip r:embed="rId2"/>
          <a:stretch>
            <a:fillRect/>
          </a:stretch>
        </p:blipFill>
        <p:spPr>
          <a:xfrm>
            <a:off x="4788024" y="1268760"/>
            <a:ext cx="3394273" cy="4937125"/>
          </a:xfrm>
        </p:spPr>
      </p:pic>
      <p:pic>
        <p:nvPicPr>
          <p:cNvPr id="5" name="Picture 4" descr="where_is_stereo.gif"/>
          <p:cNvPicPr>
            <a:picLocks noChangeAspect="1"/>
          </p:cNvPicPr>
          <p:nvPr/>
        </p:nvPicPr>
        <p:blipFill>
          <a:blip r:embed="rId3"/>
          <a:stretch>
            <a:fillRect/>
          </a:stretch>
        </p:blipFill>
        <p:spPr>
          <a:xfrm>
            <a:off x="539552" y="2056859"/>
            <a:ext cx="3965426" cy="317234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daily forecast</a:t>
            </a:r>
            <a:endParaRPr lang="en-GB" dirty="0"/>
          </a:p>
        </p:txBody>
      </p:sp>
      <p:sp>
        <p:nvSpPr>
          <p:cNvPr id="3" name="Content Placeholder 2"/>
          <p:cNvSpPr>
            <a:spLocks noGrp="1"/>
          </p:cNvSpPr>
          <p:nvPr>
            <p:ph sz="quarter" idx="1"/>
          </p:nvPr>
        </p:nvSpPr>
        <p:spPr/>
        <p:txBody>
          <a:bodyPr/>
          <a:lstStyle/>
          <a:p>
            <a:r>
              <a:rPr lang="en-GB" dirty="0" smtClean="0"/>
              <a:t>Email</a:t>
            </a:r>
          </a:p>
          <a:p>
            <a:r>
              <a:rPr lang="en-GB" dirty="0" smtClean="0"/>
              <a:t>Internet</a:t>
            </a:r>
            <a:endParaRPr lang="en-GB" dirty="0"/>
          </a:p>
        </p:txBody>
      </p:sp>
      <p:pic>
        <p:nvPicPr>
          <p:cNvPr id="4" name="Picture 2" descr="eit99promcloseG"/>
          <p:cNvPicPr>
            <a:picLocks noChangeAspect="1" noChangeArrowheads="1"/>
          </p:cNvPicPr>
          <p:nvPr/>
        </p:nvPicPr>
        <p:blipFill>
          <a:blip r:embed="rId2"/>
          <a:srcRect t="17188"/>
          <a:stretch>
            <a:fillRect/>
          </a:stretch>
        </p:blipFill>
        <p:spPr bwMode="auto">
          <a:xfrm>
            <a:off x="3810000" y="1493838"/>
            <a:ext cx="5224463" cy="4525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oes-m-drawing2"/>
          <p:cNvPicPr>
            <a:picLocks noChangeAspect="1" noChangeArrowheads="1"/>
          </p:cNvPicPr>
          <p:nvPr/>
        </p:nvPicPr>
        <p:blipFill>
          <a:blip r:embed="rId3"/>
          <a:srcRect/>
          <a:stretch>
            <a:fillRect/>
          </a:stretch>
        </p:blipFill>
        <p:spPr bwMode="auto">
          <a:xfrm>
            <a:off x="165100" y="1804988"/>
            <a:ext cx="2835275" cy="2266950"/>
          </a:xfrm>
          <a:prstGeom prst="rect">
            <a:avLst/>
          </a:prstGeom>
          <a:noFill/>
          <a:ln w="9525">
            <a:noFill/>
            <a:miter lim="800000"/>
            <a:headEnd/>
            <a:tailEnd/>
          </a:ln>
        </p:spPr>
      </p:pic>
      <p:sp>
        <p:nvSpPr>
          <p:cNvPr id="21507" name="Title 1"/>
          <p:cNvSpPr>
            <a:spLocks noGrp="1"/>
          </p:cNvSpPr>
          <p:nvPr>
            <p:ph type="title"/>
          </p:nvPr>
        </p:nvSpPr>
        <p:spPr/>
        <p:txBody>
          <a:bodyPr/>
          <a:lstStyle/>
          <a:p>
            <a:r>
              <a:rPr lang="en-US" smtClean="0">
                <a:ea typeface="ＭＳ Ｐゴシック"/>
                <a:cs typeface="ＭＳ Ｐゴシック"/>
              </a:rPr>
              <a:t>Solar Flares</a:t>
            </a:r>
          </a:p>
        </p:txBody>
      </p:sp>
      <p:pic>
        <p:nvPicPr>
          <p:cNvPr id="21508" name="Content Placeholder 5" descr="20031029_xray.gif"/>
          <p:cNvPicPr>
            <a:picLocks noGrp="1" noChangeAspect="1"/>
          </p:cNvPicPr>
          <p:nvPr>
            <p:ph idx="1"/>
          </p:nvPr>
        </p:nvPicPr>
        <p:blipFill>
          <a:blip r:embed="rId4"/>
          <a:srcRect l="-18187" r="-18187"/>
          <a:stretch>
            <a:fillRect/>
          </a:stretch>
        </p:blipFill>
        <p:spPr>
          <a:xfrm>
            <a:off x="1771650" y="1785938"/>
            <a:ext cx="8229600" cy="4525962"/>
          </a:xfrm>
        </p:spPr>
      </p:pic>
      <p:sp>
        <p:nvSpPr>
          <p:cNvPr id="5" name="TextBox 4"/>
          <p:cNvSpPr txBox="1"/>
          <p:nvPr/>
        </p:nvSpPr>
        <p:spPr>
          <a:xfrm>
            <a:off x="642938" y="6357938"/>
            <a:ext cx="3424848"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Space Weather predictions - Flares</a:t>
            </a:r>
            <a:endParaRPr lang="en-GB" dirty="0">
              <a:solidFill>
                <a:schemeClr val="tx1">
                  <a:lumMod val="65000"/>
                  <a:lumOff val="35000"/>
                </a:schemeClr>
              </a:solidFill>
              <a:latin typeface="+mn-lt"/>
              <a:ea typeface="ＭＳ Ｐゴシック" pitchFamily="68" charset="-128"/>
              <a:cs typeface="+mn-cs"/>
            </a:endParaRPr>
          </a:p>
        </p:txBody>
      </p:sp>
      <p:grpSp>
        <p:nvGrpSpPr>
          <p:cNvPr id="2" name="Group 7"/>
          <p:cNvGrpSpPr>
            <a:grpSpLocks/>
          </p:cNvGrpSpPr>
          <p:nvPr/>
        </p:nvGrpSpPr>
        <p:grpSpPr bwMode="auto">
          <a:xfrm>
            <a:off x="142875" y="4071938"/>
            <a:ext cx="2713038" cy="2136775"/>
            <a:chOff x="3547" y="1549"/>
            <a:chExt cx="1709" cy="1346"/>
          </a:xfrm>
        </p:grpSpPr>
        <p:sp>
          <p:nvSpPr>
            <p:cNvPr id="21511" name="Rectangle 8"/>
            <p:cNvSpPr>
              <a:spLocks noChangeArrowheads="1"/>
            </p:cNvSpPr>
            <p:nvPr/>
          </p:nvSpPr>
          <p:spPr bwMode="auto">
            <a:xfrm>
              <a:off x="3547" y="1549"/>
              <a:ext cx="550" cy="353"/>
            </a:xfrm>
            <a:prstGeom prst="rect">
              <a:avLst/>
            </a:prstGeom>
            <a:solidFill>
              <a:srgbClr val="FFFF99"/>
            </a:solidFill>
            <a:ln w="9525">
              <a:noFill/>
              <a:round/>
              <a:headEnd/>
              <a:tailEnd/>
            </a:ln>
          </p:spPr>
          <p:txBody>
            <a:bodyPr lIns="72000" tIns="36000" rIns="72000" bIns="36000"/>
            <a:lstStyle/>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Klasse</a:t>
              </a:r>
            </a:p>
          </p:txBody>
        </p:sp>
        <p:sp>
          <p:nvSpPr>
            <p:cNvPr id="21512" name="Rectangle 9"/>
            <p:cNvSpPr>
              <a:spLocks noChangeArrowheads="1"/>
            </p:cNvSpPr>
            <p:nvPr/>
          </p:nvSpPr>
          <p:spPr bwMode="auto">
            <a:xfrm>
              <a:off x="4097" y="1549"/>
              <a:ext cx="1160" cy="353"/>
            </a:xfrm>
            <a:prstGeom prst="rect">
              <a:avLst/>
            </a:prstGeom>
            <a:solidFill>
              <a:srgbClr val="FFFF99"/>
            </a:solidFill>
            <a:ln w="9525">
              <a:noFill/>
              <a:round/>
              <a:headEnd/>
              <a:tailEnd/>
            </a:ln>
          </p:spPr>
          <p:txBody>
            <a:bodyPr lIns="72000" tIns="36000" rIns="72000" bIns="36000"/>
            <a:lstStyle/>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Maximum Flux</a:t>
              </a:r>
            </a:p>
            <a:p>
              <a:pPr marL="341313" indent="-341313"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log</a:t>
              </a:r>
              <a:r>
                <a:rPr lang="en-GB" sz="1600" baseline="-30000">
                  <a:solidFill>
                    <a:srgbClr val="000000"/>
                  </a:solidFill>
                  <a:latin typeface="Times New Roman" pitchFamily="18" charset="0"/>
                  <a:cs typeface="Times New Roman" pitchFamily="18" charset="0"/>
                </a:rPr>
                <a:t>10</a:t>
              </a:r>
              <a:r>
                <a:rPr lang="en-GB" sz="1600">
                  <a:solidFill>
                    <a:srgbClr val="000000"/>
                  </a:solidFill>
                  <a:latin typeface="Times New Roman" pitchFamily="18" charset="0"/>
                  <a:cs typeface="Times New Roman" pitchFamily="18" charset="0"/>
                </a:rPr>
                <a:t>(P) in Wm</a:t>
              </a:r>
              <a:r>
                <a:rPr lang="en-GB" sz="1600" baseline="30000">
                  <a:solidFill>
                    <a:srgbClr val="000000"/>
                  </a:solidFill>
                  <a:latin typeface="Times New Roman" pitchFamily="18" charset="0"/>
                  <a:cs typeface="Times New Roman" pitchFamily="18" charset="0"/>
                </a:rPr>
                <a:t>-2</a:t>
              </a:r>
            </a:p>
          </p:txBody>
        </p:sp>
        <p:sp>
          <p:nvSpPr>
            <p:cNvPr id="21513" name="Rectangle 10"/>
            <p:cNvSpPr>
              <a:spLocks noChangeArrowheads="1"/>
            </p:cNvSpPr>
            <p:nvPr/>
          </p:nvSpPr>
          <p:spPr bwMode="auto">
            <a:xfrm>
              <a:off x="3547" y="1902"/>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A</a:t>
              </a:r>
            </a:p>
          </p:txBody>
        </p:sp>
        <p:sp>
          <p:nvSpPr>
            <p:cNvPr id="21514" name="Rectangle 11"/>
            <p:cNvSpPr>
              <a:spLocks noChangeArrowheads="1"/>
            </p:cNvSpPr>
            <p:nvPr/>
          </p:nvSpPr>
          <p:spPr bwMode="auto">
            <a:xfrm>
              <a:off x="4097" y="1902"/>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-8</a:t>
              </a:r>
            </a:p>
          </p:txBody>
        </p:sp>
        <p:sp>
          <p:nvSpPr>
            <p:cNvPr id="21515" name="Rectangle 12"/>
            <p:cNvSpPr>
              <a:spLocks noChangeArrowheads="1"/>
            </p:cNvSpPr>
            <p:nvPr/>
          </p:nvSpPr>
          <p:spPr bwMode="auto">
            <a:xfrm>
              <a:off x="3547" y="2101"/>
              <a:ext cx="550" cy="198"/>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B</a:t>
              </a:r>
            </a:p>
          </p:txBody>
        </p:sp>
        <p:sp>
          <p:nvSpPr>
            <p:cNvPr id="21516" name="Rectangle 13"/>
            <p:cNvSpPr>
              <a:spLocks noChangeArrowheads="1"/>
            </p:cNvSpPr>
            <p:nvPr/>
          </p:nvSpPr>
          <p:spPr bwMode="auto">
            <a:xfrm>
              <a:off x="4097" y="2101"/>
              <a:ext cx="1160" cy="198"/>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-7</a:t>
              </a:r>
            </a:p>
          </p:txBody>
        </p:sp>
        <p:sp>
          <p:nvSpPr>
            <p:cNvPr id="21517" name="Rectangle 14"/>
            <p:cNvSpPr>
              <a:spLocks noChangeArrowheads="1"/>
            </p:cNvSpPr>
            <p:nvPr/>
          </p:nvSpPr>
          <p:spPr bwMode="auto">
            <a:xfrm>
              <a:off x="3547" y="2299"/>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C</a:t>
              </a:r>
            </a:p>
          </p:txBody>
        </p:sp>
        <p:sp>
          <p:nvSpPr>
            <p:cNvPr id="21518" name="Rectangle 15"/>
            <p:cNvSpPr>
              <a:spLocks noChangeArrowheads="1"/>
            </p:cNvSpPr>
            <p:nvPr/>
          </p:nvSpPr>
          <p:spPr bwMode="auto">
            <a:xfrm>
              <a:off x="4097" y="2299"/>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-6</a:t>
              </a:r>
            </a:p>
          </p:txBody>
        </p:sp>
        <p:sp>
          <p:nvSpPr>
            <p:cNvPr id="21519" name="Rectangle 16"/>
            <p:cNvSpPr>
              <a:spLocks noChangeArrowheads="1"/>
            </p:cNvSpPr>
            <p:nvPr/>
          </p:nvSpPr>
          <p:spPr bwMode="auto">
            <a:xfrm>
              <a:off x="3547" y="2498"/>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M</a:t>
              </a:r>
            </a:p>
          </p:txBody>
        </p:sp>
        <p:sp>
          <p:nvSpPr>
            <p:cNvPr id="21520" name="Rectangle 17"/>
            <p:cNvSpPr>
              <a:spLocks noChangeArrowheads="1"/>
            </p:cNvSpPr>
            <p:nvPr/>
          </p:nvSpPr>
          <p:spPr bwMode="auto">
            <a:xfrm>
              <a:off x="4097" y="2498"/>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-5</a:t>
              </a:r>
            </a:p>
          </p:txBody>
        </p:sp>
        <p:sp>
          <p:nvSpPr>
            <p:cNvPr id="21521" name="Rectangle 18"/>
            <p:cNvSpPr>
              <a:spLocks noChangeArrowheads="1"/>
            </p:cNvSpPr>
            <p:nvPr/>
          </p:nvSpPr>
          <p:spPr bwMode="auto">
            <a:xfrm>
              <a:off x="3547" y="2697"/>
              <a:ext cx="55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X</a:t>
              </a:r>
            </a:p>
          </p:txBody>
        </p:sp>
        <p:sp>
          <p:nvSpPr>
            <p:cNvPr id="21522" name="Rectangle 19"/>
            <p:cNvSpPr>
              <a:spLocks noChangeArrowheads="1"/>
            </p:cNvSpPr>
            <p:nvPr/>
          </p:nvSpPr>
          <p:spPr bwMode="auto">
            <a:xfrm>
              <a:off x="4097" y="2697"/>
              <a:ext cx="1160" cy="199"/>
            </a:xfrm>
            <a:prstGeom prst="rect">
              <a:avLst/>
            </a:prstGeom>
            <a:solidFill>
              <a:srgbClr val="FFFF99"/>
            </a:solidFill>
            <a:ln w="9525">
              <a:noFill/>
              <a:round/>
              <a:headEnd/>
              <a:tailEnd/>
            </a:ln>
          </p:spPr>
          <p:txBody>
            <a:bodyPr lIns="72000" tIns="36000" rIns="72000" bIns="36000"/>
            <a:lstStyle/>
            <a:p>
              <a:pPr marL="341313" indent="-341313" algn="ctr" defTabSz="449263">
                <a:buClr>
                  <a:srgbClr val="000000"/>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600">
                  <a:solidFill>
                    <a:srgbClr val="000000"/>
                  </a:solidFill>
                  <a:latin typeface="Times New Roman" pitchFamily="18" charset="0"/>
                  <a:cs typeface="Times New Roman" pitchFamily="18" charset="0"/>
                </a:rPr>
                <a:t>-4</a:t>
              </a:r>
            </a:p>
          </p:txBody>
        </p:sp>
        <p:sp>
          <p:nvSpPr>
            <p:cNvPr id="21523" name="Line 20"/>
            <p:cNvSpPr>
              <a:spLocks noChangeShapeType="1"/>
            </p:cNvSpPr>
            <p:nvPr/>
          </p:nvSpPr>
          <p:spPr bwMode="auto">
            <a:xfrm>
              <a:off x="4097" y="1549"/>
              <a:ext cx="1" cy="1347"/>
            </a:xfrm>
            <a:prstGeom prst="line">
              <a:avLst/>
            </a:prstGeom>
            <a:noFill/>
            <a:ln w="12600">
              <a:solidFill>
                <a:srgbClr val="000000"/>
              </a:solidFill>
              <a:miter lim="800000"/>
              <a:headEnd/>
              <a:tailEnd/>
            </a:ln>
          </p:spPr>
          <p:txBody>
            <a:bodyPr/>
            <a:lstStyle/>
            <a:p>
              <a:endParaRPr lang="en-GB"/>
            </a:p>
          </p:txBody>
        </p:sp>
        <p:sp>
          <p:nvSpPr>
            <p:cNvPr id="21524" name="Line 21"/>
            <p:cNvSpPr>
              <a:spLocks noChangeShapeType="1"/>
            </p:cNvSpPr>
            <p:nvPr/>
          </p:nvSpPr>
          <p:spPr bwMode="auto">
            <a:xfrm>
              <a:off x="3547" y="1902"/>
              <a:ext cx="1710" cy="1"/>
            </a:xfrm>
            <a:prstGeom prst="line">
              <a:avLst/>
            </a:prstGeom>
            <a:noFill/>
            <a:ln w="12600">
              <a:solidFill>
                <a:srgbClr val="000000"/>
              </a:solidFill>
              <a:miter lim="800000"/>
              <a:headEnd/>
              <a:tailEnd/>
            </a:ln>
          </p:spPr>
          <p:txBody>
            <a:bodyPr/>
            <a:lstStyle/>
            <a:p>
              <a:endParaRPr lang="en-GB"/>
            </a:p>
          </p:txBody>
        </p:sp>
        <p:sp>
          <p:nvSpPr>
            <p:cNvPr id="21525" name="Line 22"/>
            <p:cNvSpPr>
              <a:spLocks noChangeShapeType="1"/>
            </p:cNvSpPr>
            <p:nvPr/>
          </p:nvSpPr>
          <p:spPr bwMode="auto">
            <a:xfrm>
              <a:off x="3547" y="2101"/>
              <a:ext cx="1710" cy="1"/>
            </a:xfrm>
            <a:prstGeom prst="line">
              <a:avLst/>
            </a:prstGeom>
            <a:noFill/>
            <a:ln w="12600">
              <a:solidFill>
                <a:srgbClr val="000000"/>
              </a:solidFill>
              <a:miter lim="800000"/>
              <a:headEnd/>
              <a:tailEnd/>
            </a:ln>
          </p:spPr>
          <p:txBody>
            <a:bodyPr/>
            <a:lstStyle/>
            <a:p>
              <a:endParaRPr lang="en-GB"/>
            </a:p>
          </p:txBody>
        </p:sp>
        <p:sp>
          <p:nvSpPr>
            <p:cNvPr id="21526" name="Line 23"/>
            <p:cNvSpPr>
              <a:spLocks noChangeShapeType="1"/>
            </p:cNvSpPr>
            <p:nvPr/>
          </p:nvSpPr>
          <p:spPr bwMode="auto">
            <a:xfrm>
              <a:off x="3547" y="2299"/>
              <a:ext cx="1710" cy="1"/>
            </a:xfrm>
            <a:prstGeom prst="line">
              <a:avLst/>
            </a:prstGeom>
            <a:noFill/>
            <a:ln w="12600">
              <a:solidFill>
                <a:srgbClr val="000000"/>
              </a:solidFill>
              <a:miter lim="800000"/>
              <a:headEnd/>
              <a:tailEnd/>
            </a:ln>
          </p:spPr>
          <p:txBody>
            <a:bodyPr/>
            <a:lstStyle/>
            <a:p>
              <a:endParaRPr lang="en-GB"/>
            </a:p>
          </p:txBody>
        </p:sp>
        <p:sp>
          <p:nvSpPr>
            <p:cNvPr id="21527" name="Line 24"/>
            <p:cNvSpPr>
              <a:spLocks noChangeShapeType="1"/>
            </p:cNvSpPr>
            <p:nvPr/>
          </p:nvSpPr>
          <p:spPr bwMode="auto">
            <a:xfrm>
              <a:off x="3547" y="2498"/>
              <a:ext cx="1710" cy="1"/>
            </a:xfrm>
            <a:prstGeom prst="line">
              <a:avLst/>
            </a:prstGeom>
            <a:noFill/>
            <a:ln w="12600">
              <a:solidFill>
                <a:srgbClr val="000000"/>
              </a:solidFill>
              <a:miter lim="800000"/>
              <a:headEnd/>
              <a:tailEnd/>
            </a:ln>
          </p:spPr>
          <p:txBody>
            <a:bodyPr/>
            <a:lstStyle/>
            <a:p>
              <a:endParaRPr lang="en-GB"/>
            </a:p>
          </p:txBody>
        </p:sp>
        <p:sp>
          <p:nvSpPr>
            <p:cNvPr id="21528" name="Line 25"/>
            <p:cNvSpPr>
              <a:spLocks noChangeShapeType="1"/>
            </p:cNvSpPr>
            <p:nvPr/>
          </p:nvSpPr>
          <p:spPr bwMode="auto">
            <a:xfrm>
              <a:off x="3547" y="2697"/>
              <a:ext cx="1710" cy="1"/>
            </a:xfrm>
            <a:prstGeom prst="line">
              <a:avLst/>
            </a:prstGeom>
            <a:noFill/>
            <a:ln w="12600">
              <a:solidFill>
                <a:srgbClr val="000000"/>
              </a:solidFill>
              <a:miter lim="800000"/>
              <a:headEnd/>
              <a:tailEnd/>
            </a:ln>
          </p:spPr>
          <p:txBody>
            <a:bodyPr/>
            <a:lstStyle/>
            <a:p>
              <a:endParaRPr lang="en-GB"/>
            </a:p>
          </p:txBody>
        </p:sp>
        <p:sp>
          <p:nvSpPr>
            <p:cNvPr id="21529" name="Line 26"/>
            <p:cNvSpPr>
              <a:spLocks noChangeShapeType="1"/>
            </p:cNvSpPr>
            <p:nvPr/>
          </p:nvSpPr>
          <p:spPr bwMode="auto">
            <a:xfrm>
              <a:off x="3547" y="1549"/>
              <a:ext cx="1" cy="1347"/>
            </a:xfrm>
            <a:prstGeom prst="line">
              <a:avLst/>
            </a:prstGeom>
            <a:noFill/>
            <a:ln w="12600">
              <a:solidFill>
                <a:srgbClr val="000000"/>
              </a:solidFill>
              <a:miter lim="800000"/>
              <a:headEnd/>
              <a:tailEnd/>
            </a:ln>
          </p:spPr>
          <p:txBody>
            <a:bodyPr/>
            <a:lstStyle/>
            <a:p>
              <a:endParaRPr lang="en-GB"/>
            </a:p>
          </p:txBody>
        </p:sp>
        <p:sp>
          <p:nvSpPr>
            <p:cNvPr id="21530" name="Line 27"/>
            <p:cNvSpPr>
              <a:spLocks noChangeShapeType="1"/>
            </p:cNvSpPr>
            <p:nvPr/>
          </p:nvSpPr>
          <p:spPr bwMode="auto">
            <a:xfrm>
              <a:off x="5257" y="1549"/>
              <a:ext cx="1" cy="1347"/>
            </a:xfrm>
            <a:prstGeom prst="line">
              <a:avLst/>
            </a:prstGeom>
            <a:noFill/>
            <a:ln w="12600">
              <a:solidFill>
                <a:srgbClr val="000000"/>
              </a:solidFill>
              <a:miter lim="800000"/>
              <a:headEnd/>
              <a:tailEnd/>
            </a:ln>
          </p:spPr>
          <p:txBody>
            <a:bodyPr/>
            <a:lstStyle/>
            <a:p>
              <a:endParaRPr lang="en-GB"/>
            </a:p>
          </p:txBody>
        </p:sp>
        <p:sp>
          <p:nvSpPr>
            <p:cNvPr id="21531" name="Line 28"/>
            <p:cNvSpPr>
              <a:spLocks noChangeShapeType="1"/>
            </p:cNvSpPr>
            <p:nvPr/>
          </p:nvSpPr>
          <p:spPr bwMode="auto">
            <a:xfrm>
              <a:off x="3547" y="1549"/>
              <a:ext cx="1710" cy="1"/>
            </a:xfrm>
            <a:prstGeom prst="line">
              <a:avLst/>
            </a:prstGeom>
            <a:noFill/>
            <a:ln w="12600">
              <a:solidFill>
                <a:srgbClr val="000000"/>
              </a:solidFill>
              <a:miter lim="800000"/>
              <a:headEnd/>
              <a:tailEnd/>
            </a:ln>
          </p:spPr>
          <p:txBody>
            <a:bodyPr/>
            <a:lstStyle/>
            <a:p>
              <a:endParaRPr lang="en-GB"/>
            </a:p>
          </p:txBody>
        </p:sp>
        <p:sp>
          <p:nvSpPr>
            <p:cNvPr id="21532" name="Line 29"/>
            <p:cNvSpPr>
              <a:spLocks noChangeShapeType="1"/>
            </p:cNvSpPr>
            <p:nvPr/>
          </p:nvSpPr>
          <p:spPr bwMode="auto">
            <a:xfrm>
              <a:off x="3547" y="2896"/>
              <a:ext cx="1710" cy="1"/>
            </a:xfrm>
            <a:prstGeom prst="line">
              <a:avLst/>
            </a:prstGeom>
            <a:noFill/>
            <a:ln w="12600">
              <a:solidFill>
                <a:srgbClr val="000000"/>
              </a:solidFill>
              <a:miter lim="800000"/>
              <a:headEnd/>
              <a:tailEnd/>
            </a:ln>
          </p:spPr>
          <p:txBody>
            <a:bodyPr/>
            <a:lstStyle/>
            <a:p>
              <a:endParaRPr lang="en-GB"/>
            </a:p>
          </p:txBody>
        </p:sp>
      </p:grpSp>
      <p:sp>
        <p:nvSpPr>
          <p:cNvPr id="29" name="Rounded Rectangle 28"/>
          <p:cNvSpPr/>
          <p:nvPr/>
        </p:nvSpPr>
        <p:spPr>
          <a:xfrm>
            <a:off x="5567496" y="685800"/>
            <a:ext cx="3108960" cy="914400"/>
          </a:xfrm>
          <a:prstGeom prst="roundRect">
            <a:avLst/>
          </a:prstGeom>
          <a:solidFill>
            <a:srgbClr val="00B050"/>
          </a:solidFill>
          <a:effectLst>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Light Flashes</a:t>
            </a:r>
            <a:endParaRPr lang="en-GB"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1500"/>
                                  </p:stCondLst>
                                  <p:childTnLst>
                                    <p:set>
                                      <p:cBhvr>
                                        <p:cTn id="6" dur="1" fill="hold">
                                          <p:stCondLst>
                                            <p:cond delay="0"/>
                                          </p:stCondLst>
                                        </p:cTn>
                                        <p:tgtEl>
                                          <p:spTgt spid="29"/>
                                        </p:tgtEl>
                                        <p:attrNameLst>
                                          <p:attrName>style.visibility</p:attrName>
                                        </p:attrNameLst>
                                      </p:cBhvr>
                                      <p:to>
                                        <p:strVal val="visible"/>
                                      </p:to>
                                    </p:set>
                                    <p:anim from="(-#ppt_w/2)" to="(#ppt_x)" calcmode="lin" valueType="num">
                                      <p:cBhvr>
                                        <p:cTn id="7" dur="300" fill="hold">
                                          <p:stCondLst>
                                            <p:cond delay="0"/>
                                          </p:stCondLst>
                                        </p:cTn>
                                        <p:tgtEl>
                                          <p:spTgt spid="29"/>
                                        </p:tgtEl>
                                        <p:attrNameLst>
                                          <p:attrName>ppt_x</p:attrName>
                                        </p:attrNameLst>
                                      </p:cBhvr>
                                    </p:anim>
                                    <p:anim from="0" to="-1.0" calcmode="lin" valueType="num">
                                      <p:cBhvr>
                                        <p:cTn id="8" dur="100" decel="50000" autoRev="1" fill="hold">
                                          <p:stCondLst>
                                            <p:cond delay="300"/>
                                          </p:stCondLst>
                                        </p:cTn>
                                        <p:tgtEl>
                                          <p:spTgt spid="29"/>
                                        </p:tgtEl>
                                        <p:attrNameLst>
                                          <p:attrName>xshear</p:attrName>
                                        </p:attrNameLst>
                                      </p:cBhvr>
                                    </p:anim>
                                    <p:animScale>
                                      <p:cBhvr>
                                        <p:cTn id="9" dur="100" decel="100000" autoRev="1" fill="hold">
                                          <p:stCondLst>
                                            <p:cond delay="300"/>
                                          </p:stCondLst>
                                        </p:cTn>
                                        <p:tgtEl>
                                          <p:spTgt spid="29"/>
                                        </p:tgtEl>
                                      </p:cBhvr>
                                      <p:from x="100000" y="100000"/>
                                      <p:to x="80000" y="100000"/>
                                    </p:animScale>
                                    <p:anim by="(#ppt_h/3+#ppt_w*0.1)" calcmode="lin" valueType="num">
                                      <p:cBhvr additive="sum">
                                        <p:cTn id="10" dur="100" decel="100000" autoRev="1" fill="hold">
                                          <p:stCondLst>
                                            <p:cond delay="300"/>
                                          </p:stCondLst>
                                        </p:cTn>
                                        <p:tgtEl>
                                          <p:spTgt spid="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dirty="0" smtClean="0"/>
              <a:t>Flare prediction</a:t>
            </a:r>
          </a:p>
        </p:txBody>
      </p:sp>
      <p:sp>
        <p:nvSpPr>
          <p:cNvPr id="7" name="TextBox 6"/>
          <p:cNvSpPr txBox="1"/>
          <p:nvPr/>
        </p:nvSpPr>
        <p:spPr>
          <a:xfrm>
            <a:off x="642938" y="6357938"/>
            <a:ext cx="3424848"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Space Weather predictions - Flares</a:t>
            </a:r>
            <a:endParaRPr lang="en-GB" dirty="0">
              <a:solidFill>
                <a:schemeClr val="tx1">
                  <a:lumMod val="65000"/>
                  <a:lumOff val="35000"/>
                </a:schemeClr>
              </a:solidFill>
              <a:latin typeface="+mn-lt"/>
              <a:ea typeface="ＭＳ Ｐゴシック" pitchFamily="68" charset="-128"/>
              <a:cs typeface="+mn-cs"/>
            </a:endParaRPr>
          </a:p>
        </p:txBody>
      </p:sp>
      <p:pic>
        <p:nvPicPr>
          <p:cNvPr id="9" name="Content Placeholder 8" descr="49.png"/>
          <p:cNvPicPr>
            <a:picLocks noGrp="1" noChangeAspect="1"/>
          </p:cNvPicPr>
          <p:nvPr>
            <p:ph sz="quarter" idx="1"/>
          </p:nvPr>
        </p:nvPicPr>
        <p:blipFill>
          <a:blip r:embed="rId3"/>
          <a:stretch>
            <a:fillRect/>
          </a:stretch>
        </p:blipFill>
        <p:spPr>
          <a:xfrm>
            <a:off x="579686" y="1340768"/>
            <a:ext cx="2192114" cy="3068960"/>
          </a:xfrm>
        </p:spPr>
      </p:pic>
      <p:pic>
        <p:nvPicPr>
          <p:cNvPr id="10" name="Picture 9" descr="20101019_HMI_magnetogram.jpg"/>
          <p:cNvPicPr>
            <a:picLocks noChangeAspect="1"/>
          </p:cNvPicPr>
          <p:nvPr/>
        </p:nvPicPr>
        <p:blipFill>
          <a:blip r:embed="rId4"/>
          <a:stretch>
            <a:fillRect/>
          </a:stretch>
        </p:blipFill>
        <p:spPr>
          <a:xfrm>
            <a:off x="6660232" y="4523218"/>
            <a:ext cx="1737360" cy="1737360"/>
          </a:xfrm>
          <a:prstGeom prst="rect">
            <a:avLst/>
          </a:prstGeom>
        </p:spPr>
      </p:pic>
      <p:pic>
        <p:nvPicPr>
          <p:cNvPr id="11" name="Picture 3" descr="mcintosh"/>
          <p:cNvPicPr>
            <a:picLocks noChangeAspect="1" noChangeArrowheads="1"/>
          </p:cNvPicPr>
          <p:nvPr/>
        </p:nvPicPr>
        <p:blipFill>
          <a:blip r:embed="rId5"/>
          <a:srcRect/>
          <a:stretch>
            <a:fillRect/>
          </a:stretch>
        </p:blipFill>
        <p:spPr bwMode="auto">
          <a:xfrm>
            <a:off x="3356819" y="1487220"/>
            <a:ext cx="2295301" cy="2805876"/>
          </a:xfrm>
          <a:prstGeom prst="rect">
            <a:avLst/>
          </a:prstGeom>
          <a:noFill/>
          <a:ln w="9525">
            <a:noFill/>
            <a:miter lim="800000"/>
            <a:headEnd/>
            <a:tailEnd/>
          </a:ln>
        </p:spPr>
      </p:pic>
      <p:pic>
        <p:nvPicPr>
          <p:cNvPr id="12" name="Picture 4" descr="Snapshot 2006-04-03 19-40-20"/>
          <p:cNvPicPr>
            <a:picLocks noChangeAspect="1" noChangeArrowheads="1"/>
          </p:cNvPicPr>
          <p:nvPr/>
        </p:nvPicPr>
        <p:blipFill>
          <a:blip r:embed="rId6"/>
          <a:srcRect l="3380" t="1395" r="3380" b="4185"/>
          <a:stretch>
            <a:fillRect/>
          </a:stretch>
        </p:blipFill>
        <p:spPr bwMode="auto">
          <a:xfrm>
            <a:off x="6135568" y="1408199"/>
            <a:ext cx="2468880" cy="3028913"/>
          </a:xfrm>
          <a:prstGeom prst="rect">
            <a:avLst/>
          </a:prstGeom>
          <a:noFill/>
          <a:ln w="9525">
            <a:noFill/>
            <a:miter lim="800000"/>
            <a:headEnd/>
            <a:tailEnd/>
          </a:ln>
        </p:spPr>
      </p:pic>
      <p:pic>
        <p:nvPicPr>
          <p:cNvPr id="13" name="Picture 12" descr="latest_1024_4500.jpg"/>
          <p:cNvPicPr>
            <a:picLocks noChangeAspect="1"/>
          </p:cNvPicPr>
          <p:nvPr/>
        </p:nvPicPr>
        <p:blipFill>
          <a:blip r:embed="rId7"/>
          <a:stretch>
            <a:fillRect/>
          </a:stretch>
        </p:blipFill>
        <p:spPr>
          <a:xfrm>
            <a:off x="4716016" y="4509120"/>
            <a:ext cx="1737360" cy="1737360"/>
          </a:xfrm>
          <a:prstGeom prst="rect">
            <a:avLst/>
          </a:prstGeom>
        </p:spPr>
      </p:pic>
      <p:pic>
        <p:nvPicPr>
          <p:cNvPr id="14" name="Picture 13" descr="XrayBL.gif"/>
          <p:cNvPicPr>
            <a:picLocks noChangeAspect="1"/>
          </p:cNvPicPr>
          <p:nvPr/>
        </p:nvPicPr>
        <p:blipFill>
          <a:blip r:embed="rId8"/>
          <a:stretch>
            <a:fillRect/>
          </a:stretch>
        </p:blipFill>
        <p:spPr>
          <a:xfrm>
            <a:off x="2555776" y="4523217"/>
            <a:ext cx="1954530" cy="1737360"/>
          </a:xfrm>
          <a:prstGeom prst="rect">
            <a:avLst/>
          </a:prstGeom>
        </p:spPr>
      </p:pic>
      <p:pic>
        <p:nvPicPr>
          <p:cNvPr id="15" name="Picture 14" descr="combimap800.png"/>
          <p:cNvPicPr>
            <a:picLocks noChangeAspect="1"/>
          </p:cNvPicPr>
          <p:nvPr/>
        </p:nvPicPr>
        <p:blipFill>
          <a:blip r:embed="rId9"/>
          <a:stretch>
            <a:fillRect/>
          </a:stretch>
        </p:blipFill>
        <p:spPr>
          <a:xfrm>
            <a:off x="683568" y="4499952"/>
            <a:ext cx="1737360" cy="17373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STEREO Behind as appetizer</a:t>
            </a:r>
            <a:endParaRPr lang="en-GB" dirty="0"/>
          </a:p>
        </p:txBody>
      </p:sp>
      <p:pic>
        <p:nvPicPr>
          <p:cNvPr id="4" name="Content Placeholder 3" descr="STEREO_EUV.tiff"/>
          <p:cNvPicPr>
            <a:picLocks noGrp="1" noChangeAspect="1"/>
          </p:cNvPicPr>
          <p:nvPr>
            <p:ph sz="quarter" idx="1"/>
          </p:nvPr>
        </p:nvPicPr>
        <p:blipFill>
          <a:blip r:embed="rId2"/>
          <a:stretch>
            <a:fillRect/>
          </a:stretch>
        </p:blipFill>
        <p:spPr>
          <a:xfrm>
            <a:off x="838200" y="1944687"/>
            <a:ext cx="7467600" cy="34861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753968" y="2685876"/>
            <a:ext cx="2922488" cy="5063604"/>
            <a:chOff x="5527402" y="1391171"/>
            <a:chExt cx="2922488" cy="5063604"/>
          </a:xfrm>
        </p:grpSpPr>
        <p:pic>
          <p:nvPicPr>
            <p:cNvPr id="5" name="Picture 2"/>
            <p:cNvPicPr>
              <a:picLocks noChangeAspect="1" noChangeArrowheads="1"/>
            </p:cNvPicPr>
            <p:nvPr/>
          </p:nvPicPr>
          <p:blipFill>
            <a:blip r:embed="rId3">
              <a:lum bright="18000"/>
            </a:blip>
            <a:srcRect l="36783" t="9943" r="2634" b="8707"/>
            <a:stretch>
              <a:fillRect/>
            </a:stretch>
          </p:blipFill>
          <p:spPr bwMode="auto">
            <a:xfrm>
              <a:off x="5614615" y="1881188"/>
              <a:ext cx="2835275" cy="2714625"/>
            </a:xfrm>
            <a:prstGeom prst="rect">
              <a:avLst/>
            </a:prstGeom>
            <a:noFill/>
            <a:ln w="9525">
              <a:noFill/>
              <a:round/>
              <a:headEnd/>
              <a:tailEnd/>
            </a:ln>
          </p:spPr>
        </p:pic>
        <p:sp>
          <p:nvSpPr>
            <p:cNvPr id="6" name="Rectangle 3"/>
            <p:cNvSpPr>
              <a:spLocks noChangeArrowheads="1"/>
            </p:cNvSpPr>
            <p:nvPr/>
          </p:nvSpPr>
          <p:spPr bwMode="auto">
            <a:xfrm>
              <a:off x="5527402" y="1391171"/>
              <a:ext cx="412750" cy="1101725"/>
            </a:xfrm>
            <a:prstGeom prst="rect">
              <a:avLst/>
            </a:prstGeom>
            <a:solidFill>
              <a:srgbClr val="FFFFFF"/>
            </a:solidFill>
            <a:ln w="9525">
              <a:noFill/>
              <a:round/>
              <a:headEnd/>
              <a:tailEnd/>
            </a:ln>
          </p:spPr>
          <p:txBody>
            <a:bodyPr wrap="none" anchor="ctr"/>
            <a:lstStyle/>
            <a:p>
              <a:pPr defTabSz="449263" eaLnBrk="1" hangingPunct="1">
                <a:lnSpc>
                  <a:spcPct val="93000"/>
                </a:lnSpc>
                <a:buClr>
                  <a:srgbClr val="000000"/>
                </a:buClr>
                <a:buSzPct val="100000"/>
                <a:buFont typeface="Arial" pitchFamily="34" charset="0"/>
                <a:buNone/>
              </a:pPr>
              <a:endParaRPr lang="en-US">
                <a:solidFill>
                  <a:schemeClr val="bg1"/>
                </a:solidFill>
              </a:endParaRPr>
            </a:p>
          </p:txBody>
        </p:sp>
        <p:sp>
          <p:nvSpPr>
            <p:cNvPr id="7" name="Rectangle 4"/>
            <p:cNvSpPr>
              <a:spLocks noChangeArrowheads="1"/>
            </p:cNvSpPr>
            <p:nvPr/>
          </p:nvSpPr>
          <p:spPr bwMode="auto">
            <a:xfrm>
              <a:off x="5614615" y="3937000"/>
              <a:ext cx="330200" cy="2517775"/>
            </a:xfrm>
            <a:prstGeom prst="rect">
              <a:avLst/>
            </a:prstGeom>
            <a:solidFill>
              <a:srgbClr val="FFFFFF"/>
            </a:solidFill>
            <a:ln w="9525">
              <a:noFill/>
              <a:round/>
              <a:headEnd/>
              <a:tailEnd/>
            </a:ln>
          </p:spPr>
          <p:txBody>
            <a:bodyPr wrap="none" anchor="ctr"/>
            <a:lstStyle/>
            <a:p>
              <a:pPr defTabSz="449263" eaLnBrk="1" hangingPunct="1">
                <a:lnSpc>
                  <a:spcPct val="93000"/>
                </a:lnSpc>
                <a:buClr>
                  <a:srgbClr val="000000"/>
                </a:buClr>
                <a:buSzPct val="100000"/>
                <a:buFont typeface="Arial" pitchFamily="34" charset="0"/>
                <a:buNone/>
              </a:pPr>
              <a:endParaRPr lang="en-US">
                <a:solidFill>
                  <a:schemeClr val="bg1"/>
                </a:solidFill>
              </a:endParaRPr>
            </a:p>
          </p:txBody>
        </p:sp>
      </p:grpSp>
      <p:sp>
        <p:nvSpPr>
          <p:cNvPr id="2" name="Title 1"/>
          <p:cNvSpPr>
            <a:spLocks noGrp="1"/>
          </p:cNvSpPr>
          <p:nvPr>
            <p:ph type="title"/>
          </p:nvPr>
        </p:nvSpPr>
        <p:spPr/>
        <p:txBody>
          <a:bodyPr/>
          <a:lstStyle/>
          <a:p>
            <a:r>
              <a:rPr lang="en-GB" dirty="0" smtClean="0"/>
              <a:t>Geomagnetic Conditions	</a:t>
            </a:r>
            <a:endParaRPr lang="en-GB" dirty="0"/>
          </a:p>
        </p:txBody>
      </p:sp>
      <p:sp>
        <p:nvSpPr>
          <p:cNvPr id="3" name="Content Placeholder 2"/>
          <p:cNvSpPr>
            <a:spLocks noGrp="1"/>
          </p:cNvSpPr>
          <p:nvPr>
            <p:ph sz="quarter" idx="1"/>
          </p:nvPr>
        </p:nvSpPr>
        <p:spPr/>
        <p:txBody>
          <a:bodyPr/>
          <a:lstStyle/>
          <a:p>
            <a:r>
              <a:rPr lang="en-GB" dirty="0" smtClean="0"/>
              <a:t>Solar Wind data - ACE</a:t>
            </a:r>
          </a:p>
          <a:p>
            <a:r>
              <a:rPr lang="en-GB" dirty="0" smtClean="0"/>
              <a:t>CME</a:t>
            </a:r>
          </a:p>
          <a:p>
            <a:r>
              <a:rPr lang="en-GB" dirty="0" smtClean="0"/>
              <a:t>Coronal hole</a:t>
            </a:r>
          </a:p>
          <a:p>
            <a:r>
              <a:rPr lang="en-GB" dirty="0" smtClean="0"/>
              <a:t>Boundary sector crossing</a:t>
            </a:r>
            <a:endParaRPr lang="en-GB" dirty="0"/>
          </a:p>
        </p:txBody>
      </p:sp>
      <p:pic>
        <p:nvPicPr>
          <p:cNvPr id="9" name="Picture 8" descr="20100902_030444_512_0193.jpg"/>
          <p:cNvPicPr>
            <a:picLocks noChangeAspect="1"/>
          </p:cNvPicPr>
          <p:nvPr/>
        </p:nvPicPr>
        <p:blipFill>
          <a:blip r:embed="rId4"/>
          <a:stretch>
            <a:fillRect/>
          </a:stretch>
        </p:blipFill>
        <p:spPr>
          <a:xfrm>
            <a:off x="3419872" y="3490664"/>
            <a:ext cx="2286000" cy="2286000"/>
          </a:xfrm>
          <a:prstGeom prst="rect">
            <a:avLst/>
          </a:prstGeom>
        </p:spPr>
      </p:pic>
      <p:pic>
        <p:nvPicPr>
          <p:cNvPr id="10" name="Picture 9" descr="cme_big.jpg"/>
          <p:cNvPicPr>
            <a:picLocks noChangeAspect="1"/>
          </p:cNvPicPr>
          <p:nvPr/>
        </p:nvPicPr>
        <p:blipFill>
          <a:blip r:embed="rId5"/>
          <a:stretch>
            <a:fillRect/>
          </a:stretch>
        </p:blipFill>
        <p:spPr>
          <a:xfrm>
            <a:off x="979944" y="3509352"/>
            <a:ext cx="2286000"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SLOW versus FAST</a:t>
            </a:r>
            <a:endParaRPr lang="en-GB" dirty="0"/>
          </a:p>
        </p:txBody>
      </p:sp>
      <p:sp>
        <p:nvSpPr>
          <p:cNvPr id="3" name="Content Placeholder 2"/>
          <p:cNvSpPr>
            <a:spLocks noGrp="1"/>
          </p:cNvSpPr>
          <p:nvPr>
            <p:ph sz="quarter" idx="1"/>
          </p:nvPr>
        </p:nvSpPr>
        <p:spPr>
          <a:xfrm>
            <a:off x="457200" y="1412776"/>
            <a:ext cx="5194920" cy="2137792"/>
          </a:xfrm>
          <a:ln>
            <a:solidFill>
              <a:srgbClr val="336699"/>
            </a:solidFill>
          </a:ln>
        </p:spPr>
        <p:txBody>
          <a:bodyPr/>
          <a:lstStyle/>
          <a:p>
            <a:r>
              <a:rPr lang="en-GB" dirty="0" smtClean="0"/>
              <a:t>250-400 km/s</a:t>
            </a:r>
          </a:p>
          <a:p>
            <a:r>
              <a:rPr lang="en-GB" dirty="0" smtClean="0"/>
              <a:t>High density: </a:t>
            </a:r>
            <a:r>
              <a:rPr lang="en-US" dirty="0" smtClean="0"/>
              <a:t>~ </a:t>
            </a:r>
            <a:r>
              <a:rPr lang="en-GB" dirty="0" smtClean="0"/>
              <a:t>10 cm</a:t>
            </a:r>
            <a:r>
              <a:rPr lang="en-GB" baseline="30000" dirty="0" smtClean="0"/>
              <a:t>-3</a:t>
            </a:r>
          </a:p>
          <a:p>
            <a:r>
              <a:rPr lang="en-GB" dirty="0" smtClean="0"/>
              <a:t>Low temperature: </a:t>
            </a:r>
            <a:r>
              <a:rPr lang="en-US" dirty="0" smtClean="0"/>
              <a:t>~ 10</a:t>
            </a:r>
            <a:r>
              <a:rPr lang="en-US" baseline="30000" dirty="0" smtClean="0"/>
              <a:t>4</a:t>
            </a:r>
            <a:r>
              <a:rPr lang="en-US" dirty="0" smtClean="0"/>
              <a:t> K ~ 1 </a:t>
            </a:r>
            <a:r>
              <a:rPr lang="en-US" dirty="0" err="1" smtClean="0"/>
              <a:t>eV</a:t>
            </a:r>
            <a:endParaRPr lang="en-US" dirty="0" smtClean="0"/>
          </a:p>
          <a:p>
            <a:r>
              <a:rPr lang="en-US" dirty="0" smtClean="0"/>
              <a:t>Very variable</a:t>
            </a:r>
            <a:r>
              <a:rPr lang="en-GB" dirty="0" smtClean="0"/>
              <a:t> </a:t>
            </a:r>
            <a:endParaRPr lang="en-GB" dirty="0"/>
          </a:p>
        </p:txBody>
      </p:sp>
      <p:sp>
        <p:nvSpPr>
          <p:cNvPr id="4" name="Content Placeholder 2"/>
          <p:cNvSpPr txBox="1">
            <a:spLocks/>
          </p:cNvSpPr>
          <p:nvPr/>
        </p:nvSpPr>
        <p:spPr bwMode="auto">
          <a:xfrm>
            <a:off x="3491880" y="3789040"/>
            <a:ext cx="5194920" cy="2137792"/>
          </a:xfrm>
          <a:prstGeom prst="rect">
            <a:avLst/>
          </a:prstGeom>
          <a:noFill/>
          <a:ln w="9525">
            <a:solidFill>
              <a:srgbClr val="0000CC"/>
            </a:solid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400 - 800 km/s</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lang="en-GB" sz="2600" dirty="0" smtClean="0">
                <a:latin typeface="+mn-lt"/>
                <a:ea typeface="+mn-ea"/>
                <a:cs typeface="+mn-cs"/>
              </a:rPr>
              <a:t>Low </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density: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GB" sz="2600" dirty="0" smtClean="0">
                <a:latin typeface="+mn-lt"/>
                <a:ea typeface="+mn-ea"/>
                <a:cs typeface="+mn-cs"/>
              </a:rPr>
              <a:t>3</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cm</a:t>
            </a:r>
            <a:r>
              <a:rPr kumimoji="0" lang="en-GB" sz="2600" b="0" i="0" u="none" strike="noStrike" kern="1200" cap="none" spc="0" normalizeH="0" baseline="30000" noProof="0" dirty="0" smtClean="0">
                <a:ln>
                  <a:noFill/>
                </a:ln>
                <a:solidFill>
                  <a:schemeClr val="tx1"/>
                </a:solidFill>
                <a:effectLst/>
                <a:uLnTx/>
                <a:uFillTx/>
                <a:latin typeface="+mn-lt"/>
                <a:ea typeface="+mn-ea"/>
                <a:cs typeface="+mn-cs"/>
              </a:rPr>
              <a:t>-3</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High temperature: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10</a:t>
            </a:r>
            <a:r>
              <a:rPr lang="en-US" sz="2600" baseline="30000" dirty="0" smtClean="0">
                <a:latin typeface="+mn-lt"/>
                <a:ea typeface="+mn-ea"/>
                <a:cs typeface="+mn-cs"/>
              </a:rPr>
              <a:t>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K ~ 10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eV</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Stationary for long times</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ulysses_min.jpg"/>
          <p:cNvPicPr>
            <a:picLocks noChangeAspect="1"/>
          </p:cNvPicPr>
          <p:nvPr/>
        </p:nvPicPr>
        <p:blipFill>
          <a:blip r:embed="rId2"/>
          <a:stretch>
            <a:fillRect/>
          </a:stretch>
        </p:blipFill>
        <p:spPr>
          <a:xfrm>
            <a:off x="6012160" y="1412776"/>
            <a:ext cx="2089100" cy="2089100"/>
          </a:xfrm>
          <a:prstGeom prst="rect">
            <a:avLst/>
          </a:prstGeom>
        </p:spPr>
      </p:pic>
      <p:sp>
        <p:nvSpPr>
          <p:cNvPr id="6" name="TextBox 5"/>
          <p:cNvSpPr txBox="1"/>
          <p:nvPr/>
        </p:nvSpPr>
        <p:spPr>
          <a:xfrm>
            <a:off x="7596336" y="3212976"/>
            <a:ext cx="524503" cy="276999"/>
          </a:xfrm>
          <a:prstGeom prst="rect">
            <a:avLst/>
          </a:prstGeom>
          <a:noFill/>
        </p:spPr>
        <p:txBody>
          <a:bodyPr wrap="none" rtlCol="0">
            <a:spAutoFit/>
          </a:bodyPr>
          <a:lstStyle/>
          <a:p>
            <a:r>
              <a:rPr lang="en-GB" sz="1200" dirty="0" smtClean="0">
                <a:solidFill>
                  <a:schemeClr val="bg1"/>
                </a:solidFill>
              </a:rPr>
              <a:t>1998</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Signatures of a CME in EUV</a:t>
            </a:r>
            <a:endParaRPr lang="en-GB" dirty="0"/>
          </a:p>
        </p:txBody>
      </p:sp>
      <p:pic>
        <p:nvPicPr>
          <p:cNvPr id="4" name="Picture 6"/>
          <p:cNvPicPr>
            <a:picLocks noChangeAspect="1" noChangeArrowheads="1"/>
          </p:cNvPicPr>
          <p:nvPr/>
        </p:nvPicPr>
        <p:blipFill>
          <a:blip r:embed="rId3"/>
          <a:srcRect/>
          <a:stretch>
            <a:fillRect/>
          </a:stretch>
        </p:blipFill>
        <p:spPr bwMode="auto">
          <a:xfrm>
            <a:off x="2505075" y="3687762"/>
            <a:ext cx="1755775" cy="1728788"/>
          </a:xfrm>
          <a:prstGeom prst="rect">
            <a:avLst/>
          </a:prstGeom>
          <a:noFill/>
          <a:ln w="9525">
            <a:noFill/>
            <a:miter lim="800000"/>
            <a:headEnd/>
            <a:tailEnd/>
          </a:ln>
        </p:spPr>
      </p:pic>
      <p:pic>
        <p:nvPicPr>
          <p:cNvPr id="5" name="Picture 2" descr="bastille"/>
          <p:cNvPicPr>
            <a:picLocks noChangeAspect="1" noChangeArrowheads="1"/>
          </p:cNvPicPr>
          <p:nvPr/>
        </p:nvPicPr>
        <p:blipFill>
          <a:blip r:embed="rId4"/>
          <a:srcRect/>
          <a:stretch>
            <a:fillRect/>
          </a:stretch>
        </p:blipFill>
        <p:spPr bwMode="auto">
          <a:xfrm>
            <a:off x="59085" y="3687762"/>
            <a:ext cx="2352675" cy="1716088"/>
          </a:xfrm>
          <a:prstGeom prst="rect">
            <a:avLst/>
          </a:prstGeom>
          <a:noFill/>
          <a:ln w="9525">
            <a:noFill/>
            <a:miter lim="800000"/>
            <a:headEnd/>
            <a:tailEnd/>
          </a:ln>
        </p:spPr>
      </p:pic>
      <p:pic>
        <p:nvPicPr>
          <p:cNvPr id="6" name="Content Placeholder 5" descr="prom020226"/>
          <p:cNvPicPr>
            <a:picLocks noGrp="1" noChangeAspect="1" noChangeArrowheads="1"/>
          </p:cNvPicPr>
          <p:nvPr>
            <p:ph sz="quarter" idx="1"/>
          </p:nvPr>
        </p:nvPicPr>
        <p:blipFill>
          <a:blip r:embed="rId5"/>
          <a:srcRect l="19125" t="9375" r="26625" b="42188"/>
          <a:stretch>
            <a:fillRect/>
          </a:stretch>
        </p:blipFill>
        <p:spPr bwMode="auto">
          <a:xfrm>
            <a:off x="4355976" y="3687762"/>
            <a:ext cx="2645664" cy="2362176"/>
          </a:xfrm>
          <a:prstGeom prst="rect">
            <a:avLst/>
          </a:prstGeom>
          <a:noFill/>
          <a:ln w="9525">
            <a:noFill/>
            <a:miter lim="800000"/>
            <a:headEnd/>
            <a:tailEnd/>
          </a:ln>
        </p:spPr>
      </p:pic>
      <p:sp>
        <p:nvSpPr>
          <p:cNvPr id="7" name="Content Placeholder 2"/>
          <p:cNvSpPr txBox="1">
            <a:spLocks/>
          </p:cNvSpPr>
          <p:nvPr/>
        </p:nvSpPr>
        <p:spPr bwMode="auto">
          <a:xfrm>
            <a:off x="457200" y="1219200"/>
            <a:ext cx="8229600" cy="2292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GB" sz="2600" b="0" i="0" u="none" strike="noStrike" kern="1200" cap="none" spc="0" normalizeH="0" baseline="0" noProof="0" dirty="0" smtClean="0">
                <a:ln>
                  <a:noFill/>
                </a:ln>
                <a:solidFill>
                  <a:schemeClr val="tx1"/>
                </a:solidFill>
                <a:effectLst/>
                <a:uLnTx/>
                <a:uFillTx/>
                <a:latin typeface="Gill Sans MT (Body)"/>
                <a:ea typeface="+mn-ea"/>
                <a:cs typeface="+mn-cs"/>
              </a:rPr>
              <a:t>Post-eruption loops</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GB" sz="2600" b="0" i="0" u="none" strike="noStrike" kern="1200" cap="none" spc="0" normalizeH="0" baseline="0" noProof="0" dirty="0" smtClean="0">
                <a:ln>
                  <a:noFill/>
                </a:ln>
                <a:solidFill>
                  <a:schemeClr val="tx1"/>
                </a:solidFill>
                <a:effectLst/>
                <a:uLnTx/>
                <a:uFillTx/>
                <a:latin typeface="Gill Sans MT (Body)"/>
                <a:ea typeface="+mn-ea"/>
                <a:cs typeface="+mn-cs"/>
              </a:rPr>
              <a:t>EUV</a:t>
            </a:r>
            <a:r>
              <a:rPr kumimoji="0" lang="en-GB" sz="2600" b="0" i="0" u="none" strike="noStrike" kern="1200" cap="none" spc="0" normalizeH="0" noProof="0" dirty="0" smtClean="0">
                <a:ln>
                  <a:noFill/>
                </a:ln>
                <a:solidFill>
                  <a:schemeClr val="tx1"/>
                </a:solidFill>
                <a:effectLst/>
                <a:uLnTx/>
                <a:uFillTx/>
                <a:latin typeface="Gill Sans MT (Body)"/>
                <a:ea typeface="+mn-ea"/>
                <a:cs typeface="+mn-cs"/>
              </a:rPr>
              <a:t> waves</a:t>
            </a:r>
            <a:endParaRPr kumimoji="0" lang="en-GB" sz="2600" b="0" i="0" u="none" strike="noStrike" kern="1200" cap="none" spc="0" normalizeH="0" baseline="0" noProof="0" dirty="0" smtClean="0">
              <a:ln>
                <a:noFill/>
              </a:ln>
              <a:solidFill>
                <a:schemeClr val="tx1"/>
              </a:solidFill>
              <a:effectLst/>
              <a:uLnTx/>
              <a:uFillTx/>
              <a:latin typeface="Gill Sans MT (Body)"/>
              <a:ea typeface="+mn-ea"/>
              <a:cs typeface="+mn-cs"/>
            </a:endParaRP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en-GB" sz="2600" b="0" i="0" u="none" strike="noStrike" kern="1200" cap="none" spc="0" normalizeH="0" baseline="0" noProof="0" dirty="0" smtClean="0">
                <a:ln>
                  <a:noFill/>
                </a:ln>
                <a:solidFill>
                  <a:schemeClr val="tx1"/>
                </a:solidFill>
                <a:effectLst/>
                <a:uLnTx/>
                <a:uFillTx/>
                <a:latin typeface="Gill Sans MT (Body)"/>
                <a:ea typeface="+mn-ea"/>
                <a:cs typeface="+mn-cs"/>
              </a:rPr>
              <a:t>Prominence eruptions</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lang="en-GB" sz="2600" dirty="0" smtClean="0">
                <a:latin typeface="Gill Sans MT (Body)"/>
                <a:ea typeface="+mn-ea"/>
                <a:cs typeface="+mn-cs"/>
              </a:rPr>
              <a:t>Dimming</a:t>
            </a:r>
            <a:endParaRPr kumimoji="0" lang="en-GB" sz="2600" b="0" i="0" u="none" strike="noStrike" kern="1200" cap="none" spc="0" normalizeH="0" baseline="0" noProof="0" dirty="0">
              <a:ln>
                <a:noFill/>
              </a:ln>
              <a:solidFill>
                <a:schemeClr val="tx1"/>
              </a:solidFill>
              <a:effectLst/>
              <a:uLnTx/>
              <a:uFillTx/>
              <a:latin typeface="Gill Sans MT (Body)"/>
              <a:ea typeface="+mn-ea"/>
              <a:cs typeface="+mn-cs"/>
            </a:endParaRPr>
          </a:p>
        </p:txBody>
      </p:sp>
      <p:pic>
        <p:nvPicPr>
          <p:cNvPr id="8" name="Picture 4" descr="eit19970512_071247_195"/>
          <p:cNvPicPr>
            <a:picLocks noChangeAspect="1" noChangeArrowheads="1"/>
          </p:cNvPicPr>
          <p:nvPr/>
        </p:nvPicPr>
        <p:blipFill>
          <a:blip r:embed="rId6"/>
          <a:srcRect l="36909" t="18454" r="30757" b="49213"/>
          <a:stretch>
            <a:fillRect/>
          </a:stretch>
        </p:blipFill>
        <p:spPr bwMode="auto">
          <a:xfrm>
            <a:off x="7092280" y="3696940"/>
            <a:ext cx="1892300" cy="1892300"/>
          </a:xfrm>
          <a:prstGeom prst="rect">
            <a:avLst/>
          </a:prstGeom>
          <a:noFill/>
          <a:ln w="9525">
            <a:noFill/>
            <a:miter lim="800000"/>
            <a:headEnd/>
            <a:tailEnd/>
          </a:ln>
        </p:spPr>
      </p:pic>
      <p:sp>
        <p:nvSpPr>
          <p:cNvPr id="13" name="TextBox 12"/>
          <p:cNvSpPr txBox="1"/>
          <p:nvPr/>
        </p:nvSpPr>
        <p:spPr>
          <a:xfrm>
            <a:off x="642938" y="6357938"/>
            <a:ext cx="3054041" cy="369332"/>
          </a:xfrm>
          <a:prstGeom prst="rect">
            <a:avLst/>
          </a:prstGeom>
          <a:noFill/>
        </p:spPr>
        <p:txBody>
          <a:bodyPr wrap="none">
            <a:spAutoFit/>
          </a:bodyPr>
          <a:lstStyle/>
          <a:p>
            <a:pPr>
              <a:defRPr/>
            </a:pPr>
            <a:r>
              <a:rPr lang="en-GB" dirty="0" smtClean="0">
                <a:solidFill>
                  <a:schemeClr val="tx1">
                    <a:lumMod val="65000"/>
                    <a:lumOff val="35000"/>
                  </a:schemeClr>
                </a:solidFill>
                <a:latin typeface="+mn-lt"/>
                <a:ea typeface="ＭＳ Ｐゴシック" pitchFamily="68" charset="-128"/>
                <a:cs typeface="+mn-cs"/>
              </a:rPr>
              <a:t>Geomagnetic conditions -CME</a:t>
            </a:r>
            <a:endParaRPr lang="en-GB" dirty="0">
              <a:solidFill>
                <a:schemeClr val="tx1">
                  <a:lumMod val="65000"/>
                  <a:lumOff val="35000"/>
                </a:schemeClr>
              </a:solidFill>
              <a:latin typeface="+mn-lt"/>
              <a:ea typeface="ＭＳ Ｐゴシック" pitchFamily="68" charset="-128"/>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13060</TotalTime>
  <Words>1423</Words>
  <Application>Microsoft Office PowerPoint</Application>
  <PresentationFormat>On-screen Show (4:3)</PresentationFormat>
  <Paragraphs>213</Paragraphs>
  <Slides>24</Slides>
  <Notes>10</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Origin</vt:lpstr>
      <vt:lpstr>Space Weather Prediction</vt:lpstr>
      <vt:lpstr>From Sun to Earth</vt:lpstr>
      <vt:lpstr>The daily forecast</vt:lpstr>
      <vt:lpstr>Solar Flares</vt:lpstr>
      <vt:lpstr>Flare prediction</vt:lpstr>
      <vt:lpstr>STEREO Behind as appetizer</vt:lpstr>
      <vt:lpstr>Geomagnetic Conditions </vt:lpstr>
      <vt:lpstr>SLOW versus FAST</vt:lpstr>
      <vt:lpstr>Signatures of a CME in EUV</vt:lpstr>
      <vt:lpstr>CACTus</vt:lpstr>
      <vt:lpstr>Structure of a CME</vt:lpstr>
      <vt:lpstr>Types of flux ropes</vt:lpstr>
      <vt:lpstr>Flux rope orientatie</vt:lpstr>
      <vt:lpstr>Geomagnetic result</vt:lpstr>
      <vt:lpstr>STEREO in situ data</vt:lpstr>
      <vt:lpstr>Coronal Holes</vt:lpstr>
      <vt:lpstr>The IMF according to a Coronal Hole</vt:lpstr>
      <vt:lpstr>Scheme of a CIR</vt:lpstr>
      <vt:lpstr>In Situ</vt:lpstr>
      <vt:lpstr>Coordinate system</vt:lpstr>
      <vt:lpstr>IMF polarity</vt:lpstr>
      <vt:lpstr>When did the plasma leave the Sun</vt:lpstr>
      <vt:lpstr>At time of leaving</vt:lpstr>
      <vt:lpstr>STEREO B as an appetizer</vt:lpstr>
    </vt:vector>
  </TitlesOfParts>
  <Company>STCE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Dynamic Sun</dc:title>
  <dc:creator>Petra Vanlommel</dc:creator>
  <cp:lastModifiedBy>petra</cp:lastModifiedBy>
  <cp:revision>257</cp:revision>
  <dcterms:created xsi:type="dcterms:W3CDTF">2010-09-16T10:25:44Z</dcterms:created>
  <dcterms:modified xsi:type="dcterms:W3CDTF">2010-10-22T12:47:49Z</dcterms:modified>
</cp:coreProperties>
</file>