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334" r:id="rId3"/>
    <p:sldId id="343" r:id="rId4"/>
    <p:sldId id="345" r:id="rId5"/>
    <p:sldId id="346" r:id="rId6"/>
    <p:sldId id="335" r:id="rId7"/>
    <p:sldId id="336" r:id="rId8"/>
    <p:sldId id="338" r:id="rId9"/>
    <p:sldId id="344" r:id="rId10"/>
    <p:sldId id="341" r:id="rId11"/>
    <p:sldId id="337" r:id="rId12"/>
    <p:sldId id="340" r:id="rId13"/>
    <p:sldId id="331" r:id="rId14"/>
    <p:sldId id="342" r:id="rId15"/>
    <p:sldId id="339"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0EA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78529" autoAdjust="0"/>
  </p:normalViewPr>
  <p:slideViewPr>
    <p:cSldViewPr snapToObjects="1">
      <p:cViewPr varScale="1">
        <p:scale>
          <a:sx n="56" d="100"/>
          <a:sy n="56" d="100"/>
        </p:scale>
        <p:origin x="-10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68" charset="-128"/>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ea typeface="ＭＳ Ｐゴシック" pitchFamily="68" charset="-128"/>
                <a:cs typeface="+mn-cs"/>
              </a:defRPr>
            </a:lvl1pPr>
          </a:lstStyle>
          <a:p>
            <a:pPr>
              <a:defRPr/>
            </a:pPr>
            <a:fld id="{79238069-61AD-463A-BABE-1DD22BBB56D4}" type="datetimeFigureOut">
              <a:rPr lang="en-US"/>
              <a:pPr>
                <a:defRPr/>
              </a:pPr>
              <a:t>10/22/2010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68" charset="-128"/>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ea typeface="ＭＳ Ｐゴシック" pitchFamily="68" charset="-128"/>
                <a:cs typeface="+mn-cs"/>
              </a:defRPr>
            </a:lvl1pPr>
          </a:lstStyle>
          <a:p>
            <a:pPr>
              <a:defRPr/>
            </a:pPr>
            <a:fld id="{12863C00-2942-4F27-8B6D-43CD8FED52A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74C4FEFD-C396-4804-AB78-7EAF21277AEA}" type="datetime1">
              <a:rPr lang="en-US"/>
              <a:pPr>
                <a:defRPr/>
              </a:pPr>
              <a:t>10/22/2010</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E6E5C657-82BA-42A7-89FF-8AADCF1FF0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46E32EB-E003-4A39-B4EF-4CDAE6F65B25}" type="datetime1">
              <a:rPr lang="en-US"/>
              <a:pPr>
                <a:defRPr/>
              </a:pPr>
              <a:t>10/22/2010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B46656B-C385-4883-BC0F-3CF2206ACB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C065B4-4A68-4DE6-8604-EC738A435207}" type="datetime1">
              <a:rPr lang="en-US"/>
              <a:pPr>
                <a:defRPr/>
              </a:pPr>
              <a:t>10/22/2010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671547-C059-4D91-9BE5-341E7E65AB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5D60F77-10E1-42B3-A5B7-0AFC8A893431}" type="datetime1">
              <a:rPr lang="en-US"/>
              <a:pPr>
                <a:defRPr/>
              </a:pPr>
              <a:t>10/22/2010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A96E57A-B5E4-491C-8971-CD6945E73D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94050C6C-5E03-4992-8F37-F2EFB2B5DAF7}" type="datetime1">
              <a:rPr lang="en-US"/>
              <a:pPr>
                <a:defRPr/>
              </a:pPr>
              <a:t>10/22/2010</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0254C673-BB4F-4DC6-9950-2786CEA1027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DFB8656-A89C-4BFC-B5A7-EE4436D1E743}" type="datetime1">
              <a:rPr lang="en-US"/>
              <a:pPr>
                <a:defRPr/>
              </a:pPr>
              <a:t>10/22/2010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BC23C38-FC86-445A-B84D-E5AE599444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B501720-D6B4-49E4-99CD-FECAC944ED1F}" type="datetime1">
              <a:rPr lang="en-US"/>
              <a:pPr>
                <a:defRPr/>
              </a:pPr>
              <a:t>10/22/2010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04AD820-8E3D-43ED-B003-7E6D71C8C7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F256D41A-3B84-4EFF-B385-7D147D83D603}" type="datetime1">
              <a:rPr lang="en-US"/>
              <a:pPr>
                <a:defRPr/>
              </a:pPr>
              <a:t>10/22/2010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281F5A1-02CE-45D4-B11B-D1AFE1733C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fld id="{B4ACE51F-218D-43F5-9EB1-7DE2C63D40B9}" type="datetime1">
              <a:rPr lang="en-US"/>
              <a:pPr>
                <a:defRPr/>
              </a:pPr>
              <a:t>10/22/2010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BF55FCE4-521D-4A4A-BECF-B5CBEF9ACD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charset="0"/>
              <a:ea typeface="ＭＳ Ｐゴシック" pitchFamily="68" charset="-128"/>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8429E1BC-C45E-4BEB-A615-236EDB4502F0}" type="datetime1">
              <a:rPr lang="en-US"/>
              <a:pPr>
                <a:defRPr/>
              </a:pPr>
              <a:t>10/22/2010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1E1515AA-07F0-4426-8BB7-1DDC9F730AF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5D2055FC-5C85-4AF1-9550-723592F3B5C2}" type="datetime1">
              <a:rPr lang="en-US"/>
              <a:pPr>
                <a:defRPr/>
              </a:pPr>
              <a:t>10/22/2010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2309CC1-94AF-487B-94F4-5F2B05BBEBB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smtClean="0">
                <a:solidFill>
                  <a:schemeClr val="tx2"/>
                </a:solidFill>
                <a:latin typeface="Arial" charset="0"/>
                <a:ea typeface="ＭＳ Ｐゴシック" pitchFamily="68" charset="-128"/>
                <a:cs typeface="+mn-cs"/>
              </a:defRPr>
            </a:lvl1pPr>
          </a:lstStyle>
          <a:p>
            <a:pPr>
              <a:defRPr/>
            </a:pPr>
            <a:fld id="{A39039EB-58A1-4197-B54A-A49E8A9CE5D8}" type="datetime1">
              <a:rPr lang="en-US"/>
              <a:pPr>
                <a:defRPr/>
              </a:pPr>
              <a:t>10/22/2010</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ea typeface="ＭＳ Ｐゴシック" pitchFamily="68" charset="-128"/>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latin typeface="Arial" charset="0"/>
                <a:ea typeface="ＭＳ Ｐゴシック" pitchFamily="68" charset="-128"/>
                <a:cs typeface="+mn-cs"/>
              </a:defRPr>
            </a:lvl1pPr>
          </a:lstStyle>
          <a:p>
            <a:pPr>
              <a:defRPr/>
            </a:pPr>
            <a:fld id="{C1C5C879-C546-4DD4-A0B6-227B48AD41A5}"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charset="0"/>
              <a:ea typeface="ＭＳ Ｐゴシック" pitchFamily="68" charset="-128"/>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0" r:id="rId4"/>
    <p:sldLayoutId id="2147483681" r:id="rId5"/>
    <p:sldLayoutId id="2147483685" r:id="rId6"/>
    <p:sldLayoutId id="2147483686" r:id="rId7"/>
    <p:sldLayoutId id="2147483687" r:id="rId8"/>
    <p:sldLayoutId id="2147483688" r:id="rId9"/>
    <p:sldLayoutId id="2147483682" r:id="rId10"/>
    <p:sldLayoutId id="2147483689"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rl.caltech.edu/ACE/ASC/browse/view_browse_dat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Documents%20and%20Settings\petra\My%20Documents\voordrachten_ppt\movies\20101016_swap_diff.wmv"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idc.be/previweb_dem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Documents%20and%20Settings\petra\Desktop\jaarvergadering%202010%20werkgroep%20zon\videoplayback.wmv" TargetMode="External"/></Relationships>
</file>

<file path=ppt/slides/_rels/slide3.xml.rels><?xml version="1.0" encoding="UTF-8" standalone="yes"?>
<Relationships xmlns="http://schemas.openxmlformats.org/package/2006/relationships"><Relationship Id="rId3" Type="http://schemas.openxmlformats.org/officeDocument/2006/relationships/video" Target="file:///C:\Documents%20and%20Settings\petra\Desktop\jaarvergadering%202010%20werkgroep%20zon\ahead_cor2.wmv" TargetMode="External"/><Relationship Id="rId7" Type="http://schemas.openxmlformats.org/officeDocument/2006/relationships/image" Target="../media/image6.png"/><Relationship Id="rId2" Type="http://schemas.openxmlformats.org/officeDocument/2006/relationships/video" Target="file:///C:\Documents%20and%20Settings\petra\Desktop\jaarvergadering%202010%20werkgroep%20zon\ahead_hi1.wmv" TargetMode="External"/><Relationship Id="rId1" Type="http://schemas.openxmlformats.org/officeDocument/2006/relationships/video" Target="file:///C:\Documents%20and%20Settings\petra\Desktop\jaarvergadering%202010%20werkgroep%20zon\ahead_hi2.wmv"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rl.caltech.edu/ACE/ASC/browse/view_browse_dat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dirty="0" smtClean="0"/>
              <a:t>Exercises</a:t>
            </a:r>
          </a:p>
        </p:txBody>
      </p:sp>
      <p:sp>
        <p:nvSpPr>
          <p:cNvPr id="2051" name="Subtitle 2"/>
          <p:cNvSpPr>
            <a:spLocks noGrp="1"/>
          </p:cNvSpPr>
          <p:nvPr>
            <p:ph type="subTitle" idx="1"/>
          </p:nvPr>
        </p:nvSpPr>
        <p:spPr/>
        <p:txBody>
          <a:bodyPr>
            <a:normAutofit/>
          </a:bodyPr>
          <a:lstStyle/>
          <a:p>
            <a:pPr fontAlgn="auto">
              <a:spcAft>
                <a:spcPts val="0"/>
              </a:spcAft>
              <a:buFont typeface="Wingdings 3"/>
              <a:buNone/>
              <a:defRPr/>
            </a:pPr>
            <a:r>
              <a:rPr lang="en-US" dirty="0" smtClean="0"/>
              <a:t>Become a forecaster in less then 3 hours</a:t>
            </a:r>
            <a:endParaRPr lang="en-US" dirty="0" smtClean="0">
              <a:solidFill>
                <a:srgbClr val="898989"/>
              </a:solidFill>
            </a:endParaRPr>
          </a:p>
        </p:txBody>
      </p:sp>
      <p:sp>
        <p:nvSpPr>
          <p:cNvPr id="5" name="TextBox 4"/>
          <p:cNvSpPr txBox="1"/>
          <p:nvPr/>
        </p:nvSpPr>
        <p:spPr>
          <a:xfrm>
            <a:off x="3643313" y="6119813"/>
            <a:ext cx="3460750" cy="523875"/>
          </a:xfrm>
          <a:prstGeom prst="rect">
            <a:avLst/>
          </a:prstGeom>
          <a:noFill/>
        </p:spPr>
        <p:txBody>
          <a:bodyPr wrap="none">
            <a:spAutoFit/>
          </a:bodyPr>
          <a:lstStyle/>
          <a:p>
            <a:pPr algn="r">
              <a:defRPr/>
            </a:pPr>
            <a:r>
              <a:rPr lang="en-GB" sz="1400" dirty="0">
                <a:solidFill>
                  <a:schemeClr val="tx1">
                    <a:lumMod val="65000"/>
                    <a:lumOff val="35000"/>
                  </a:schemeClr>
                </a:solidFill>
                <a:latin typeface="+mj-lt"/>
                <a:ea typeface="ＭＳ Ｐゴシック" pitchFamily="68" charset="-128"/>
                <a:cs typeface="+mn-cs"/>
              </a:rPr>
              <a:t>Petra </a:t>
            </a:r>
            <a:r>
              <a:rPr lang="en-GB" sz="1400" dirty="0" err="1">
                <a:solidFill>
                  <a:schemeClr val="tx1">
                    <a:lumMod val="65000"/>
                    <a:lumOff val="35000"/>
                  </a:schemeClr>
                </a:solidFill>
                <a:latin typeface="+mj-lt"/>
                <a:ea typeface="ＭＳ Ｐゴシック" pitchFamily="68" charset="-128"/>
                <a:cs typeface="+mn-cs"/>
              </a:rPr>
              <a:t>Vanlommel</a:t>
            </a:r>
            <a:r>
              <a:rPr lang="en-GB" sz="1400" dirty="0">
                <a:solidFill>
                  <a:schemeClr val="tx1">
                    <a:lumMod val="65000"/>
                    <a:lumOff val="35000"/>
                  </a:schemeClr>
                </a:solidFill>
                <a:latin typeface="+mj-lt"/>
                <a:ea typeface="ＭＳ Ｐゴシック" pitchFamily="68" charset="-128"/>
                <a:cs typeface="+mn-cs"/>
              </a:rPr>
              <a:t> </a:t>
            </a:r>
          </a:p>
          <a:p>
            <a:pPr algn="r">
              <a:defRPr/>
            </a:pPr>
            <a:r>
              <a:rPr lang="en-GB" sz="1400" dirty="0">
                <a:solidFill>
                  <a:schemeClr val="tx1">
                    <a:lumMod val="65000"/>
                    <a:lumOff val="35000"/>
                  </a:schemeClr>
                </a:solidFill>
                <a:latin typeface="+mj-lt"/>
                <a:ea typeface="ＭＳ Ｐゴシック" pitchFamily="68" charset="-128"/>
                <a:cs typeface="+mn-cs"/>
              </a:rPr>
              <a:t>Solar-Terrestrial Centre of Excellence</a:t>
            </a:r>
          </a:p>
        </p:txBody>
      </p:sp>
      <p:pic>
        <p:nvPicPr>
          <p:cNvPr id="9222" name="Picture 5" descr="STCE logo color back white low res.jpg"/>
          <p:cNvPicPr>
            <a:picLocks noChangeAspect="1"/>
          </p:cNvPicPr>
          <p:nvPr/>
        </p:nvPicPr>
        <p:blipFill>
          <a:blip r:embed="rId2"/>
          <a:srcRect/>
          <a:stretch>
            <a:fillRect/>
          </a:stretch>
        </p:blipFill>
        <p:spPr bwMode="auto">
          <a:xfrm>
            <a:off x="7286625" y="6029325"/>
            <a:ext cx="928688" cy="6572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a:t>
            </a:r>
            <a:endParaRPr lang="en-GB" dirty="0"/>
          </a:p>
        </p:txBody>
      </p:sp>
      <p:sp>
        <p:nvSpPr>
          <p:cNvPr id="3" name="Content Placeholder 2"/>
          <p:cNvSpPr>
            <a:spLocks noGrp="1"/>
          </p:cNvSpPr>
          <p:nvPr>
            <p:ph sz="quarter" idx="1"/>
          </p:nvPr>
        </p:nvSpPr>
        <p:spPr/>
        <p:txBody>
          <a:bodyPr/>
          <a:lstStyle/>
          <a:p>
            <a:pPr algn="just"/>
            <a:r>
              <a:rPr lang="en-US" sz="2000" dirty="0" smtClean="0"/>
              <a:t>A filament located in the south east of the solar disk erupted late on Oct 10. In SOHO/LASCO images, the CME was seen as a partial CME. In STEREO Ahead/Behind COR2 it is seen from aside. The speed calculated from STEREO Ahead images by the </a:t>
            </a:r>
            <a:r>
              <a:rPr lang="en-US" sz="2000" dirty="0" err="1" smtClean="0"/>
              <a:t>CACTus</a:t>
            </a:r>
            <a:r>
              <a:rPr lang="en-US" sz="2000" dirty="0" smtClean="0"/>
              <a:t> software, is 297 km/s; from STEREO Behind images, 337 km/s.</a:t>
            </a:r>
          </a:p>
          <a:p>
            <a:pPr algn="just"/>
            <a:r>
              <a:rPr lang="en-US" sz="2000" dirty="0" smtClean="0"/>
              <a:t>ACE data showed a rather sudden enhancement of the magnetic field carried in the solar wind on Oct 15. The speed jumped at 03UT from 280 km/s to 290 km/s. The density increased slightly. This was possibly the passage through the shock in front of the CME associated with the filament eruption of late Oct 10. The IMF stayed turbulent until Oct 17. Probably, ACE passed side away along the shock. This glancing blow lead to one period with active conditions on Oct 17.</a:t>
            </a: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October 06, 2010</a:t>
            </a:r>
            <a:endParaRPr lang="en-GB" dirty="0"/>
          </a:p>
        </p:txBody>
      </p:sp>
      <p:sp>
        <p:nvSpPr>
          <p:cNvPr id="3" name="Content Placeholder 2"/>
          <p:cNvSpPr>
            <a:spLocks noGrp="1"/>
          </p:cNvSpPr>
          <p:nvPr>
            <p:ph sz="quarter" idx="1"/>
          </p:nvPr>
        </p:nvSpPr>
        <p:spPr/>
        <p:txBody>
          <a:bodyPr/>
          <a:lstStyle/>
          <a:p>
            <a:r>
              <a:rPr lang="en-GB" dirty="0" smtClean="0"/>
              <a:t>What happened on the Sun</a:t>
            </a:r>
            <a:r>
              <a:rPr lang="en-GB" dirty="0" smtClean="0"/>
              <a:t>?</a:t>
            </a:r>
          </a:p>
          <a:p>
            <a:pPr lvl="2"/>
            <a:r>
              <a:rPr lang="en-GB" dirty="0" smtClean="0"/>
              <a:t>X-ray flux</a:t>
            </a:r>
          </a:p>
          <a:p>
            <a:pPr lvl="2"/>
            <a:r>
              <a:rPr lang="en-GB" dirty="0" smtClean="0"/>
              <a:t>SDO AIA 304/193 – SWAP </a:t>
            </a:r>
            <a:endParaRPr lang="en-GB" dirty="0" smtClean="0"/>
          </a:p>
          <a:p>
            <a:r>
              <a:rPr lang="en-GB" dirty="0" smtClean="0"/>
              <a:t>Could it be expected/predicted?</a:t>
            </a:r>
          </a:p>
          <a:p>
            <a:r>
              <a:rPr lang="en-GB" dirty="0" smtClean="0"/>
              <a:t>Would there be an effect on Earth and when? –Earth directed – arrival </a:t>
            </a:r>
            <a:r>
              <a:rPr lang="en-GB" dirty="0" smtClean="0"/>
              <a:t>time</a:t>
            </a:r>
          </a:p>
          <a:p>
            <a:pPr lvl="2"/>
            <a:r>
              <a:rPr lang="en-GB" dirty="0" smtClean="0"/>
              <a:t>STEREO - </a:t>
            </a:r>
            <a:r>
              <a:rPr lang="en-GB" dirty="0" smtClean="0"/>
              <a:t>LASCO</a:t>
            </a:r>
          </a:p>
          <a:p>
            <a:pPr lvl="2"/>
            <a:r>
              <a:rPr lang="en-GB" dirty="0" err="1" smtClean="0"/>
              <a:t>CACTus</a:t>
            </a:r>
            <a:endParaRPr lang="en-GB" dirty="0" smtClean="0"/>
          </a:p>
          <a:p>
            <a:pPr lvl="2"/>
            <a:r>
              <a:rPr lang="en-GB" dirty="0" smtClean="0"/>
              <a:t>ACE-data:</a:t>
            </a:r>
            <a:r>
              <a:rPr lang="en-GB" dirty="0" smtClean="0"/>
              <a:t> </a:t>
            </a:r>
            <a:r>
              <a:rPr lang="en-GB" dirty="0" smtClean="0">
                <a:hlinkClick r:id="rId2"/>
              </a:rPr>
              <a:t>http://</a:t>
            </a:r>
            <a:r>
              <a:rPr lang="en-GB" dirty="0" smtClean="0">
                <a:hlinkClick r:id="rId2"/>
              </a:rPr>
              <a:t>www.srl.caltech.edu/ACE/ASC/browse/view_browse_data.html</a:t>
            </a:r>
            <a:r>
              <a:rPr lang="en-GB" dirty="0" smtClean="0"/>
              <a:t> use ‘day of the year’ (</a:t>
            </a:r>
            <a:r>
              <a:rPr lang="en-GB" dirty="0" err="1" smtClean="0"/>
              <a:t>google</a:t>
            </a:r>
            <a:r>
              <a:rPr lang="en-GB" dirty="0" smtClean="0"/>
              <a:t>)</a:t>
            </a:r>
            <a:endParaRPr lang="en-GB" dirty="0" smtClean="0"/>
          </a:p>
          <a:p>
            <a:r>
              <a:rPr lang="en-GB" dirty="0" smtClean="0"/>
              <a:t>How big was the effect? - </a:t>
            </a:r>
            <a:r>
              <a:rPr lang="en-GB" dirty="0" err="1" smtClean="0"/>
              <a:t>Kp</a:t>
            </a: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 on this event</a:t>
            </a:r>
            <a:endParaRPr lang="en-GB" dirty="0"/>
          </a:p>
        </p:txBody>
      </p:sp>
      <p:sp>
        <p:nvSpPr>
          <p:cNvPr id="3" name="Content Placeholder 2"/>
          <p:cNvSpPr>
            <a:spLocks noGrp="1"/>
          </p:cNvSpPr>
          <p:nvPr>
            <p:ph sz="quarter" idx="1"/>
          </p:nvPr>
        </p:nvSpPr>
        <p:spPr/>
        <p:txBody>
          <a:bodyPr/>
          <a:lstStyle/>
          <a:p>
            <a:pPr algn="just"/>
            <a:r>
              <a:rPr lang="en-US" sz="2000" dirty="0" smtClean="0"/>
              <a:t>Oct 06, a filament erupted. The shock and the CME arrived on Oct 11. The total interplanetary magnetic field (IMF) rose to values between 10 and 15 </a:t>
            </a:r>
            <a:r>
              <a:rPr lang="en-US" sz="2000" dirty="0" err="1" smtClean="0"/>
              <a:t>nT.</a:t>
            </a:r>
            <a:r>
              <a:rPr lang="en-US" sz="2000" dirty="0" smtClean="0"/>
              <a:t> ACE passed the shock heading the actual CME. We suspect that ACE passed along a leg of the plasma cloud measuring a negative </a:t>
            </a:r>
            <a:r>
              <a:rPr lang="en-US" sz="2000" dirty="0" err="1" smtClean="0"/>
              <a:t>Bz</a:t>
            </a:r>
            <a:r>
              <a:rPr lang="en-US" sz="2000" dirty="0" smtClean="0"/>
              <a:t> for a long period. The </a:t>
            </a:r>
            <a:r>
              <a:rPr lang="en-US" sz="2000" dirty="0" err="1" smtClean="0"/>
              <a:t>Bz</a:t>
            </a:r>
            <a:r>
              <a:rPr lang="en-US" sz="2000" dirty="0" smtClean="0"/>
              <a:t> was shifting slowly to zero. This negative </a:t>
            </a:r>
            <a:r>
              <a:rPr lang="en-US" sz="2000" dirty="0" err="1" smtClean="0"/>
              <a:t>Bz</a:t>
            </a:r>
            <a:r>
              <a:rPr lang="en-US" sz="2000" dirty="0" smtClean="0"/>
              <a:t> of the IMF is optical for reconnection and lead to a short minor geomagnetic storm on Oct 11.</a:t>
            </a:r>
            <a:endParaRPr lang="en-GB"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Oct 16, 2010</a:t>
            </a:r>
            <a:endParaRPr lang="en-GB" dirty="0"/>
          </a:p>
        </p:txBody>
      </p:sp>
      <p:sp>
        <p:nvSpPr>
          <p:cNvPr id="3" name="Content Placeholder 2"/>
          <p:cNvSpPr>
            <a:spLocks noGrp="1"/>
          </p:cNvSpPr>
          <p:nvPr>
            <p:ph sz="quarter" idx="1"/>
          </p:nvPr>
        </p:nvSpPr>
        <p:spPr/>
        <p:txBody>
          <a:bodyPr/>
          <a:lstStyle/>
          <a:p>
            <a:r>
              <a:rPr lang="en-GB" dirty="0" smtClean="0"/>
              <a:t>What happened on the Sun</a:t>
            </a:r>
            <a:r>
              <a:rPr lang="en-GB" dirty="0" smtClean="0"/>
              <a:t>?</a:t>
            </a:r>
          </a:p>
          <a:p>
            <a:pPr lvl="2"/>
            <a:r>
              <a:rPr lang="en-GB" dirty="0" smtClean="0"/>
              <a:t>EUV movies – SWAP – STEREO – SDO</a:t>
            </a:r>
          </a:p>
          <a:p>
            <a:pPr lvl="2"/>
            <a:r>
              <a:rPr lang="en-GB" dirty="0" smtClean="0"/>
              <a:t>X-ray data</a:t>
            </a:r>
            <a:endParaRPr lang="en-GB" dirty="0" smtClean="0"/>
          </a:p>
          <a:p>
            <a:r>
              <a:rPr lang="en-GB" dirty="0" smtClean="0"/>
              <a:t>Could it be expected/predicted? </a:t>
            </a:r>
            <a:endParaRPr lang="en-GB" dirty="0" smtClean="0"/>
          </a:p>
          <a:p>
            <a:pPr lvl="2"/>
            <a:r>
              <a:rPr lang="en-GB" dirty="0" smtClean="0"/>
              <a:t>SDO – </a:t>
            </a:r>
            <a:r>
              <a:rPr lang="en-GB" dirty="0" err="1" smtClean="0"/>
              <a:t>magnetogram</a:t>
            </a:r>
            <a:endParaRPr lang="en-GB" dirty="0" smtClean="0"/>
          </a:p>
          <a:p>
            <a:pPr lvl="2"/>
            <a:r>
              <a:rPr lang="en-GB" dirty="0" smtClean="0"/>
              <a:t>EUV movies – SDO - SWAP</a:t>
            </a:r>
            <a:endParaRPr lang="en-GB" dirty="0" smtClean="0"/>
          </a:p>
          <a:p>
            <a:r>
              <a:rPr lang="en-GB" dirty="0" smtClean="0"/>
              <a:t>Was there an associated CME</a:t>
            </a:r>
            <a:r>
              <a:rPr lang="en-GB" dirty="0" smtClean="0"/>
              <a:t>?</a:t>
            </a:r>
          </a:p>
          <a:p>
            <a:pPr lvl="2"/>
            <a:r>
              <a:rPr lang="en-GB" dirty="0" smtClean="0"/>
              <a:t>Coronal dimming – EUV wave </a:t>
            </a:r>
          </a:p>
          <a:p>
            <a:pPr lvl="2"/>
            <a:r>
              <a:rPr lang="en-GB" dirty="0" smtClean="0"/>
              <a:t>X-ray flux: Long duration event</a:t>
            </a: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a:t>
            </a:r>
            <a:endParaRPr lang="en-GB" dirty="0"/>
          </a:p>
        </p:txBody>
      </p:sp>
      <p:sp>
        <p:nvSpPr>
          <p:cNvPr id="3" name="Content Placeholder 2"/>
          <p:cNvSpPr>
            <a:spLocks noGrp="1"/>
          </p:cNvSpPr>
          <p:nvPr>
            <p:ph sz="quarter" idx="1"/>
          </p:nvPr>
        </p:nvSpPr>
        <p:spPr/>
        <p:txBody>
          <a:bodyPr/>
          <a:lstStyle/>
          <a:p>
            <a:pPr algn="just"/>
            <a:r>
              <a:rPr lang="en-US" sz="2000" dirty="0" smtClean="0"/>
              <a:t>Oct 16, AR 1112 was responsible for an M2.9 flare peaking at 19:12UT. The event lasted only for 8 minutes. In SWAP images, a small coronal dimming is visible. Although the large filament in the vicinity of this active region did not erupt. SOHO/LASCO and STEREO/SECCHI didn't show any evidence of an associated, strong CME.</a:t>
            </a:r>
            <a:endParaRPr lang="en-GB" sz="2000" dirty="0"/>
          </a:p>
        </p:txBody>
      </p:sp>
      <p:pic>
        <p:nvPicPr>
          <p:cNvPr id="4" name="20101016_swap_diff.wmv">
            <a:hlinkClick r:id="" action="ppaction://media"/>
          </p:cNvPr>
          <p:cNvPicPr>
            <a:picLocks noRot="1" noChangeAspect="1"/>
          </p:cNvPicPr>
          <p:nvPr>
            <a:videoFile r:link="rId1"/>
          </p:nvPr>
        </p:nvPicPr>
        <p:blipFill>
          <a:blip r:embed="rId3"/>
          <a:stretch>
            <a:fillRect/>
          </a:stretch>
        </p:blipFill>
        <p:spPr>
          <a:xfrm>
            <a:off x="4572000" y="2968149"/>
            <a:ext cx="3291840" cy="31773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02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Forecast</a:t>
            </a:r>
            <a:endParaRPr lang="en-GB" dirty="0"/>
          </a:p>
        </p:txBody>
      </p:sp>
      <p:sp>
        <p:nvSpPr>
          <p:cNvPr id="3" name="Content Placeholder 2"/>
          <p:cNvSpPr>
            <a:spLocks noGrp="1"/>
          </p:cNvSpPr>
          <p:nvPr>
            <p:ph sz="quarter" idx="1"/>
          </p:nvPr>
        </p:nvSpPr>
        <p:spPr/>
        <p:txBody>
          <a:bodyPr/>
          <a:lstStyle/>
          <a:p>
            <a:r>
              <a:rPr lang="en-GB" dirty="0" smtClean="0">
                <a:solidFill>
                  <a:schemeClr val="tx1">
                    <a:lumMod val="50000"/>
                    <a:lumOff val="50000"/>
                  </a:schemeClr>
                </a:solidFill>
                <a:hlinkClick r:id="rId2"/>
              </a:rPr>
              <a:t>http://sidc.be/previweb_demo</a:t>
            </a:r>
            <a:endParaRPr lang="en-GB"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smtClean="0"/>
              <a:t>solar event: Aug 1</a:t>
            </a:r>
            <a:endParaRPr lang="en-GB" dirty="0"/>
          </a:p>
        </p:txBody>
      </p:sp>
      <p:sp>
        <p:nvSpPr>
          <p:cNvPr id="5" name="TextBox 4"/>
          <p:cNvSpPr txBox="1"/>
          <p:nvPr/>
        </p:nvSpPr>
        <p:spPr>
          <a:xfrm>
            <a:off x="642910" y="6357958"/>
            <a:ext cx="1582421" cy="369332"/>
          </a:xfrm>
          <a:prstGeom prst="rect">
            <a:avLst/>
          </a:prstGeom>
          <a:noFill/>
        </p:spPr>
        <p:txBody>
          <a:bodyPr wrap="none" rtlCol="0">
            <a:spAutoFit/>
          </a:bodyPr>
          <a:lstStyle/>
          <a:p>
            <a:r>
              <a:rPr lang="en-GB" dirty="0" smtClean="0">
                <a:solidFill>
                  <a:schemeClr val="tx1">
                    <a:lumMod val="65000"/>
                    <a:lumOff val="35000"/>
                  </a:schemeClr>
                </a:solidFill>
                <a:latin typeface="+mn-lt"/>
              </a:rPr>
              <a:t>August 1 event</a:t>
            </a:r>
            <a:endParaRPr lang="en-GB" dirty="0">
              <a:solidFill>
                <a:schemeClr val="tx1">
                  <a:lumMod val="65000"/>
                  <a:lumOff val="35000"/>
                </a:schemeClr>
              </a:solidFill>
              <a:latin typeface="+mn-lt"/>
            </a:endParaRPr>
          </a:p>
        </p:txBody>
      </p:sp>
      <p:pic>
        <p:nvPicPr>
          <p:cNvPr id="7" name="videoplayback.wmv">
            <a:hlinkClick r:id="" action="ppaction://media"/>
          </p:cNvPr>
          <p:cNvPicPr>
            <a:picLocks noGrp="1" noRot="1" noChangeAspect="1"/>
          </p:cNvPicPr>
          <p:nvPr>
            <p:ph sz="quarter" idx="1"/>
            <a:videoFile r:link="rId1"/>
          </p:nvPr>
        </p:nvPicPr>
        <p:blipFill>
          <a:blip r:embed="rId3"/>
          <a:stretch>
            <a:fillRect/>
          </a:stretch>
        </p:blipFill>
        <p:spPr>
          <a:xfrm>
            <a:off x="1331640" y="1781944"/>
            <a:ext cx="6192688" cy="3735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71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An energetic  trip from the Sun to the Earth</a:t>
            </a:r>
            <a:endParaRPr lang="en-GB" sz="2800" dirty="0"/>
          </a:p>
        </p:txBody>
      </p:sp>
      <p:sp>
        <p:nvSpPr>
          <p:cNvPr id="3" name="Content Placeholder 2"/>
          <p:cNvSpPr>
            <a:spLocks noGrp="1"/>
          </p:cNvSpPr>
          <p:nvPr>
            <p:ph sz="quarter" idx="1"/>
          </p:nvPr>
        </p:nvSpPr>
        <p:spPr/>
        <p:txBody>
          <a:bodyPr/>
          <a:lstStyle/>
          <a:p>
            <a:r>
              <a:rPr lang="en-GB" dirty="0" err="1" smtClean="0"/>
              <a:t>Lasco</a:t>
            </a:r>
            <a:r>
              <a:rPr lang="en-GB" dirty="0" smtClean="0"/>
              <a:t> was not available, STEREO A/B were</a:t>
            </a:r>
          </a:p>
          <a:p>
            <a:r>
              <a:rPr lang="en-GB" dirty="0" smtClean="0"/>
              <a:t>Real time calculation based on </a:t>
            </a:r>
            <a:r>
              <a:rPr lang="en-GB" dirty="0" err="1" smtClean="0"/>
              <a:t>coronographic</a:t>
            </a:r>
            <a:r>
              <a:rPr lang="en-GB" dirty="0" smtClean="0"/>
              <a:t> images</a:t>
            </a:r>
          </a:p>
          <a:p>
            <a:r>
              <a:rPr lang="en-GB" dirty="0" smtClean="0"/>
              <a:t>Post-check: Cactus</a:t>
            </a:r>
            <a:endParaRPr lang="en-GB" dirty="0"/>
          </a:p>
        </p:txBody>
      </p:sp>
      <p:pic>
        <p:nvPicPr>
          <p:cNvPr id="4" name="ahead_hi2.wmv">
            <a:hlinkClick r:id="" action="ppaction://media"/>
          </p:cNvPr>
          <p:cNvPicPr>
            <a:picLocks noRot="1" noChangeAspect="1"/>
          </p:cNvPicPr>
          <p:nvPr>
            <a:videoFile r:link="rId1"/>
          </p:nvPr>
        </p:nvPicPr>
        <p:blipFill>
          <a:blip r:embed="rId5"/>
          <a:srcRect/>
          <a:stretch>
            <a:fillRect/>
          </a:stretch>
        </p:blipFill>
        <p:spPr bwMode="auto">
          <a:xfrm>
            <a:off x="449263" y="3505869"/>
            <a:ext cx="2682875" cy="2011363"/>
          </a:xfrm>
          <a:prstGeom prst="rect">
            <a:avLst/>
          </a:prstGeom>
          <a:noFill/>
          <a:ln w="9525">
            <a:noFill/>
            <a:miter lim="800000"/>
            <a:headEnd/>
            <a:tailEnd/>
          </a:ln>
        </p:spPr>
      </p:pic>
      <p:pic>
        <p:nvPicPr>
          <p:cNvPr id="5" name="ahead_hi1.wmv">
            <a:hlinkClick r:id="" action="ppaction://media"/>
          </p:cNvPr>
          <p:cNvPicPr>
            <a:picLocks noRot="1" noChangeAspect="1"/>
          </p:cNvPicPr>
          <p:nvPr>
            <a:videoFile r:link="rId2"/>
          </p:nvPr>
        </p:nvPicPr>
        <p:blipFill>
          <a:blip r:embed="rId6"/>
          <a:srcRect/>
          <a:stretch>
            <a:fillRect/>
          </a:stretch>
        </p:blipFill>
        <p:spPr bwMode="auto">
          <a:xfrm>
            <a:off x="3186113" y="3505869"/>
            <a:ext cx="2681287" cy="2011363"/>
          </a:xfrm>
          <a:prstGeom prst="rect">
            <a:avLst/>
          </a:prstGeom>
          <a:noFill/>
          <a:ln w="9525">
            <a:noFill/>
            <a:miter lim="800000"/>
            <a:headEnd/>
            <a:tailEnd/>
          </a:ln>
        </p:spPr>
      </p:pic>
      <p:pic>
        <p:nvPicPr>
          <p:cNvPr id="6" name="ahead_cor2.wmv">
            <a:hlinkClick r:id="" action="ppaction://media"/>
          </p:cNvPr>
          <p:cNvPicPr>
            <a:picLocks noRot="1" noChangeAspect="1"/>
          </p:cNvPicPr>
          <p:nvPr>
            <a:videoFile r:link="rId3"/>
          </p:nvPr>
        </p:nvPicPr>
        <p:blipFill>
          <a:blip r:embed="rId7"/>
          <a:srcRect/>
          <a:stretch>
            <a:fillRect/>
          </a:stretch>
        </p:blipFill>
        <p:spPr bwMode="auto">
          <a:xfrm>
            <a:off x="5953125" y="3227164"/>
            <a:ext cx="2651125" cy="2578100"/>
          </a:xfrm>
          <a:prstGeom prst="rect">
            <a:avLst/>
          </a:prstGeom>
          <a:noFill/>
          <a:ln w="9525">
            <a:noFill/>
            <a:miter lim="800000"/>
            <a:headEnd/>
            <a:tailEnd/>
          </a:ln>
        </p:spPr>
      </p:pic>
      <p:sp>
        <p:nvSpPr>
          <p:cNvPr id="7" name="TextBox 6"/>
          <p:cNvSpPr txBox="1"/>
          <p:nvPr/>
        </p:nvSpPr>
        <p:spPr>
          <a:xfrm>
            <a:off x="642910" y="6357958"/>
            <a:ext cx="1582421" cy="369332"/>
          </a:xfrm>
          <a:prstGeom prst="rect">
            <a:avLst/>
          </a:prstGeom>
          <a:noFill/>
        </p:spPr>
        <p:txBody>
          <a:bodyPr wrap="none" rtlCol="0">
            <a:spAutoFit/>
          </a:bodyPr>
          <a:lstStyle/>
          <a:p>
            <a:r>
              <a:rPr lang="en-GB" dirty="0" smtClean="0">
                <a:solidFill>
                  <a:schemeClr val="tx1">
                    <a:lumMod val="65000"/>
                    <a:lumOff val="35000"/>
                  </a:schemeClr>
                </a:solidFill>
                <a:latin typeface="+mn-lt"/>
              </a:rPr>
              <a:t>August 1 event</a:t>
            </a:r>
            <a:endParaRPr lang="en-GB" dirty="0">
              <a:solidFill>
                <a:schemeClr val="tx1">
                  <a:lumMod val="65000"/>
                  <a:lumOff val="35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000" fill="hold"/>
                                        <p:tgtEl>
                                          <p:spTgt spid="6"/>
                                        </p:tgtEl>
                                      </p:cBhvr>
                                    </p:cmd>
                                  </p:childTnLst>
                                </p:cTn>
                              </p:par>
                            </p:childTnLst>
                          </p:cTn>
                        </p:par>
                        <p:par>
                          <p:cTn id="7" fill="hold">
                            <p:stCondLst>
                              <p:cond delay="16000"/>
                            </p:stCondLst>
                            <p:childTnLst>
                              <p:par>
                                <p:cTn id="8" presetID="1" presetClass="mediacall" presetSubtype="0" fill="hold" nodeType="afterEffect">
                                  <p:stCondLst>
                                    <p:cond delay="0"/>
                                  </p:stCondLst>
                                  <p:childTnLst>
                                    <p:cmd type="call" cmd="playFrom(0.0)">
                                      <p:cBhvr>
                                        <p:cTn id="9" dur="12000" fill="hold"/>
                                        <p:tgtEl>
                                          <p:spTgt spid="5"/>
                                        </p:tgtEl>
                                      </p:cBhvr>
                                    </p:cmd>
                                  </p:childTnLst>
                                </p:cTn>
                              </p:par>
                            </p:childTnLst>
                          </p:cTn>
                        </p:par>
                        <p:par>
                          <p:cTn id="10" fill="hold">
                            <p:stCondLst>
                              <p:cond delay="28000"/>
                            </p:stCondLst>
                            <p:childTnLst>
                              <p:par>
                                <p:cTn id="11" presetID="1" presetClass="mediacall" presetSubtype="0" fill="hold" nodeType="afterEffect">
                                  <p:stCondLst>
                                    <p:cond delay="0"/>
                                  </p:stCondLst>
                                  <p:childTnLst>
                                    <p:cmd type="call" cmd="playFrom(0.0)">
                                      <p:cBhvr>
                                        <p:cTn id="12" dur="80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4"/>
                                        </p:tgtEl>
                                      </p:cBhvr>
                                    </p:cmd>
                                  </p:childTnLst>
                                </p:cTn>
                              </p:par>
                            </p:childTnLst>
                          </p:cTn>
                        </p:par>
                      </p:childTnLst>
                    </p:cTn>
                  </p:par>
                </p:childTnLst>
              </p:cTn>
              <p:nextCondLst>
                <p:cond evt="onClick" delay="0">
                  <p:tgtEl>
                    <p:spTgt spid="4"/>
                  </p:tgtEl>
                </p:cond>
              </p:nextCondLst>
            </p:seq>
            <p:video>
              <p:cMediaNode>
                <p:cTn id="18" fill="hold" display="0">
                  <p:stCondLst>
                    <p:cond delay="indefinite"/>
                  </p:stCondLst>
                  <p:endCondLst>
                    <p:cond evt="onNext" delay="0">
                      <p:tgtEl>
                        <p:sldTgt/>
                      </p:tgtEl>
                    </p:cond>
                    <p:cond evt="onPrev" delay="0">
                      <p:tgtEl>
                        <p:sldTgt/>
                      </p:tgtEl>
                    </p:cond>
                  </p:endCondLst>
                </p:cTn>
                <p:tgtEl>
                  <p:spTgt spid="4"/>
                </p:tgtEl>
              </p:cMediaNode>
            </p:video>
            <p:seq concurrent="1" nextAc="seek">
              <p:cTn id="19" restart="whenNotActive" fill="hold" evtFilter="cancelBubble" nodeType="interactiveSeq">
                <p:stCondLst>
                  <p:cond evt="onClick" delay="0">
                    <p:tgtEl>
                      <p:spTgt spid="5"/>
                    </p:tgtEl>
                  </p:cond>
                </p:stCondLst>
                <p:endSync evt="end" delay="0">
                  <p:rtn val="all"/>
                </p:endSync>
                <p:childTnLst>
                  <p:par>
                    <p:cTn id="20" fill="hold">
                      <p:stCondLst>
                        <p:cond delay="0"/>
                      </p:stCondLst>
                      <p:childTnLst>
                        <p:par>
                          <p:cTn id="21" fill="hold">
                            <p:stCondLst>
                              <p:cond delay="0"/>
                            </p:stCondLst>
                            <p:childTnLst>
                              <p:par>
                                <p:cTn id="22" presetID="2" presetClass="mediacall" presetSubtype="0" fill="hold" nodeType="clickEffect">
                                  <p:stCondLst>
                                    <p:cond delay="0"/>
                                  </p:stCondLst>
                                  <p:childTnLst>
                                    <p:cmd type="call" cmd="togglePause">
                                      <p:cBhvr>
                                        <p:cTn id="23" dur="1" fill="hold"/>
                                        <p:tgtEl>
                                          <p:spTgt spid="5"/>
                                        </p:tgtEl>
                                      </p:cBhvr>
                                    </p:cmd>
                                  </p:childTnLst>
                                </p:cTn>
                              </p:par>
                            </p:childTnLst>
                          </p:cTn>
                        </p:par>
                      </p:childTnLst>
                    </p:cTn>
                  </p:par>
                </p:childTnLst>
              </p:cTn>
              <p:nextCondLst>
                <p:cond evt="onClick" delay="0">
                  <p:tgtEl>
                    <p:spTgt spid="5"/>
                  </p:tgtEl>
                </p:cond>
              </p:nextCondLst>
            </p:seq>
            <p:video>
              <p:cMediaNode>
                <p:cTn id="24" fill="hold" display="0">
                  <p:stCondLst>
                    <p:cond delay="indefinite"/>
                  </p:stCondLst>
                  <p:endCondLst>
                    <p:cond evt="onNext" delay="0">
                      <p:tgtEl>
                        <p:sldTgt/>
                      </p:tgtEl>
                    </p:cond>
                    <p:cond evt="onPrev" delay="0">
                      <p:tgtEl>
                        <p:sldTgt/>
                      </p:tgtEl>
                    </p:cond>
                  </p:endCondLst>
                </p:cTn>
                <p:tgtEl>
                  <p:spTgt spid="5"/>
                </p:tgtEl>
              </p:cMediaNode>
            </p:video>
            <p:seq concurrent="1" nextAc="seek">
              <p:cTn id="25" restart="whenNotActive" fill="hold" evtFilter="cancelBubble" nodeType="interactiveSeq">
                <p:stCondLst>
                  <p:cond evt="onClick" delay="0">
                    <p:tgtEl>
                      <p:spTgt spid="6"/>
                    </p:tgtEl>
                  </p:cond>
                </p:stCondLst>
                <p:endSync evt="end" delay="0">
                  <p:rtn val="all"/>
                </p:endSync>
                <p:childTnLst>
                  <p:par>
                    <p:cTn id="26" fill="hold">
                      <p:stCondLst>
                        <p:cond delay="0"/>
                      </p:stCondLst>
                      <p:childTnLst>
                        <p:par>
                          <p:cTn id="27" fill="hold">
                            <p:stCondLst>
                              <p:cond delay="0"/>
                            </p:stCondLst>
                            <p:childTnLst>
                              <p:par>
                                <p:cTn id="28" presetID="2" presetClass="mediacall" presetSubtype="0" fill="hold" nodeType="clickEffect">
                                  <p:stCondLst>
                                    <p:cond delay="0"/>
                                  </p:stCondLst>
                                  <p:childTnLst>
                                    <p:cmd type="call" cmd="togglePause">
                                      <p:cBhvr>
                                        <p:cTn id="29" dur="1" fill="hold"/>
                                        <p:tgtEl>
                                          <p:spTgt spid="6"/>
                                        </p:tgtEl>
                                      </p:cBhvr>
                                    </p:cmd>
                                  </p:childTnLst>
                                </p:cTn>
                              </p:par>
                            </p:childTnLst>
                          </p:cTn>
                        </p:par>
                      </p:childTnLst>
                    </p:cTn>
                  </p:par>
                </p:childTnLst>
              </p:cTn>
              <p:nextCondLst>
                <p:cond evt="onClick" delay="0">
                  <p:tgtEl>
                    <p:spTgt spid="6"/>
                  </p:tgtEl>
                </p:cond>
              </p:nextCondLst>
            </p:seq>
            <p:video>
              <p:cMediaNode>
                <p:cTn id="30"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 time calculation – STEREO A</a:t>
            </a:r>
            <a:endParaRPr lang="en-GB" dirty="0"/>
          </a:p>
        </p:txBody>
      </p:sp>
      <p:sp>
        <p:nvSpPr>
          <p:cNvPr id="4" name="Content Placeholder 2"/>
          <p:cNvSpPr txBox="1">
            <a:spLocks/>
          </p:cNvSpPr>
          <p:nvPr/>
        </p:nvSpPr>
        <p:spPr bwMode="auto">
          <a:xfrm>
            <a:off x="467544" y="1268760"/>
            <a:ext cx="5698976" cy="2425824"/>
          </a:xfrm>
          <a:prstGeom prst="rect">
            <a:avLst/>
          </a:prstGeom>
          <a:no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Solar diameter = x’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08:24:00 UT </a:t>
            </a: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y’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09:39:00 UT  z’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75 min = 4500 sec  z’-y’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(z’-y’) * 1392000  / (4500*x’)  km/sec</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cactus_STEREOA.png"/>
          <p:cNvPicPr>
            <a:picLocks noChangeAspect="1"/>
          </p:cNvPicPr>
          <p:nvPr/>
        </p:nvPicPr>
        <p:blipFill>
          <a:blip r:embed="rId2"/>
          <a:stretch>
            <a:fillRect/>
          </a:stretch>
        </p:blipFill>
        <p:spPr>
          <a:xfrm>
            <a:off x="539552" y="3861048"/>
            <a:ext cx="2669615" cy="2304256"/>
          </a:xfrm>
          <a:prstGeom prst="rect">
            <a:avLst/>
          </a:prstGeom>
        </p:spPr>
      </p:pic>
      <p:pic>
        <p:nvPicPr>
          <p:cNvPr id="6" name="Picture 5" descr="20100801_082400_d4c2A.jpg"/>
          <p:cNvPicPr>
            <a:picLocks noChangeAspect="1"/>
          </p:cNvPicPr>
          <p:nvPr/>
        </p:nvPicPr>
        <p:blipFill>
          <a:blip r:embed="rId3"/>
          <a:stretch>
            <a:fillRect/>
          </a:stretch>
        </p:blipFill>
        <p:spPr>
          <a:xfrm>
            <a:off x="3657600" y="3933056"/>
            <a:ext cx="2077888" cy="2077888"/>
          </a:xfrm>
          <a:prstGeom prst="rect">
            <a:avLst/>
          </a:prstGeom>
        </p:spPr>
      </p:pic>
      <p:pic>
        <p:nvPicPr>
          <p:cNvPr id="7" name="Picture 6" descr="20100801_093900_d4c2A.jpg"/>
          <p:cNvPicPr>
            <a:picLocks noChangeAspect="1"/>
          </p:cNvPicPr>
          <p:nvPr/>
        </p:nvPicPr>
        <p:blipFill>
          <a:blip r:embed="rId4"/>
          <a:stretch>
            <a:fillRect/>
          </a:stretch>
        </p:blipFill>
        <p:spPr>
          <a:xfrm>
            <a:off x="5806008" y="3933056"/>
            <a:ext cx="2078360" cy="20783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 time calculation – STEREO A</a:t>
            </a:r>
            <a:endParaRPr lang="en-GB" dirty="0"/>
          </a:p>
        </p:txBody>
      </p:sp>
      <p:sp>
        <p:nvSpPr>
          <p:cNvPr id="4" name="Content Placeholder 2"/>
          <p:cNvSpPr txBox="1">
            <a:spLocks/>
          </p:cNvSpPr>
          <p:nvPr/>
        </p:nvSpPr>
        <p:spPr bwMode="auto">
          <a:xfrm>
            <a:off x="467544" y="1268760"/>
            <a:ext cx="5698976" cy="2425824"/>
          </a:xfrm>
          <a:prstGeom prst="rect">
            <a:avLst/>
          </a:prstGeom>
          <a:no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Solar diameter = x’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lang="en-GB" sz="2400" dirty="0" smtClean="0">
                <a:latin typeface="+mn-lt"/>
                <a:ea typeface="+mn-ea"/>
                <a:cs typeface="+mn-cs"/>
              </a:rPr>
              <a:t>1</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1:09:15 UT </a:t>
            </a: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y’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13:24:00 UT  z’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sec  z’-y’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(z’-y’) * 1392000  / (.....*x’)  km/sec</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7" descr="20100801_110915_n4c2A.jpg"/>
          <p:cNvPicPr>
            <a:picLocks noChangeAspect="1"/>
          </p:cNvPicPr>
          <p:nvPr/>
        </p:nvPicPr>
        <p:blipFill>
          <a:blip r:embed="rId2"/>
          <a:stretch>
            <a:fillRect/>
          </a:stretch>
        </p:blipFill>
        <p:spPr>
          <a:xfrm>
            <a:off x="3657600" y="3933056"/>
            <a:ext cx="2075688" cy="2075688"/>
          </a:xfrm>
          <a:prstGeom prst="rect">
            <a:avLst/>
          </a:prstGeom>
        </p:spPr>
      </p:pic>
      <p:pic>
        <p:nvPicPr>
          <p:cNvPr id="9" name="Picture 8" descr="20100801_132400_d4c2A.jpg"/>
          <p:cNvPicPr>
            <a:picLocks noChangeAspect="1"/>
          </p:cNvPicPr>
          <p:nvPr/>
        </p:nvPicPr>
        <p:blipFill>
          <a:blip r:embed="rId3"/>
          <a:stretch>
            <a:fillRect/>
          </a:stretch>
        </p:blipFill>
        <p:spPr>
          <a:xfrm>
            <a:off x="5806440" y="3933056"/>
            <a:ext cx="2075688" cy="20756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ACE: at arrival</a:t>
            </a:r>
            <a:endParaRPr lang="en-GB" dirty="0"/>
          </a:p>
        </p:txBody>
      </p:sp>
      <p:pic>
        <p:nvPicPr>
          <p:cNvPr id="4" name="Content Placeholder 3" descr="ACEaug1-5.gif"/>
          <p:cNvPicPr>
            <a:picLocks noGrp="1" noChangeAspect="1"/>
          </p:cNvPicPr>
          <p:nvPr>
            <p:ph sz="quarter" idx="1"/>
          </p:nvPr>
        </p:nvPicPr>
        <p:blipFill>
          <a:blip r:embed="rId2"/>
          <a:stretch>
            <a:fillRect/>
          </a:stretch>
        </p:blipFill>
        <p:spPr>
          <a:xfrm>
            <a:off x="2133600" y="1249362"/>
            <a:ext cx="4876800" cy="4876800"/>
          </a:xfrm>
        </p:spPr>
      </p:pic>
      <p:sp>
        <p:nvSpPr>
          <p:cNvPr id="5" name="TextBox 4"/>
          <p:cNvSpPr txBox="1"/>
          <p:nvPr/>
        </p:nvSpPr>
        <p:spPr>
          <a:xfrm>
            <a:off x="642910" y="6357958"/>
            <a:ext cx="2104359" cy="369332"/>
          </a:xfrm>
          <a:prstGeom prst="rect">
            <a:avLst/>
          </a:prstGeom>
          <a:noFill/>
        </p:spPr>
        <p:txBody>
          <a:bodyPr wrap="none" rtlCol="0">
            <a:spAutoFit/>
          </a:bodyPr>
          <a:lstStyle/>
          <a:p>
            <a:r>
              <a:rPr lang="en-GB" dirty="0" smtClean="0">
                <a:solidFill>
                  <a:schemeClr val="tx1">
                    <a:lumMod val="65000"/>
                    <a:lumOff val="35000"/>
                  </a:schemeClr>
                </a:solidFill>
                <a:latin typeface="+mn-lt"/>
              </a:rPr>
              <a:t>The August 01 event</a:t>
            </a:r>
            <a:endParaRPr lang="en-GB" dirty="0">
              <a:solidFill>
                <a:schemeClr val="tx1">
                  <a:lumMod val="65000"/>
                  <a:lumOff val="35000"/>
                </a:schemeClr>
              </a:solidFill>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Earth - Geomagnetic response</a:t>
            </a:r>
            <a:endParaRPr lang="en-GB" dirty="0"/>
          </a:p>
        </p:txBody>
      </p:sp>
      <p:pic>
        <p:nvPicPr>
          <p:cNvPr id="4" name="Content Placeholder 3" descr="20100805_kp.gif"/>
          <p:cNvPicPr>
            <a:picLocks noGrp="1" noChangeAspect="1"/>
          </p:cNvPicPr>
          <p:nvPr>
            <p:ph sz="quarter" idx="1"/>
          </p:nvPr>
        </p:nvPicPr>
        <p:blipFill>
          <a:blip r:embed="rId2"/>
          <a:stretch>
            <a:fillRect/>
          </a:stretch>
        </p:blipFill>
        <p:spPr>
          <a:xfrm>
            <a:off x="457200" y="1287016"/>
            <a:ext cx="4200128" cy="3150096"/>
          </a:xfrm>
        </p:spPr>
      </p:pic>
      <p:pic>
        <p:nvPicPr>
          <p:cNvPr id="5" name="Picture 4" descr="20100805_proton.gif"/>
          <p:cNvPicPr>
            <a:picLocks noChangeAspect="1"/>
          </p:cNvPicPr>
          <p:nvPr/>
        </p:nvPicPr>
        <p:blipFill>
          <a:blip r:embed="rId3"/>
          <a:stretch>
            <a:fillRect/>
          </a:stretch>
        </p:blipFill>
        <p:spPr>
          <a:xfrm>
            <a:off x="4788363" y="3168098"/>
            <a:ext cx="3888093" cy="2916070"/>
          </a:xfrm>
          <a:prstGeom prst="rect">
            <a:avLst/>
          </a:prstGeom>
        </p:spPr>
      </p:pic>
      <p:sp>
        <p:nvSpPr>
          <p:cNvPr id="6" name="TextBox 5"/>
          <p:cNvSpPr txBox="1"/>
          <p:nvPr/>
        </p:nvSpPr>
        <p:spPr>
          <a:xfrm>
            <a:off x="642910" y="6357958"/>
            <a:ext cx="2104359" cy="369332"/>
          </a:xfrm>
          <a:prstGeom prst="rect">
            <a:avLst/>
          </a:prstGeom>
          <a:noFill/>
        </p:spPr>
        <p:txBody>
          <a:bodyPr wrap="none" rtlCol="0">
            <a:spAutoFit/>
          </a:bodyPr>
          <a:lstStyle/>
          <a:p>
            <a:r>
              <a:rPr lang="en-GB" dirty="0" smtClean="0">
                <a:solidFill>
                  <a:schemeClr val="tx1">
                    <a:lumMod val="65000"/>
                    <a:lumOff val="35000"/>
                  </a:schemeClr>
                </a:solidFill>
                <a:latin typeface="+mn-lt"/>
              </a:rPr>
              <a:t>The August 01 event</a:t>
            </a:r>
            <a:endParaRPr lang="en-GB" dirty="0">
              <a:solidFill>
                <a:schemeClr val="tx1">
                  <a:lumMod val="65000"/>
                  <a:lumOff val="35000"/>
                </a:schemeClr>
              </a:solidFill>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October 10, 2010</a:t>
            </a:r>
            <a:endParaRPr lang="en-GB" dirty="0"/>
          </a:p>
        </p:txBody>
      </p:sp>
      <p:sp>
        <p:nvSpPr>
          <p:cNvPr id="3" name="Content Placeholder 2"/>
          <p:cNvSpPr>
            <a:spLocks noGrp="1"/>
          </p:cNvSpPr>
          <p:nvPr>
            <p:ph sz="quarter" idx="1"/>
          </p:nvPr>
        </p:nvSpPr>
        <p:spPr>
          <a:xfrm>
            <a:off x="457200" y="1219200"/>
            <a:ext cx="8229600" cy="5162128"/>
          </a:xfrm>
        </p:spPr>
        <p:txBody>
          <a:bodyPr/>
          <a:lstStyle/>
          <a:p>
            <a:r>
              <a:rPr lang="en-GB" dirty="0" smtClean="0"/>
              <a:t>What happened on the Sun?</a:t>
            </a:r>
          </a:p>
          <a:p>
            <a:r>
              <a:rPr lang="en-GB" dirty="0" smtClean="0"/>
              <a:t>Could it be expected/predicted</a:t>
            </a:r>
            <a:r>
              <a:rPr lang="en-GB" dirty="0" smtClean="0"/>
              <a:t>?</a:t>
            </a:r>
          </a:p>
          <a:p>
            <a:pPr lvl="2"/>
            <a:r>
              <a:rPr lang="en-GB" dirty="0" smtClean="0"/>
              <a:t>EUV movies - </a:t>
            </a:r>
            <a:r>
              <a:rPr lang="en-GB" dirty="0" smtClean="0"/>
              <a:t>(In)stable filament</a:t>
            </a:r>
            <a:endParaRPr lang="en-GB" dirty="0" smtClean="0"/>
          </a:p>
          <a:p>
            <a:r>
              <a:rPr lang="en-GB" dirty="0" smtClean="0"/>
              <a:t>Would there be an effect on Earth and when?  </a:t>
            </a:r>
            <a:endParaRPr lang="en-GB" dirty="0" smtClean="0"/>
          </a:p>
          <a:p>
            <a:pPr lvl="2"/>
            <a:r>
              <a:rPr lang="en-GB" dirty="0" smtClean="0"/>
              <a:t>Find images from SOHO/LASCO – </a:t>
            </a:r>
            <a:r>
              <a:rPr lang="en-GB" dirty="0" smtClean="0"/>
              <a:t>STEREO COR2/calculate the speed of the CME/direction</a:t>
            </a:r>
          </a:p>
          <a:p>
            <a:pPr lvl="2"/>
            <a:r>
              <a:rPr lang="en-GB" dirty="0" smtClean="0"/>
              <a:t>Check with </a:t>
            </a:r>
            <a:r>
              <a:rPr lang="en-GB" dirty="0" err="1" smtClean="0"/>
              <a:t>CACTus</a:t>
            </a:r>
            <a:endParaRPr lang="en-GB" dirty="0" smtClean="0"/>
          </a:p>
          <a:p>
            <a:pPr lvl="2"/>
            <a:r>
              <a:rPr lang="en-GB" dirty="0" smtClean="0"/>
              <a:t>Arrival at L1 can be checked in ACE-data</a:t>
            </a:r>
            <a:r>
              <a:rPr lang="en-GB" dirty="0" smtClean="0"/>
              <a:t>: </a:t>
            </a:r>
            <a:r>
              <a:rPr lang="en-GB" dirty="0" smtClean="0">
                <a:hlinkClick r:id="rId2"/>
              </a:rPr>
              <a:t>http://www.srl.caltech.edu/ACE/ASC/browse/view_browse_data.html</a:t>
            </a:r>
            <a:r>
              <a:rPr lang="en-GB" dirty="0" smtClean="0"/>
              <a:t> use ‘day of the year’ (</a:t>
            </a:r>
            <a:r>
              <a:rPr lang="en-GB" dirty="0" err="1" smtClean="0"/>
              <a:t>google</a:t>
            </a:r>
            <a:r>
              <a:rPr lang="en-GB" dirty="0" smtClean="0"/>
              <a:t>)</a:t>
            </a:r>
          </a:p>
          <a:p>
            <a:r>
              <a:rPr lang="en-GB" dirty="0" smtClean="0"/>
              <a:t>How </a:t>
            </a:r>
            <a:r>
              <a:rPr lang="en-GB" dirty="0" smtClean="0"/>
              <a:t>big was the </a:t>
            </a:r>
            <a:r>
              <a:rPr lang="en-GB" dirty="0" smtClean="0"/>
              <a:t>effect on Earth?  </a:t>
            </a:r>
            <a:r>
              <a:rPr lang="en-GB" dirty="0" smtClean="0"/>
              <a:t>- </a:t>
            </a:r>
            <a:r>
              <a:rPr lang="en-GB" dirty="0" err="1" smtClean="0"/>
              <a:t>Kp</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Speed calculation based on STEREO A/B</a:t>
            </a:r>
            <a:endParaRPr lang="en-GB" sz="2800" dirty="0"/>
          </a:p>
        </p:txBody>
      </p:sp>
      <p:sp>
        <p:nvSpPr>
          <p:cNvPr id="3" name="Content Placeholder 2"/>
          <p:cNvSpPr>
            <a:spLocks noGrp="1"/>
          </p:cNvSpPr>
          <p:nvPr>
            <p:ph sz="quarter" idx="1"/>
          </p:nvPr>
        </p:nvSpPr>
        <p:spPr>
          <a:xfrm>
            <a:off x="457200" y="1291208"/>
            <a:ext cx="5410944" cy="2425824"/>
          </a:xfrm>
          <a:ln w="28575">
            <a:solidFill>
              <a:srgbClr val="0070C0"/>
            </a:solidFill>
          </a:ln>
        </p:spPr>
        <p:txBody>
          <a:bodyPr/>
          <a:lstStyle/>
          <a:p>
            <a:r>
              <a:rPr lang="en-GB" sz="2400" dirty="0" smtClean="0"/>
              <a:t>Solar diameter = x </a:t>
            </a:r>
            <a:r>
              <a:rPr lang="en-GB" sz="2400" dirty="0" err="1" smtClean="0"/>
              <a:t>pix</a:t>
            </a:r>
            <a:endParaRPr lang="en-GB" sz="2400" dirty="0" smtClean="0"/>
          </a:p>
          <a:p>
            <a:r>
              <a:rPr lang="en-GB" sz="2400" dirty="0" smtClean="0"/>
              <a:t>02:40:23 UT </a:t>
            </a:r>
            <a:r>
              <a:rPr lang="en-GB" sz="2400" dirty="0" smtClean="0">
                <a:sym typeface="Wingdings" pitchFamily="2" charset="2"/>
              </a:rPr>
              <a:t> y </a:t>
            </a:r>
            <a:r>
              <a:rPr lang="en-GB" sz="2400" dirty="0" err="1" smtClean="0">
                <a:sym typeface="Wingdings" pitchFamily="2" charset="2"/>
              </a:rPr>
              <a:t>pix</a:t>
            </a:r>
            <a:endParaRPr lang="en-GB" sz="2400" dirty="0" smtClean="0">
              <a:sym typeface="Wingdings" pitchFamily="2" charset="2"/>
            </a:endParaRPr>
          </a:p>
          <a:p>
            <a:r>
              <a:rPr lang="en-GB" sz="2400" dirty="0" smtClean="0">
                <a:sym typeface="Wingdings" pitchFamily="2" charset="2"/>
              </a:rPr>
              <a:t>06:55:23 UT  z </a:t>
            </a:r>
            <a:r>
              <a:rPr lang="en-GB" sz="2400" dirty="0" err="1" smtClean="0">
                <a:sym typeface="Wingdings" pitchFamily="2" charset="2"/>
              </a:rPr>
              <a:t>pix</a:t>
            </a:r>
            <a:endParaRPr lang="en-GB" sz="2400" dirty="0" smtClean="0">
              <a:sym typeface="Wingdings" pitchFamily="2" charset="2"/>
            </a:endParaRPr>
          </a:p>
          <a:p>
            <a:r>
              <a:rPr lang="en-GB" sz="2400" dirty="0" smtClean="0">
                <a:sym typeface="Wingdings" pitchFamily="2" charset="2"/>
              </a:rPr>
              <a:t>4h 15 min = 15300 sec  z-y </a:t>
            </a:r>
            <a:r>
              <a:rPr lang="en-GB" sz="2400" dirty="0" err="1" smtClean="0">
                <a:sym typeface="Wingdings" pitchFamily="2" charset="2"/>
              </a:rPr>
              <a:t>pix</a:t>
            </a:r>
            <a:endParaRPr lang="en-GB" sz="2400" dirty="0" smtClean="0">
              <a:sym typeface="Wingdings" pitchFamily="2" charset="2"/>
            </a:endParaRPr>
          </a:p>
          <a:p>
            <a:r>
              <a:rPr lang="en-GB" sz="2400" dirty="0" smtClean="0">
                <a:sym typeface="Wingdings" pitchFamily="2" charset="2"/>
              </a:rPr>
              <a:t>(z-y) * 1392000  / (15300*x)  km/sec</a:t>
            </a:r>
            <a:endParaRPr lang="en-GB" sz="2400" dirty="0"/>
          </a:p>
        </p:txBody>
      </p:sp>
      <p:sp>
        <p:nvSpPr>
          <p:cNvPr id="4" name="Content Placeholder 2"/>
          <p:cNvSpPr txBox="1">
            <a:spLocks/>
          </p:cNvSpPr>
          <p:nvPr/>
        </p:nvSpPr>
        <p:spPr bwMode="auto">
          <a:xfrm>
            <a:off x="3049488" y="3811488"/>
            <a:ext cx="5698976" cy="2425824"/>
          </a:xfrm>
          <a:prstGeom prst="rect">
            <a:avLst/>
          </a:prstGeom>
          <a:no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Solar diameter = x’ </a:t>
            </a:r>
            <a:r>
              <a:rPr lang="en-GB" sz="2400" dirty="0" err="1" smtClean="0">
                <a:latin typeface="+mn-lt"/>
                <a:ea typeface="+mn-ea"/>
                <a:cs typeface="+mn-cs"/>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01:24:24 UT </a:t>
            </a: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y’ </a:t>
            </a:r>
            <a:r>
              <a:rPr lang="en-GB" sz="2400" dirty="0" err="1" smtClean="0">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05:54:24 UT  z’ </a:t>
            </a:r>
            <a:r>
              <a:rPr lang="en-GB" sz="2400" dirty="0" err="1" smtClean="0">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4h 30 min = 16200 sec  z’-y’ </a:t>
            </a:r>
            <a:r>
              <a:rPr lang="en-GB" sz="2400" dirty="0" err="1" smtClean="0">
                <a:latin typeface="+mn-lt"/>
                <a:ea typeface="+mn-ea"/>
                <a:cs typeface="+mn-cs"/>
                <a:sym typeface="Wingdings" pitchFamily="2" charset="2"/>
              </a:rPr>
              <a:t>pix</a:t>
            </a: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(z’-y’) * 1392000  / (15300*x’)  km/sec</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12164</TotalTime>
  <Words>761</Words>
  <Application>Microsoft Office PowerPoint</Application>
  <PresentationFormat>On-screen Show (4:3)</PresentationFormat>
  <Paragraphs>76</Paragraphs>
  <Slides>15</Slides>
  <Notes>0</Notes>
  <HiddenSlides>0</HiddenSlides>
  <MMClips>5</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Exercises</vt:lpstr>
      <vt:lpstr>A solar event: Aug 1</vt:lpstr>
      <vt:lpstr>An energetic  trip from the Sun to the Earth</vt:lpstr>
      <vt:lpstr>Real time calculation – STEREO A</vt:lpstr>
      <vt:lpstr>Real time calculation – STEREO A</vt:lpstr>
      <vt:lpstr>ACE: at arrival</vt:lpstr>
      <vt:lpstr>At Earth - Geomagnetic response</vt:lpstr>
      <vt:lpstr>October 10, 2010</vt:lpstr>
      <vt:lpstr>Speed calculation based on STEREO A/B</vt:lpstr>
      <vt:lpstr>Report</vt:lpstr>
      <vt:lpstr>October 06, 2010</vt:lpstr>
      <vt:lpstr>Report on this event</vt:lpstr>
      <vt:lpstr>Oct 16, 2010</vt:lpstr>
      <vt:lpstr>Report</vt:lpstr>
      <vt:lpstr>Forecast</vt:lpstr>
    </vt:vector>
  </TitlesOfParts>
  <Company>STCE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Dynamic Sun</dc:title>
  <dc:creator>Petra Vanlommel</dc:creator>
  <cp:lastModifiedBy>petra</cp:lastModifiedBy>
  <cp:revision>259</cp:revision>
  <dcterms:created xsi:type="dcterms:W3CDTF">2010-09-16T10:25:44Z</dcterms:created>
  <dcterms:modified xsi:type="dcterms:W3CDTF">2010-10-22T10:38:27Z</dcterms:modified>
</cp:coreProperties>
</file>